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60" r:id="rId2"/>
    <p:sldId id="331" r:id="rId3"/>
    <p:sldId id="384" r:id="rId4"/>
    <p:sldId id="303" r:id="rId5"/>
    <p:sldId id="375" r:id="rId6"/>
    <p:sldId id="383" r:id="rId7"/>
    <p:sldId id="381" r:id="rId8"/>
    <p:sldId id="369" r:id="rId9"/>
    <p:sldId id="277" r:id="rId10"/>
    <p:sldId id="258" r:id="rId11"/>
    <p:sldId id="370" r:id="rId12"/>
    <p:sldId id="364" r:id="rId13"/>
    <p:sldId id="365" r:id="rId14"/>
    <p:sldId id="361" r:id="rId15"/>
    <p:sldId id="362" r:id="rId16"/>
    <p:sldId id="363" r:id="rId17"/>
    <p:sldId id="368" r:id="rId18"/>
  </p:sldIdLst>
  <p:sldSz cx="12192000" cy="6858000"/>
  <p:notesSz cx="6858000" cy="9144000"/>
  <p:embeddedFontLst>
    <p:embeddedFont>
      <p:font typeface="Inter" panose="020B05020300000000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" id="{6AD977DF-05CC-4989-A6C4-AEEDC36E9634}">
          <p14:sldIdLst>
            <p14:sldId id="360"/>
            <p14:sldId id="331"/>
            <p14:sldId id="384"/>
            <p14:sldId id="303"/>
            <p14:sldId id="375"/>
            <p14:sldId id="383"/>
            <p14:sldId id="381"/>
            <p14:sldId id="369"/>
            <p14:sldId id="277"/>
            <p14:sldId id="258"/>
            <p14:sldId id="370"/>
            <p14:sldId id="364"/>
            <p14:sldId id="365"/>
            <p14:sldId id="361"/>
            <p14:sldId id="362"/>
            <p14:sldId id="363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482" userDrawn="1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848"/>
    <a:srgbClr val="EE624D"/>
    <a:srgbClr val="435368"/>
    <a:srgbClr val="364354"/>
    <a:srgbClr val="546882"/>
    <a:srgbClr val="E8EDF4"/>
    <a:srgbClr val="50637C"/>
    <a:srgbClr val="394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 autoAdjust="0"/>
    <p:restoredTop sz="94648" autoAdjust="0"/>
  </p:normalViewPr>
  <p:slideViewPr>
    <p:cSldViewPr snapToGrid="0" showGuides="1">
      <p:cViewPr varScale="1">
        <p:scale>
          <a:sx n="117" d="100"/>
          <a:sy n="117" d="100"/>
        </p:scale>
        <p:origin x="472" y="168"/>
      </p:cViewPr>
      <p:guideLst>
        <p:guide orient="horz" pos="48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7B69-CA2A-4992-AF68-10AAE6BDD4D6}" type="datetimeFigureOut">
              <a:rPr lang="en-ID" smtClean="0"/>
              <a:t>02/02/25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29B8E-D6AE-430A-8244-B078BCA7DF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315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29B8E-D6AE-430A-8244-B078BCA7DF19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166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29B8E-D6AE-430A-8244-B078BCA7DF19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739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74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CC84C83-8BD4-444D-8AC5-CD855D246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738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D02533A-07D1-429A-ADB4-F2AA728434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4470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DE2457D-75D9-4B4A-8884-213791313E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5962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5952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75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94B9373-5CD0-4FA9-AFCF-011907387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02511" cy="6858000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246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C4244D-169F-43D0-83E3-DE6FDE146F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22778" y="2895771"/>
            <a:ext cx="2046656" cy="1546861"/>
          </a:xfrm>
          <a:custGeom>
            <a:avLst/>
            <a:gdLst>
              <a:gd name="connsiteX0" fmla="*/ 117747 w 2046656"/>
              <a:gd name="connsiteY0" fmla="*/ 0 h 1546861"/>
              <a:gd name="connsiteX1" fmla="*/ 1928909 w 2046656"/>
              <a:gd name="connsiteY1" fmla="*/ 0 h 1546861"/>
              <a:gd name="connsiteX2" fmla="*/ 2046656 w 2046656"/>
              <a:gd name="connsiteY2" fmla="*/ 117747 h 1546861"/>
              <a:gd name="connsiteX3" fmla="*/ 2046656 w 2046656"/>
              <a:gd name="connsiteY3" fmla="*/ 1429114 h 1546861"/>
              <a:gd name="connsiteX4" fmla="*/ 1928909 w 2046656"/>
              <a:gd name="connsiteY4" fmla="*/ 1546861 h 1546861"/>
              <a:gd name="connsiteX5" fmla="*/ 117747 w 2046656"/>
              <a:gd name="connsiteY5" fmla="*/ 1546861 h 1546861"/>
              <a:gd name="connsiteX6" fmla="*/ 0 w 2046656"/>
              <a:gd name="connsiteY6" fmla="*/ 1429114 h 1546861"/>
              <a:gd name="connsiteX7" fmla="*/ 0 w 2046656"/>
              <a:gd name="connsiteY7" fmla="*/ 117747 h 1546861"/>
              <a:gd name="connsiteX8" fmla="*/ 117747 w 2046656"/>
              <a:gd name="connsiteY8" fmla="*/ 0 h 154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656" h="1546861">
                <a:moveTo>
                  <a:pt x="117747" y="0"/>
                </a:moveTo>
                <a:lnTo>
                  <a:pt x="1928909" y="0"/>
                </a:lnTo>
                <a:cubicBezTo>
                  <a:pt x="1993939" y="0"/>
                  <a:pt x="2046656" y="52717"/>
                  <a:pt x="2046656" y="117747"/>
                </a:cubicBezTo>
                <a:lnTo>
                  <a:pt x="2046656" y="1429114"/>
                </a:lnTo>
                <a:cubicBezTo>
                  <a:pt x="2046656" y="1494144"/>
                  <a:pt x="1993939" y="1546861"/>
                  <a:pt x="1928909" y="1546861"/>
                </a:cubicBezTo>
                <a:lnTo>
                  <a:pt x="117747" y="1546861"/>
                </a:lnTo>
                <a:cubicBezTo>
                  <a:pt x="52717" y="1546861"/>
                  <a:pt x="0" y="1494144"/>
                  <a:pt x="0" y="1429114"/>
                </a:cubicBezTo>
                <a:lnTo>
                  <a:pt x="0" y="117747"/>
                </a:lnTo>
                <a:cubicBezTo>
                  <a:pt x="0" y="52717"/>
                  <a:pt x="52717" y="0"/>
                  <a:pt x="11774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1FE6B8-ACBF-43C7-9BBD-9A1FC40A1B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0578" y="2895771"/>
            <a:ext cx="2046656" cy="1546861"/>
          </a:xfrm>
          <a:custGeom>
            <a:avLst/>
            <a:gdLst>
              <a:gd name="connsiteX0" fmla="*/ 117747 w 2046656"/>
              <a:gd name="connsiteY0" fmla="*/ 0 h 1546861"/>
              <a:gd name="connsiteX1" fmla="*/ 1928909 w 2046656"/>
              <a:gd name="connsiteY1" fmla="*/ 0 h 1546861"/>
              <a:gd name="connsiteX2" fmla="*/ 2046656 w 2046656"/>
              <a:gd name="connsiteY2" fmla="*/ 117747 h 1546861"/>
              <a:gd name="connsiteX3" fmla="*/ 2046656 w 2046656"/>
              <a:gd name="connsiteY3" fmla="*/ 1429114 h 1546861"/>
              <a:gd name="connsiteX4" fmla="*/ 1928909 w 2046656"/>
              <a:gd name="connsiteY4" fmla="*/ 1546861 h 1546861"/>
              <a:gd name="connsiteX5" fmla="*/ 117747 w 2046656"/>
              <a:gd name="connsiteY5" fmla="*/ 1546861 h 1546861"/>
              <a:gd name="connsiteX6" fmla="*/ 0 w 2046656"/>
              <a:gd name="connsiteY6" fmla="*/ 1429114 h 1546861"/>
              <a:gd name="connsiteX7" fmla="*/ 0 w 2046656"/>
              <a:gd name="connsiteY7" fmla="*/ 117747 h 1546861"/>
              <a:gd name="connsiteX8" fmla="*/ 117747 w 2046656"/>
              <a:gd name="connsiteY8" fmla="*/ 0 h 154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656" h="1546861">
                <a:moveTo>
                  <a:pt x="117747" y="0"/>
                </a:moveTo>
                <a:lnTo>
                  <a:pt x="1928909" y="0"/>
                </a:lnTo>
                <a:cubicBezTo>
                  <a:pt x="1993939" y="0"/>
                  <a:pt x="2046656" y="52717"/>
                  <a:pt x="2046656" y="117747"/>
                </a:cubicBezTo>
                <a:lnTo>
                  <a:pt x="2046656" y="1429114"/>
                </a:lnTo>
                <a:cubicBezTo>
                  <a:pt x="2046656" y="1494144"/>
                  <a:pt x="1993939" y="1546861"/>
                  <a:pt x="1928909" y="1546861"/>
                </a:cubicBezTo>
                <a:lnTo>
                  <a:pt x="117747" y="1546861"/>
                </a:lnTo>
                <a:cubicBezTo>
                  <a:pt x="52717" y="1546861"/>
                  <a:pt x="0" y="1494144"/>
                  <a:pt x="0" y="1429114"/>
                </a:cubicBezTo>
                <a:lnTo>
                  <a:pt x="0" y="117747"/>
                </a:lnTo>
                <a:cubicBezTo>
                  <a:pt x="0" y="52717"/>
                  <a:pt x="52717" y="0"/>
                  <a:pt x="11774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8FF9A4-A8C4-422D-BD1F-05C8587C4A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3208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321A2-9575-4F8F-B7D8-DD4B683EAD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5247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A08D49-7303-4CF8-9279-4B8D67132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1167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67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D4278B6-27B4-4942-A5D1-D6EA43AF1A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148" y="4084348"/>
            <a:ext cx="1262474" cy="1262994"/>
          </a:xfrm>
          <a:custGeom>
            <a:avLst/>
            <a:gdLst>
              <a:gd name="connsiteX0" fmla="*/ 631237 w 1262474"/>
              <a:gd name="connsiteY0" fmla="*/ 0 h 1262994"/>
              <a:gd name="connsiteX1" fmla="*/ 1262474 w 1262474"/>
              <a:gd name="connsiteY1" fmla="*/ 0 h 1262994"/>
              <a:gd name="connsiteX2" fmla="*/ 1262474 w 1262474"/>
              <a:gd name="connsiteY2" fmla="*/ 631497 h 1262994"/>
              <a:gd name="connsiteX3" fmla="*/ 631237 w 1262474"/>
              <a:gd name="connsiteY3" fmla="*/ 1262994 h 1262994"/>
              <a:gd name="connsiteX4" fmla="*/ 0 w 1262474"/>
              <a:gd name="connsiteY4" fmla="*/ 631497 h 1262994"/>
              <a:gd name="connsiteX5" fmla="*/ 631237 w 1262474"/>
              <a:gd name="connsiteY5" fmla="*/ 0 h 126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474" h="1262994">
                <a:moveTo>
                  <a:pt x="631237" y="0"/>
                </a:moveTo>
                <a:lnTo>
                  <a:pt x="1262474" y="0"/>
                </a:lnTo>
                <a:lnTo>
                  <a:pt x="1262474" y="631497"/>
                </a:lnTo>
                <a:cubicBezTo>
                  <a:pt x="1262474" y="980263"/>
                  <a:pt x="979860" y="1262994"/>
                  <a:pt x="631237" y="1262994"/>
                </a:cubicBezTo>
                <a:cubicBezTo>
                  <a:pt x="282614" y="1262994"/>
                  <a:pt x="0" y="980263"/>
                  <a:pt x="0" y="631497"/>
                </a:cubicBezTo>
                <a:cubicBezTo>
                  <a:pt x="0" y="282731"/>
                  <a:pt x="282614" y="0"/>
                  <a:pt x="63123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40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B4896A-EC1B-47BB-858D-652D1B3926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9559" y="2101208"/>
            <a:ext cx="2141050" cy="1919508"/>
          </a:xfrm>
          <a:prstGeom prst="roundRect">
            <a:avLst>
              <a:gd name="adj" fmla="val 11374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B9A15A9-1AD9-4A23-B841-69DEDBDB09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869" y="1780883"/>
            <a:ext cx="2754441" cy="2469428"/>
          </a:xfrm>
          <a:prstGeom prst="roundRect">
            <a:avLst>
              <a:gd name="adj" fmla="val 9026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77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4FEBF70-12CF-42BC-8B86-5D9DC27996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1982" y="1393716"/>
            <a:ext cx="5380358" cy="302588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66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21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48952F-2636-488C-8079-6F905C7E7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5872" y="1363680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B6A9C4-02D0-470D-B4B9-400FA87DF1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2852" y="2131666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6C8406-B7DB-44E8-8C11-93B0A8C3CF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9364" y="1774340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68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E1B58C-ACC6-465E-8D9C-0C78FD6115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1332" y="3429000"/>
            <a:ext cx="2114006" cy="2019300"/>
          </a:xfrm>
          <a:custGeom>
            <a:avLst/>
            <a:gdLst>
              <a:gd name="connsiteX0" fmla="*/ 196054 w 2114006"/>
              <a:gd name="connsiteY0" fmla="*/ 0 h 2019300"/>
              <a:gd name="connsiteX1" fmla="*/ 1917952 w 2114006"/>
              <a:gd name="connsiteY1" fmla="*/ 0 h 2019300"/>
              <a:gd name="connsiteX2" fmla="*/ 2114006 w 2114006"/>
              <a:gd name="connsiteY2" fmla="*/ 196054 h 2019300"/>
              <a:gd name="connsiteX3" fmla="*/ 2114006 w 2114006"/>
              <a:gd name="connsiteY3" fmla="*/ 1823246 h 2019300"/>
              <a:gd name="connsiteX4" fmla="*/ 1917952 w 2114006"/>
              <a:gd name="connsiteY4" fmla="*/ 2019300 h 2019300"/>
              <a:gd name="connsiteX5" fmla="*/ 196054 w 2114006"/>
              <a:gd name="connsiteY5" fmla="*/ 2019300 h 2019300"/>
              <a:gd name="connsiteX6" fmla="*/ 0 w 2114006"/>
              <a:gd name="connsiteY6" fmla="*/ 1823246 h 2019300"/>
              <a:gd name="connsiteX7" fmla="*/ 0 w 2114006"/>
              <a:gd name="connsiteY7" fmla="*/ 196054 h 2019300"/>
              <a:gd name="connsiteX8" fmla="*/ 196054 w 2114006"/>
              <a:gd name="connsiteY8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006" h="2019300">
                <a:moveTo>
                  <a:pt x="196054" y="0"/>
                </a:moveTo>
                <a:lnTo>
                  <a:pt x="1917952" y="0"/>
                </a:lnTo>
                <a:cubicBezTo>
                  <a:pt x="2026230" y="0"/>
                  <a:pt x="2114006" y="87776"/>
                  <a:pt x="2114006" y="196054"/>
                </a:cubicBezTo>
                <a:lnTo>
                  <a:pt x="2114006" y="1823246"/>
                </a:lnTo>
                <a:cubicBezTo>
                  <a:pt x="2114006" y="1931524"/>
                  <a:pt x="2026230" y="2019300"/>
                  <a:pt x="1917952" y="2019300"/>
                </a:cubicBezTo>
                <a:lnTo>
                  <a:pt x="196054" y="2019300"/>
                </a:lnTo>
                <a:cubicBezTo>
                  <a:pt x="87776" y="2019300"/>
                  <a:pt x="0" y="1931524"/>
                  <a:pt x="0" y="1823246"/>
                </a:cubicBezTo>
                <a:lnTo>
                  <a:pt x="0" y="196054"/>
                </a:lnTo>
                <a:cubicBezTo>
                  <a:pt x="0" y="87776"/>
                  <a:pt x="87776" y="0"/>
                  <a:pt x="19605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5C09DF-3D3B-4131-8A4F-417B5A6D1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81994" y="1286884"/>
            <a:ext cx="2114006" cy="2019300"/>
          </a:xfrm>
          <a:custGeom>
            <a:avLst/>
            <a:gdLst>
              <a:gd name="connsiteX0" fmla="*/ 196054 w 2114006"/>
              <a:gd name="connsiteY0" fmla="*/ 0 h 2019300"/>
              <a:gd name="connsiteX1" fmla="*/ 1917952 w 2114006"/>
              <a:gd name="connsiteY1" fmla="*/ 0 h 2019300"/>
              <a:gd name="connsiteX2" fmla="*/ 2114006 w 2114006"/>
              <a:gd name="connsiteY2" fmla="*/ 196054 h 2019300"/>
              <a:gd name="connsiteX3" fmla="*/ 2114006 w 2114006"/>
              <a:gd name="connsiteY3" fmla="*/ 1823246 h 2019300"/>
              <a:gd name="connsiteX4" fmla="*/ 1917952 w 2114006"/>
              <a:gd name="connsiteY4" fmla="*/ 2019300 h 2019300"/>
              <a:gd name="connsiteX5" fmla="*/ 196054 w 2114006"/>
              <a:gd name="connsiteY5" fmla="*/ 2019300 h 2019300"/>
              <a:gd name="connsiteX6" fmla="*/ 0 w 2114006"/>
              <a:gd name="connsiteY6" fmla="*/ 1823246 h 2019300"/>
              <a:gd name="connsiteX7" fmla="*/ 0 w 2114006"/>
              <a:gd name="connsiteY7" fmla="*/ 196054 h 2019300"/>
              <a:gd name="connsiteX8" fmla="*/ 196054 w 2114006"/>
              <a:gd name="connsiteY8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006" h="2019300">
                <a:moveTo>
                  <a:pt x="196054" y="0"/>
                </a:moveTo>
                <a:lnTo>
                  <a:pt x="1917952" y="0"/>
                </a:lnTo>
                <a:cubicBezTo>
                  <a:pt x="2026230" y="0"/>
                  <a:pt x="2114006" y="87776"/>
                  <a:pt x="2114006" y="196054"/>
                </a:cubicBezTo>
                <a:lnTo>
                  <a:pt x="2114006" y="1823246"/>
                </a:lnTo>
                <a:cubicBezTo>
                  <a:pt x="2114006" y="1931524"/>
                  <a:pt x="2026230" y="2019300"/>
                  <a:pt x="1917952" y="2019300"/>
                </a:cubicBezTo>
                <a:lnTo>
                  <a:pt x="196054" y="2019300"/>
                </a:lnTo>
                <a:cubicBezTo>
                  <a:pt x="87776" y="2019300"/>
                  <a:pt x="0" y="1931524"/>
                  <a:pt x="0" y="1823246"/>
                </a:cubicBezTo>
                <a:lnTo>
                  <a:pt x="0" y="196054"/>
                </a:lnTo>
                <a:cubicBezTo>
                  <a:pt x="0" y="87776"/>
                  <a:pt x="87776" y="0"/>
                  <a:pt x="19605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37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1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F1BFB510-80D6-40E2-9DE5-737CFE9D1E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254" y="923131"/>
            <a:ext cx="2302246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3CB6ADE-640E-4D54-9F2C-C0A0DAF44F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496" y="923131"/>
            <a:ext cx="2302246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CEB5C981-5028-4BC6-BE17-413857E821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63637" y="3529999"/>
            <a:ext cx="4775199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35D1FDFE-ADF6-4E23-946D-E683EF6C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4517" y="923131"/>
            <a:ext cx="2403846" cy="5011737"/>
          </a:xfrm>
          <a:prstGeom prst="roundRect">
            <a:avLst>
              <a:gd name="adj" fmla="val 6546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24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B39139-C19F-44FA-B12C-921984BB75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8112" y="1774716"/>
            <a:ext cx="2757782" cy="3301856"/>
          </a:xfrm>
          <a:prstGeom prst="roundRect">
            <a:avLst>
              <a:gd name="adj" fmla="val 12062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5F6E2A-857A-49D4-8DD4-9783B93C55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9099" y="2"/>
            <a:ext cx="8813802" cy="3206335"/>
          </a:xfrm>
          <a:custGeom>
            <a:avLst/>
            <a:gdLst>
              <a:gd name="connsiteX0" fmla="*/ 0 w 8813802"/>
              <a:gd name="connsiteY0" fmla="*/ 0 h 3206335"/>
              <a:gd name="connsiteX1" fmla="*/ 8813802 w 8813802"/>
              <a:gd name="connsiteY1" fmla="*/ 0 h 3206335"/>
              <a:gd name="connsiteX2" fmla="*/ 8813802 w 8813802"/>
              <a:gd name="connsiteY2" fmla="*/ 2671935 h 3206335"/>
              <a:gd name="connsiteX3" fmla="*/ 8279402 w 8813802"/>
              <a:gd name="connsiteY3" fmla="*/ 3206335 h 3206335"/>
              <a:gd name="connsiteX4" fmla="*/ 534400 w 8813802"/>
              <a:gd name="connsiteY4" fmla="*/ 3206335 h 3206335"/>
              <a:gd name="connsiteX5" fmla="*/ 0 w 8813802"/>
              <a:gd name="connsiteY5" fmla="*/ 2671935 h 32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13802" h="3206335">
                <a:moveTo>
                  <a:pt x="0" y="0"/>
                </a:moveTo>
                <a:lnTo>
                  <a:pt x="8813802" y="0"/>
                </a:lnTo>
                <a:lnTo>
                  <a:pt x="8813802" y="2671935"/>
                </a:lnTo>
                <a:cubicBezTo>
                  <a:pt x="8813802" y="2967076"/>
                  <a:pt x="8574543" y="3206335"/>
                  <a:pt x="8279402" y="3206335"/>
                </a:cubicBezTo>
                <a:lnTo>
                  <a:pt x="534400" y="3206335"/>
                </a:lnTo>
                <a:cubicBezTo>
                  <a:pt x="239259" y="3206335"/>
                  <a:pt x="0" y="2967076"/>
                  <a:pt x="0" y="2671935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92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05AB86-63FD-45DD-9F5E-A15EAFD76F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4742" y="1797494"/>
            <a:ext cx="5165281" cy="3104274"/>
          </a:xfrm>
          <a:custGeom>
            <a:avLst/>
            <a:gdLst>
              <a:gd name="connsiteX0" fmla="*/ 301394 w 5661882"/>
              <a:gd name="connsiteY0" fmla="*/ 0 h 3104274"/>
              <a:gd name="connsiteX1" fmla="*/ 5360488 w 5661882"/>
              <a:gd name="connsiteY1" fmla="*/ 0 h 3104274"/>
              <a:gd name="connsiteX2" fmla="*/ 5661882 w 5661882"/>
              <a:gd name="connsiteY2" fmla="*/ 301394 h 3104274"/>
              <a:gd name="connsiteX3" fmla="*/ 5661882 w 5661882"/>
              <a:gd name="connsiteY3" fmla="*/ 2802880 h 3104274"/>
              <a:gd name="connsiteX4" fmla="*/ 5360488 w 5661882"/>
              <a:gd name="connsiteY4" fmla="*/ 3104274 h 3104274"/>
              <a:gd name="connsiteX5" fmla="*/ 301394 w 5661882"/>
              <a:gd name="connsiteY5" fmla="*/ 3104274 h 3104274"/>
              <a:gd name="connsiteX6" fmla="*/ 0 w 5661882"/>
              <a:gd name="connsiteY6" fmla="*/ 2802880 h 3104274"/>
              <a:gd name="connsiteX7" fmla="*/ 0 w 5661882"/>
              <a:gd name="connsiteY7" fmla="*/ 301394 h 3104274"/>
              <a:gd name="connsiteX8" fmla="*/ 301394 w 5661882"/>
              <a:gd name="connsiteY8" fmla="*/ 0 h 310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61882" h="3104274">
                <a:moveTo>
                  <a:pt x="301394" y="0"/>
                </a:moveTo>
                <a:lnTo>
                  <a:pt x="5360488" y="0"/>
                </a:lnTo>
                <a:cubicBezTo>
                  <a:pt x="5526943" y="0"/>
                  <a:pt x="5661882" y="134939"/>
                  <a:pt x="5661882" y="301394"/>
                </a:cubicBezTo>
                <a:lnTo>
                  <a:pt x="5661882" y="2802880"/>
                </a:lnTo>
                <a:cubicBezTo>
                  <a:pt x="5661882" y="2969335"/>
                  <a:pt x="5526943" y="3104274"/>
                  <a:pt x="5360488" y="3104274"/>
                </a:cubicBezTo>
                <a:lnTo>
                  <a:pt x="301394" y="3104274"/>
                </a:lnTo>
                <a:cubicBezTo>
                  <a:pt x="134939" y="3104274"/>
                  <a:pt x="0" y="2969335"/>
                  <a:pt x="0" y="2802880"/>
                </a:cubicBezTo>
                <a:lnTo>
                  <a:pt x="0" y="301394"/>
                </a:lnTo>
                <a:cubicBezTo>
                  <a:pt x="0" y="134939"/>
                  <a:pt x="134939" y="0"/>
                  <a:pt x="30139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8534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58943BA-70EB-40EF-9C88-EC6936290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314" y="3848671"/>
            <a:ext cx="1166066" cy="1166063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92BB69-E46A-48BB-835B-9614A75D07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9889" y="5217937"/>
            <a:ext cx="956425" cy="956441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48A3B7-E155-473F-8757-A39FDDE579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91177" y="683622"/>
            <a:ext cx="956441" cy="956441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56E8A4-D461-4E06-AA3F-9A60BB8D59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5112" y="1843267"/>
            <a:ext cx="1166066" cy="1166059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733499-92B5-4EE5-8828-11D0F7A83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4815" y="1843267"/>
            <a:ext cx="2332127" cy="2332124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1A6F34-540F-40DD-BBA8-06618D5C3B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0565" y="2682611"/>
            <a:ext cx="2332127" cy="2332124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085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  <p:bldP spid="10" grpId="0" animBg="1"/>
      <p:bldP spid="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2F970D-659D-4203-94B4-F4CE8A60D9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114" y="1527060"/>
            <a:ext cx="1883197" cy="4124537"/>
          </a:xfrm>
          <a:custGeom>
            <a:avLst/>
            <a:gdLst>
              <a:gd name="connsiteX0" fmla="*/ 196031 w 1883197"/>
              <a:gd name="connsiteY0" fmla="*/ 1 h 4124537"/>
              <a:gd name="connsiteX1" fmla="*/ 368929 w 1883197"/>
              <a:gd name="connsiteY1" fmla="*/ 1 h 4124537"/>
              <a:gd name="connsiteX2" fmla="*/ 405007 w 1883197"/>
              <a:gd name="connsiteY2" fmla="*/ 36169 h 4124537"/>
              <a:gd name="connsiteX3" fmla="*/ 404998 w 1883197"/>
              <a:gd name="connsiteY3" fmla="*/ 36963 h 4124537"/>
              <a:gd name="connsiteX4" fmla="*/ 519219 w 1883197"/>
              <a:gd name="connsiteY4" fmla="*/ 150601 h 4124537"/>
              <a:gd name="connsiteX5" fmla="*/ 1368683 w 1883197"/>
              <a:gd name="connsiteY5" fmla="*/ 150601 h 4124537"/>
              <a:gd name="connsiteX6" fmla="*/ 1482381 w 1883197"/>
              <a:gd name="connsiteY6" fmla="*/ 36963 h 4124537"/>
              <a:gd name="connsiteX7" fmla="*/ 1518451 w 1883197"/>
              <a:gd name="connsiteY7" fmla="*/ 657 h 4124537"/>
              <a:gd name="connsiteX8" fmla="*/ 1688343 w 1883197"/>
              <a:gd name="connsiteY8" fmla="*/ 657 h 4124537"/>
              <a:gd name="connsiteX9" fmla="*/ 1883197 w 1883197"/>
              <a:gd name="connsiteY9" fmla="*/ 195952 h 4124537"/>
              <a:gd name="connsiteX10" fmla="*/ 1883197 w 1883197"/>
              <a:gd name="connsiteY10" fmla="*/ 3927930 h 4124537"/>
              <a:gd name="connsiteX11" fmla="*/ 1687167 w 1883197"/>
              <a:gd name="connsiteY11" fmla="*/ 4124537 h 4124537"/>
              <a:gd name="connsiteX12" fmla="*/ 195377 w 1883197"/>
              <a:gd name="connsiteY12" fmla="*/ 4124537 h 4124537"/>
              <a:gd name="connsiteX13" fmla="*/ 0 w 1883197"/>
              <a:gd name="connsiteY13" fmla="*/ 3927930 h 4124537"/>
              <a:gd name="connsiteX14" fmla="*/ 0 w 1883197"/>
              <a:gd name="connsiteY14" fmla="*/ 195952 h 4124537"/>
              <a:gd name="connsiteX15" fmla="*/ 196031 w 1883197"/>
              <a:gd name="connsiteY15" fmla="*/ 1 h 41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83197" h="4124537">
                <a:moveTo>
                  <a:pt x="196031" y="1"/>
                </a:moveTo>
                <a:lnTo>
                  <a:pt x="368929" y="1"/>
                </a:lnTo>
                <a:cubicBezTo>
                  <a:pt x="388849" y="-3"/>
                  <a:pt x="405003" y="16189"/>
                  <a:pt x="405007" y="36169"/>
                </a:cubicBezTo>
                <a:cubicBezTo>
                  <a:pt x="405007" y="36433"/>
                  <a:pt x="405004" y="36698"/>
                  <a:pt x="404998" y="36963"/>
                </a:cubicBezTo>
                <a:cubicBezTo>
                  <a:pt x="405358" y="99932"/>
                  <a:pt x="456433" y="150747"/>
                  <a:pt x="519219" y="150601"/>
                </a:cubicBezTo>
                <a:lnTo>
                  <a:pt x="1368683" y="150601"/>
                </a:lnTo>
                <a:cubicBezTo>
                  <a:pt x="1431264" y="150459"/>
                  <a:pt x="1482021" y="99728"/>
                  <a:pt x="1482381" y="36963"/>
                </a:cubicBezTo>
                <a:cubicBezTo>
                  <a:pt x="1482381" y="16963"/>
                  <a:pt x="1498508" y="728"/>
                  <a:pt x="1518451" y="657"/>
                </a:cubicBezTo>
                <a:lnTo>
                  <a:pt x="1688343" y="657"/>
                </a:lnTo>
                <a:cubicBezTo>
                  <a:pt x="1795640" y="1300"/>
                  <a:pt x="1882484" y="88341"/>
                  <a:pt x="1883197" y="195952"/>
                </a:cubicBezTo>
                <a:lnTo>
                  <a:pt x="1883197" y="3927930"/>
                </a:lnTo>
                <a:cubicBezTo>
                  <a:pt x="1883197" y="4036512"/>
                  <a:pt x="1795431" y="4124537"/>
                  <a:pt x="1687167" y="4124537"/>
                </a:cubicBezTo>
                <a:lnTo>
                  <a:pt x="195377" y="4124537"/>
                </a:lnTo>
                <a:cubicBezTo>
                  <a:pt x="87367" y="4124174"/>
                  <a:pt x="0" y="4036256"/>
                  <a:pt x="0" y="3927930"/>
                </a:cubicBezTo>
                <a:lnTo>
                  <a:pt x="0" y="195952"/>
                </a:lnTo>
                <a:cubicBezTo>
                  <a:pt x="360" y="87626"/>
                  <a:pt x="88020" y="1"/>
                  <a:pt x="196031" y="1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96C53C-2726-470E-BC20-F4BACA68A1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1753" y="980795"/>
            <a:ext cx="1883197" cy="4124537"/>
          </a:xfrm>
          <a:custGeom>
            <a:avLst/>
            <a:gdLst>
              <a:gd name="connsiteX0" fmla="*/ 196031 w 1883197"/>
              <a:gd name="connsiteY0" fmla="*/ 1 h 4124537"/>
              <a:gd name="connsiteX1" fmla="*/ 368929 w 1883197"/>
              <a:gd name="connsiteY1" fmla="*/ 1 h 4124537"/>
              <a:gd name="connsiteX2" fmla="*/ 405007 w 1883197"/>
              <a:gd name="connsiteY2" fmla="*/ 36169 h 4124537"/>
              <a:gd name="connsiteX3" fmla="*/ 404998 w 1883197"/>
              <a:gd name="connsiteY3" fmla="*/ 36963 h 4124537"/>
              <a:gd name="connsiteX4" fmla="*/ 519219 w 1883197"/>
              <a:gd name="connsiteY4" fmla="*/ 150601 h 4124537"/>
              <a:gd name="connsiteX5" fmla="*/ 1368683 w 1883197"/>
              <a:gd name="connsiteY5" fmla="*/ 150601 h 4124537"/>
              <a:gd name="connsiteX6" fmla="*/ 1482381 w 1883197"/>
              <a:gd name="connsiteY6" fmla="*/ 36963 h 4124537"/>
              <a:gd name="connsiteX7" fmla="*/ 1518451 w 1883197"/>
              <a:gd name="connsiteY7" fmla="*/ 657 h 4124537"/>
              <a:gd name="connsiteX8" fmla="*/ 1688343 w 1883197"/>
              <a:gd name="connsiteY8" fmla="*/ 657 h 4124537"/>
              <a:gd name="connsiteX9" fmla="*/ 1883197 w 1883197"/>
              <a:gd name="connsiteY9" fmla="*/ 195952 h 4124537"/>
              <a:gd name="connsiteX10" fmla="*/ 1883197 w 1883197"/>
              <a:gd name="connsiteY10" fmla="*/ 3927930 h 4124537"/>
              <a:gd name="connsiteX11" fmla="*/ 1687167 w 1883197"/>
              <a:gd name="connsiteY11" fmla="*/ 4124537 h 4124537"/>
              <a:gd name="connsiteX12" fmla="*/ 195377 w 1883197"/>
              <a:gd name="connsiteY12" fmla="*/ 4124537 h 4124537"/>
              <a:gd name="connsiteX13" fmla="*/ 0 w 1883197"/>
              <a:gd name="connsiteY13" fmla="*/ 3927930 h 4124537"/>
              <a:gd name="connsiteX14" fmla="*/ 0 w 1883197"/>
              <a:gd name="connsiteY14" fmla="*/ 195952 h 4124537"/>
              <a:gd name="connsiteX15" fmla="*/ 196031 w 1883197"/>
              <a:gd name="connsiteY15" fmla="*/ 1 h 41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83197" h="4124537">
                <a:moveTo>
                  <a:pt x="196031" y="1"/>
                </a:moveTo>
                <a:lnTo>
                  <a:pt x="368929" y="1"/>
                </a:lnTo>
                <a:cubicBezTo>
                  <a:pt x="388849" y="-3"/>
                  <a:pt x="405003" y="16189"/>
                  <a:pt x="405007" y="36169"/>
                </a:cubicBezTo>
                <a:cubicBezTo>
                  <a:pt x="405007" y="36433"/>
                  <a:pt x="405004" y="36698"/>
                  <a:pt x="404998" y="36963"/>
                </a:cubicBezTo>
                <a:cubicBezTo>
                  <a:pt x="405358" y="99932"/>
                  <a:pt x="456433" y="150747"/>
                  <a:pt x="519219" y="150601"/>
                </a:cubicBezTo>
                <a:lnTo>
                  <a:pt x="1368683" y="150601"/>
                </a:lnTo>
                <a:cubicBezTo>
                  <a:pt x="1431264" y="150459"/>
                  <a:pt x="1482021" y="99728"/>
                  <a:pt x="1482381" y="36963"/>
                </a:cubicBezTo>
                <a:cubicBezTo>
                  <a:pt x="1482381" y="16963"/>
                  <a:pt x="1498508" y="728"/>
                  <a:pt x="1518451" y="657"/>
                </a:cubicBezTo>
                <a:lnTo>
                  <a:pt x="1688343" y="657"/>
                </a:lnTo>
                <a:cubicBezTo>
                  <a:pt x="1795640" y="1300"/>
                  <a:pt x="1882484" y="88341"/>
                  <a:pt x="1883197" y="195952"/>
                </a:cubicBezTo>
                <a:lnTo>
                  <a:pt x="1883197" y="3927930"/>
                </a:lnTo>
                <a:cubicBezTo>
                  <a:pt x="1883197" y="4036512"/>
                  <a:pt x="1795431" y="4124537"/>
                  <a:pt x="1687167" y="4124537"/>
                </a:cubicBezTo>
                <a:lnTo>
                  <a:pt x="195377" y="4124537"/>
                </a:lnTo>
                <a:cubicBezTo>
                  <a:pt x="87367" y="4124174"/>
                  <a:pt x="0" y="4036256"/>
                  <a:pt x="0" y="3927930"/>
                </a:cubicBezTo>
                <a:lnTo>
                  <a:pt x="0" y="195952"/>
                </a:lnTo>
                <a:cubicBezTo>
                  <a:pt x="360" y="87626"/>
                  <a:pt x="88020" y="1"/>
                  <a:pt x="196031" y="1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90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49B988-140D-42EA-95E8-800914661D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77992" y="872444"/>
            <a:ext cx="6248400" cy="2362200"/>
          </a:xfrm>
          <a:custGeom>
            <a:avLst/>
            <a:gdLst>
              <a:gd name="connsiteX0" fmla="*/ 127015 w 6248400"/>
              <a:gd name="connsiteY0" fmla="*/ 0 h 2362200"/>
              <a:gd name="connsiteX1" fmla="*/ 6121385 w 6248400"/>
              <a:gd name="connsiteY1" fmla="*/ 0 h 2362200"/>
              <a:gd name="connsiteX2" fmla="*/ 6248400 w 6248400"/>
              <a:gd name="connsiteY2" fmla="*/ 127015 h 2362200"/>
              <a:gd name="connsiteX3" fmla="*/ 6248400 w 6248400"/>
              <a:gd name="connsiteY3" fmla="*/ 2235185 h 2362200"/>
              <a:gd name="connsiteX4" fmla="*/ 6121385 w 6248400"/>
              <a:gd name="connsiteY4" fmla="*/ 2362200 h 2362200"/>
              <a:gd name="connsiteX5" fmla="*/ 127015 w 6248400"/>
              <a:gd name="connsiteY5" fmla="*/ 2362200 h 2362200"/>
              <a:gd name="connsiteX6" fmla="*/ 0 w 6248400"/>
              <a:gd name="connsiteY6" fmla="*/ 2235185 h 2362200"/>
              <a:gd name="connsiteX7" fmla="*/ 0 w 6248400"/>
              <a:gd name="connsiteY7" fmla="*/ 127015 h 2362200"/>
              <a:gd name="connsiteX8" fmla="*/ 127015 w 6248400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400" h="2362200">
                <a:moveTo>
                  <a:pt x="127015" y="0"/>
                </a:moveTo>
                <a:lnTo>
                  <a:pt x="6121385" y="0"/>
                </a:lnTo>
                <a:cubicBezTo>
                  <a:pt x="6191533" y="0"/>
                  <a:pt x="6248400" y="56867"/>
                  <a:pt x="6248400" y="127015"/>
                </a:cubicBezTo>
                <a:lnTo>
                  <a:pt x="6248400" y="2235185"/>
                </a:lnTo>
                <a:cubicBezTo>
                  <a:pt x="6248400" y="2305333"/>
                  <a:pt x="6191533" y="2362200"/>
                  <a:pt x="6121385" y="2362200"/>
                </a:cubicBezTo>
                <a:lnTo>
                  <a:pt x="127015" y="2362200"/>
                </a:lnTo>
                <a:cubicBezTo>
                  <a:pt x="56867" y="2362200"/>
                  <a:pt x="0" y="2305333"/>
                  <a:pt x="0" y="2235185"/>
                </a:cubicBezTo>
                <a:lnTo>
                  <a:pt x="0" y="127015"/>
                </a:lnTo>
                <a:cubicBezTo>
                  <a:pt x="0" y="56867"/>
                  <a:pt x="56867" y="0"/>
                  <a:pt x="12701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69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6B0FA0-C3DA-47D5-95A8-497B4BBA8B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112" y="1821159"/>
            <a:ext cx="3549349" cy="3851215"/>
          </a:xfrm>
          <a:prstGeom prst="roundRect">
            <a:avLst>
              <a:gd name="adj" fmla="val 632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72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E75E55-B3AF-4305-996B-E3180FD86E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29350" y="1498078"/>
            <a:ext cx="3858986" cy="3861844"/>
          </a:xfrm>
          <a:prstGeom prst="teardrop">
            <a:avLst/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0642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EDB16D-958F-4838-A4C3-3843387B4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65345" y="2129156"/>
            <a:ext cx="2597762" cy="2599688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6406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AA3EDA-CACA-4108-8A8E-CF0E04DEF3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0742" y="1865672"/>
            <a:ext cx="3124344" cy="3126658"/>
          </a:xfrm>
          <a:custGeom>
            <a:avLst/>
            <a:gdLst>
              <a:gd name="connsiteX0" fmla="*/ 1562172 w 3124344"/>
              <a:gd name="connsiteY0" fmla="*/ 0 h 3126658"/>
              <a:gd name="connsiteX1" fmla="*/ 3124344 w 3124344"/>
              <a:gd name="connsiteY1" fmla="*/ 0 h 3126658"/>
              <a:gd name="connsiteX2" fmla="*/ 3124344 w 3124344"/>
              <a:gd name="connsiteY2" fmla="*/ 1563329 h 3126658"/>
              <a:gd name="connsiteX3" fmla="*/ 1562172 w 3124344"/>
              <a:gd name="connsiteY3" fmla="*/ 3126658 h 3126658"/>
              <a:gd name="connsiteX4" fmla="*/ 0 w 3124344"/>
              <a:gd name="connsiteY4" fmla="*/ 1563329 h 3126658"/>
              <a:gd name="connsiteX5" fmla="*/ 1562172 w 3124344"/>
              <a:gd name="connsiteY5" fmla="*/ 0 h 312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4344" h="3126658">
                <a:moveTo>
                  <a:pt x="1562172" y="0"/>
                </a:moveTo>
                <a:lnTo>
                  <a:pt x="3124344" y="0"/>
                </a:lnTo>
                <a:lnTo>
                  <a:pt x="3124344" y="1563329"/>
                </a:lnTo>
                <a:cubicBezTo>
                  <a:pt x="3124344" y="2426732"/>
                  <a:pt x="2424936" y="3126658"/>
                  <a:pt x="1562172" y="3126658"/>
                </a:cubicBezTo>
                <a:cubicBezTo>
                  <a:pt x="699408" y="3126658"/>
                  <a:pt x="0" y="2426732"/>
                  <a:pt x="0" y="1563329"/>
                </a:cubicBezTo>
                <a:cubicBezTo>
                  <a:pt x="0" y="699926"/>
                  <a:pt x="699408" y="0"/>
                  <a:pt x="1562172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273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E75E55-B3AF-4305-996B-E3180FD86E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0742" y="1865672"/>
            <a:ext cx="3124344" cy="3126658"/>
          </a:xfrm>
          <a:custGeom>
            <a:avLst/>
            <a:gdLst>
              <a:gd name="connsiteX0" fmla="*/ 1788842 w 3577684"/>
              <a:gd name="connsiteY0" fmla="*/ 0 h 3580334"/>
              <a:gd name="connsiteX1" fmla="*/ 3577684 w 3577684"/>
              <a:gd name="connsiteY1" fmla="*/ 1790167 h 3580334"/>
              <a:gd name="connsiteX2" fmla="*/ 1788842 w 3577684"/>
              <a:gd name="connsiteY2" fmla="*/ 3580334 h 3580334"/>
              <a:gd name="connsiteX3" fmla="*/ 0 w 3577684"/>
              <a:gd name="connsiteY3" fmla="*/ 1790167 h 3580334"/>
              <a:gd name="connsiteX4" fmla="*/ 1788842 w 3577684"/>
              <a:gd name="connsiteY4" fmla="*/ 0 h 358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7684" h="3580334">
                <a:moveTo>
                  <a:pt x="1788842" y="0"/>
                </a:moveTo>
                <a:cubicBezTo>
                  <a:pt x="2776792" y="0"/>
                  <a:pt x="3577684" y="801485"/>
                  <a:pt x="3577684" y="1790167"/>
                </a:cubicBezTo>
                <a:cubicBezTo>
                  <a:pt x="3577684" y="2778849"/>
                  <a:pt x="2776792" y="3580334"/>
                  <a:pt x="1788842" y="3580334"/>
                </a:cubicBezTo>
                <a:cubicBezTo>
                  <a:pt x="800892" y="3580334"/>
                  <a:pt x="0" y="2778849"/>
                  <a:pt x="0" y="1790167"/>
                </a:cubicBezTo>
                <a:cubicBezTo>
                  <a:pt x="0" y="801485"/>
                  <a:pt x="800892" y="0"/>
                  <a:pt x="1788842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36389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A5B5C-CF92-459F-AC1F-C6668228CB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D0B635-1B73-48B2-B61F-688BFA17F1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20327" y="1362828"/>
            <a:ext cx="4888830" cy="4469394"/>
          </a:xfrm>
          <a:custGeom>
            <a:avLst/>
            <a:gdLst>
              <a:gd name="connsiteX0" fmla="*/ 1323718 w 5051425"/>
              <a:gd name="connsiteY0" fmla="*/ 90 h 4618039"/>
              <a:gd name="connsiteX1" fmla="*/ 1839996 w 5051425"/>
              <a:gd name="connsiteY1" fmla="*/ 56670 h 4618039"/>
              <a:gd name="connsiteX2" fmla="*/ 3231561 w 5051425"/>
              <a:gd name="connsiteY2" fmla="*/ 524011 h 4618039"/>
              <a:gd name="connsiteX3" fmla="*/ 4893706 w 5051425"/>
              <a:gd name="connsiteY3" fmla="*/ 1469242 h 4618039"/>
              <a:gd name="connsiteX4" fmla="*/ 4609069 w 5051425"/>
              <a:gd name="connsiteY4" fmla="*/ 3261312 h 4618039"/>
              <a:gd name="connsiteX5" fmla="*/ 2823930 w 5051425"/>
              <a:gd name="connsiteY5" fmla="*/ 4290872 h 4618039"/>
              <a:gd name="connsiteX6" fmla="*/ 982568 w 5051425"/>
              <a:gd name="connsiteY6" fmla="*/ 4519275 h 4618039"/>
              <a:gd name="connsiteX7" fmla="*/ 111082 w 5051425"/>
              <a:gd name="connsiteY7" fmla="*/ 3022369 h 4618039"/>
              <a:gd name="connsiteX8" fmla="*/ 37285 w 5051425"/>
              <a:gd name="connsiteY8" fmla="*/ 1458699 h 4618039"/>
              <a:gd name="connsiteX9" fmla="*/ 553853 w 5051425"/>
              <a:gd name="connsiteY9" fmla="*/ 207764 h 4618039"/>
              <a:gd name="connsiteX10" fmla="*/ 1323718 w 5051425"/>
              <a:gd name="connsiteY10" fmla="*/ 90 h 461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51425" h="4618039">
                <a:moveTo>
                  <a:pt x="1323718" y="90"/>
                </a:moveTo>
                <a:cubicBezTo>
                  <a:pt x="1497047" y="1654"/>
                  <a:pt x="1673957" y="23726"/>
                  <a:pt x="1839996" y="56670"/>
                </a:cubicBezTo>
                <a:cubicBezTo>
                  <a:pt x="2286279" y="148030"/>
                  <a:pt x="2655256" y="320207"/>
                  <a:pt x="3231561" y="524011"/>
                </a:cubicBezTo>
                <a:cubicBezTo>
                  <a:pt x="3807865" y="727815"/>
                  <a:pt x="4587985" y="963246"/>
                  <a:pt x="4893706" y="1469242"/>
                </a:cubicBezTo>
                <a:cubicBezTo>
                  <a:pt x="5202942" y="1971723"/>
                  <a:pt x="5030756" y="2741260"/>
                  <a:pt x="4609069" y="3261312"/>
                </a:cubicBezTo>
                <a:cubicBezTo>
                  <a:pt x="4183867" y="3777848"/>
                  <a:pt x="3509169" y="4048417"/>
                  <a:pt x="2823930" y="4290872"/>
                </a:cubicBezTo>
                <a:cubicBezTo>
                  <a:pt x="2142204" y="4533330"/>
                  <a:pt x="1456963" y="4751190"/>
                  <a:pt x="982568" y="4519275"/>
                </a:cubicBezTo>
                <a:cubicBezTo>
                  <a:pt x="508169" y="4287359"/>
                  <a:pt x="244616" y="3605671"/>
                  <a:pt x="111082" y="3022369"/>
                </a:cubicBezTo>
                <a:cubicBezTo>
                  <a:pt x="-18940" y="2439068"/>
                  <a:pt x="-22452" y="1954155"/>
                  <a:pt x="37285" y="1458699"/>
                </a:cubicBezTo>
                <a:cubicBezTo>
                  <a:pt x="100538" y="959730"/>
                  <a:pt x="227044" y="453734"/>
                  <a:pt x="553853" y="207764"/>
                </a:cubicBezTo>
                <a:cubicBezTo>
                  <a:pt x="755911" y="51838"/>
                  <a:pt x="1034839" y="-2518"/>
                  <a:pt x="1323718" y="9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644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274B45-FBCC-4973-BDB5-A17F6624B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738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BFF1AAA-3850-40AF-B601-6CA54C3284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4470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CFE7A31-2AE3-4CE2-83A4-7F410ED5E6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5962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10921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1A5ECC-9B4A-4C97-B5E2-CE4CA63119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70135" y="2701824"/>
            <a:ext cx="3119442" cy="4483100"/>
          </a:xfrm>
          <a:custGeom>
            <a:avLst/>
            <a:gdLst>
              <a:gd name="connsiteX0" fmla="*/ 266775 w 3119442"/>
              <a:gd name="connsiteY0" fmla="*/ 0 h 4483100"/>
              <a:gd name="connsiteX1" fmla="*/ 2852667 w 3119442"/>
              <a:gd name="connsiteY1" fmla="*/ 0 h 4483100"/>
              <a:gd name="connsiteX2" fmla="*/ 3119442 w 3119442"/>
              <a:gd name="connsiteY2" fmla="*/ 286183 h 4483100"/>
              <a:gd name="connsiteX3" fmla="*/ 3119442 w 3119442"/>
              <a:gd name="connsiteY3" fmla="*/ 4196917 h 4483100"/>
              <a:gd name="connsiteX4" fmla="*/ 2852667 w 3119442"/>
              <a:gd name="connsiteY4" fmla="*/ 4483100 h 4483100"/>
              <a:gd name="connsiteX5" fmla="*/ 266775 w 3119442"/>
              <a:gd name="connsiteY5" fmla="*/ 4483100 h 4483100"/>
              <a:gd name="connsiteX6" fmla="*/ 0 w 3119442"/>
              <a:gd name="connsiteY6" fmla="*/ 4196917 h 4483100"/>
              <a:gd name="connsiteX7" fmla="*/ 0 w 3119442"/>
              <a:gd name="connsiteY7" fmla="*/ 286183 h 4483100"/>
              <a:gd name="connsiteX8" fmla="*/ 266775 w 3119442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442" h="4483100">
                <a:moveTo>
                  <a:pt x="266775" y="0"/>
                </a:moveTo>
                <a:lnTo>
                  <a:pt x="2852667" y="0"/>
                </a:lnTo>
                <a:cubicBezTo>
                  <a:pt x="3000003" y="0"/>
                  <a:pt x="3119442" y="128128"/>
                  <a:pt x="3119442" y="286183"/>
                </a:cubicBezTo>
                <a:lnTo>
                  <a:pt x="3119442" y="4196917"/>
                </a:lnTo>
                <a:cubicBezTo>
                  <a:pt x="3119442" y="4354972"/>
                  <a:pt x="3000003" y="4483100"/>
                  <a:pt x="2852667" y="4483100"/>
                </a:cubicBezTo>
                <a:lnTo>
                  <a:pt x="266775" y="4483100"/>
                </a:lnTo>
                <a:cubicBezTo>
                  <a:pt x="119439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39" y="0"/>
                  <a:pt x="26677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00F440A-F600-4E35-A346-FB2B4C57C4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53965" y="-276226"/>
            <a:ext cx="3119503" cy="4483100"/>
          </a:xfrm>
          <a:custGeom>
            <a:avLst/>
            <a:gdLst>
              <a:gd name="connsiteX0" fmla="*/ 266780 w 3119503"/>
              <a:gd name="connsiteY0" fmla="*/ 0 h 4483100"/>
              <a:gd name="connsiteX1" fmla="*/ 2852723 w 3119503"/>
              <a:gd name="connsiteY1" fmla="*/ 0 h 4483100"/>
              <a:gd name="connsiteX2" fmla="*/ 3119503 w 3119503"/>
              <a:gd name="connsiteY2" fmla="*/ 286183 h 4483100"/>
              <a:gd name="connsiteX3" fmla="*/ 3119503 w 3119503"/>
              <a:gd name="connsiteY3" fmla="*/ 4196917 h 4483100"/>
              <a:gd name="connsiteX4" fmla="*/ 2852723 w 3119503"/>
              <a:gd name="connsiteY4" fmla="*/ 4483100 h 4483100"/>
              <a:gd name="connsiteX5" fmla="*/ 266780 w 3119503"/>
              <a:gd name="connsiteY5" fmla="*/ 4483100 h 4483100"/>
              <a:gd name="connsiteX6" fmla="*/ 0 w 3119503"/>
              <a:gd name="connsiteY6" fmla="*/ 4196917 h 4483100"/>
              <a:gd name="connsiteX7" fmla="*/ 0 w 3119503"/>
              <a:gd name="connsiteY7" fmla="*/ 286183 h 4483100"/>
              <a:gd name="connsiteX8" fmla="*/ 266780 w 3119503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503" h="4483100">
                <a:moveTo>
                  <a:pt x="266780" y="0"/>
                </a:moveTo>
                <a:lnTo>
                  <a:pt x="2852723" y="0"/>
                </a:lnTo>
                <a:cubicBezTo>
                  <a:pt x="3000062" y="0"/>
                  <a:pt x="3119503" y="128128"/>
                  <a:pt x="3119503" y="286183"/>
                </a:cubicBezTo>
                <a:lnTo>
                  <a:pt x="3119503" y="4196917"/>
                </a:lnTo>
                <a:cubicBezTo>
                  <a:pt x="3119503" y="4354972"/>
                  <a:pt x="3000062" y="4483100"/>
                  <a:pt x="2852723" y="4483100"/>
                </a:cubicBezTo>
                <a:lnTo>
                  <a:pt x="266780" y="4483100"/>
                </a:lnTo>
                <a:cubicBezTo>
                  <a:pt x="119441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41" y="0"/>
                  <a:pt x="266780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B21234A-7756-4D3E-A868-56F07CEAF8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05499" y="-438151"/>
            <a:ext cx="3119442" cy="4483100"/>
          </a:xfrm>
          <a:custGeom>
            <a:avLst/>
            <a:gdLst>
              <a:gd name="connsiteX0" fmla="*/ 266775 w 3119442"/>
              <a:gd name="connsiteY0" fmla="*/ 0 h 4483100"/>
              <a:gd name="connsiteX1" fmla="*/ 2852667 w 3119442"/>
              <a:gd name="connsiteY1" fmla="*/ 0 h 4483100"/>
              <a:gd name="connsiteX2" fmla="*/ 3119442 w 3119442"/>
              <a:gd name="connsiteY2" fmla="*/ 286183 h 4483100"/>
              <a:gd name="connsiteX3" fmla="*/ 3119442 w 3119442"/>
              <a:gd name="connsiteY3" fmla="*/ 4196917 h 4483100"/>
              <a:gd name="connsiteX4" fmla="*/ 2852667 w 3119442"/>
              <a:gd name="connsiteY4" fmla="*/ 4483100 h 4483100"/>
              <a:gd name="connsiteX5" fmla="*/ 266775 w 3119442"/>
              <a:gd name="connsiteY5" fmla="*/ 4483100 h 4483100"/>
              <a:gd name="connsiteX6" fmla="*/ 0 w 3119442"/>
              <a:gd name="connsiteY6" fmla="*/ 4196917 h 4483100"/>
              <a:gd name="connsiteX7" fmla="*/ 0 w 3119442"/>
              <a:gd name="connsiteY7" fmla="*/ 286183 h 4483100"/>
              <a:gd name="connsiteX8" fmla="*/ 266775 w 3119442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442" h="4483100">
                <a:moveTo>
                  <a:pt x="266775" y="0"/>
                </a:moveTo>
                <a:lnTo>
                  <a:pt x="2852667" y="0"/>
                </a:lnTo>
                <a:cubicBezTo>
                  <a:pt x="3000003" y="0"/>
                  <a:pt x="3119442" y="128128"/>
                  <a:pt x="3119442" y="286183"/>
                </a:cubicBezTo>
                <a:lnTo>
                  <a:pt x="3119442" y="4196917"/>
                </a:lnTo>
                <a:cubicBezTo>
                  <a:pt x="3119442" y="4354972"/>
                  <a:pt x="3000003" y="4483100"/>
                  <a:pt x="2852667" y="4483100"/>
                </a:cubicBezTo>
                <a:lnTo>
                  <a:pt x="266775" y="4483100"/>
                </a:lnTo>
                <a:cubicBezTo>
                  <a:pt x="119439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39" y="0"/>
                  <a:pt x="26677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0FAF97-2050-4820-B830-58AE68110B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3678" y="2908300"/>
            <a:ext cx="3119503" cy="4483100"/>
          </a:xfrm>
          <a:custGeom>
            <a:avLst/>
            <a:gdLst>
              <a:gd name="connsiteX0" fmla="*/ 266780 w 3119503"/>
              <a:gd name="connsiteY0" fmla="*/ 0 h 4483100"/>
              <a:gd name="connsiteX1" fmla="*/ 2852723 w 3119503"/>
              <a:gd name="connsiteY1" fmla="*/ 0 h 4483100"/>
              <a:gd name="connsiteX2" fmla="*/ 3119503 w 3119503"/>
              <a:gd name="connsiteY2" fmla="*/ 286183 h 4483100"/>
              <a:gd name="connsiteX3" fmla="*/ 3119503 w 3119503"/>
              <a:gd name="connsiteY3" fmla="*/ 4196917 h 4483100"/>
              <a:gd name="connsiteX4" fmla="*/ 2852723 w 3119503"/>
              <a:gd name="connsiteY4" fmla="*/ 4483100 h 4483100"/>
              <a:gd name="connsiteX5" fmla="*/ 266780 w 3119503"/>
              <a:gd name="connsiteY5" fmla="*/ 4483100 h 4483100"/>
              <a:gd name="connsiteX6" fmla="*/ 0 w 3119503"/>
              <a:gd name="connsiteY6" fmla="*/ 4196917 h 4483100"/>
              <a:gd name="connsiteX7" fmla="*/ 0 w 3119503"/>
              <a:gd name="connsiteY7" fmla="*/ 286183 h 4483100"/>
              <a:gd name="connsiteX8" fmla="*/ 266780 w 3119503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503" h="4483100">
                <a:moveTo>
                  <a:pt x="266780" y="0"/>
                </a:moveTo>
                <a:lnTo>
                  <a:pt x="2852723" y="0"/>
                </a:lnTo>
                <a:cubicBezTo>
                  <a:pt x="3000062" y="0"/>
                  <a:pt x="3119503" y="128128"/>
                  <a:pt x="3119503" y="286183"/>
                </a:cubicBezTo>
                <a:lnTo>
                  <a:pt x="3119503" y="4196917"/>
                </a:lnTo>
                <a:cubicBezTo>
                  <a:pt x="3119503" y="4354972"/>
                  <a:pt x="3000062" y="4483100"/>
                  <a:pt x="2852723" y="4483100"/>
                </a:cubicBezTo>
                <a:lnTo>
                  <a:pt x="266780" y="4483100"/>
                </a:lnTo>
                <a:cubicBezTo>
                  <a:pt x="119441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41" y="0"/>
                  <a:pt x="266780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19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0" grpId="0" animBg="1"/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AFA352-CD02-4263-8B87-AC3A66989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5368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DE7961-9979-4014-9039-FA5A69295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5071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9475CF-4AFF-491F-A673-B905CF315D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92217" y="4277835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859D89-DC74-4954-B80F-F8EF44D6BA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21920" y="4277835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C52CD3-D209-4402-95AF-AFFE811B07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3442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03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034385-2779-42B8-83E9-C614B22A0C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82467" y="683731"/>
            <a:ext cx="5141762" cy="5490539"/>
          </a:xfrm>
          <a:prstGeom prst="roundRect">
            <a:avLst>
              <a:gd name="adj" fmla="val 5434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538304-A41D-4C65-8C7A-8C5CEB6327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1995" y="0"/>
            <a:ext cx="3530179" cy="5524500"/>
          </a:xfrm>
          <a:custGeom>
            <a:avLst/>
            <a:gdLst>
              <a:gd name="connsiteX0" fmla="*/ 0 w 3911600"/>
              <a:gd name="connsiteY0" fmla="*/ 0 h 6121400"/>
              <a:gd name="connsiteX1" fmla="*/ 3911600 w 3911600"/>
              <a:gd name="connsiteY1" fmla="*/ 0 h 6121400"/>
              <a:gd name="connsiteX2" fmla="*/ 3911600 w 3911600"/>
              <a:gd name="connsiteY2" fmla="*/ 4165600 h 6121400"/>
              <a:gd name="connsiteX3" fmla="*/ 1955800 w 3911600"/>
              <a:gd name="connsiteY3" fmla="*/ 6121400 h 6121400"/>
              <a:gd name="connsiteX4" fmla="*/ 0 w 3911600"/>
              <a:gd name="connsiteY4" fmla="*/ 416560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6121400">
                <a:moveTo>
                  <a:pt x="0" y="0"/>
                </a:moveTo>
                <a:lnTo>
                  <a:pt x="3911600" y="0"/>
                </a:lnTo>
                <a:lnTo>
                  <a:pt x="3911600" y="4165600"/>
                </a:lnTo>
                <a:cubicBezTo>
                  <a:pt x="3911600" y="5245759"/>
                  <a:pt x="3035959" y="6121400"/>
                  <a:pt x="1955800" y="6121400"/>
                </a:cubicBezTo>
                <a:cubicBezTo>
                  <a:pt x="875641" y="6121400"/>
                  <a:pt x="0" y="5245759"/>
                  <a:pt x="0" y="416560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017F2F-8F54-4215-9354-50E14F5527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53" y="2"/>
            <a:ext cx="4972047" cy="3241651"/>
          </a:xfrm>
          <a:custGeom>
            <a:avLst/>
            <a:gdLst>
              <a:gd name="connsiteX0" fmla="*/ 0 w 4972047"/>
              <a:gd name="connsiteY0" fmla="*/ 0 h 3241651"/>
              <a:gd name="connsiteX1" fmla="*/ 4972047 w 4972047"/>
              <a:gd name="connsiteY1" fmla="*/ 0 h 3241651"/>
              <a:gd name="connsiteX2" fmla="*/ 4972047 w 4972047"/>
              <a:gd name="connsiteY2" fmla="*/ 3241651 h 3241651"/>
              <a:gd name="connsiteX3" fmla="*/ 415612 w 4972047"/>
              <a:gd name="connsiteY3" fmla="*/ 3241651 h 3241651"/>
              <a:gd name="connsiteX4" fmla="*/ 0 w 4972047"/>
              <a:gd name="connsiteY4" fmla="*/ 2826039 h 324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2047" h="3241651">
                <a:moveTo>
                  <a:pt x="0" y="0"/>
                </a:moveTo>
                <a:lnTo>
                  <a:pt x="4972047" y="0"/>
                </a:lnTo>
                <a:lnTo>
                  <a:pt x="4972047" y="3241651"/>
                </a:lnTo>
                <a:lnTo>
                  <a:pt x="415612" y="3241651"/>
                </a:lnTo>
                <a:cubicBezTo>
                  <a:pt x="186076" y="3241651"/>
                  <a:pt x="0" y="3055575"/>
                  <a:pt x="0" y="2826039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E624D"/>
            </a:gs>
            <a:gs pos="100000">
              <a:srgbClr val="F3884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D33847-A07F-42EA-92C5-C2EF55F597DC}"/>
              </a:ext>
            </a:extLst>
          </p:cNvPr>
          <p:cNvSpPr/>
          <p:nvPr userDrawn="1"/>
        </p:nvSpPr>
        <p:spPr>
          <a:xfrm>
            <a:off x="11379147" y="6153150"/>
            <a:ext cx="814553" cy="704850"/>
          </a:xfrm>
          <a:custGeom>
            <a:avLst/>
            <a:gdLst>
              <a:gd name="connsiteX0" fmla="*/ 850333 w 1165338"/>
              <a:gd name="connsiteY0" fmla="*/ 0 h 1008391"/>
              <a:gd name="connsiteX1" fmla="*/ 1103196 w 1165338"/>
              <a:gd name="connsiteY1" fmla="*/ 38230 h 1008391"/>
              <a:gd name="connsiteX2" fmla="*/ 1165338 w 1165338"/>
              <a:gd name="connsiteY2" fmla="*/ 60974 h 1008391"/>
              <a:gd name="connsiteX3" fmla="*/ 1165338 w 1165338"/>
              <a:gd name="connsiteY3" fmla="*/ 1008391 h 1008391"/>
              <a:gd name="connsiteX4" fmla="*/ 15244 w 1165338"/>
              <a:gd name="connsiteY4" fmla="*/ 1008391 h 1008391"/>
              <a:gd name="connsiteX5" fmla="*/ 4390 w 1165338"/>
              <a:gd name="connsiteY5" fmla="*/ 937275 h 1008391"/>
              <a:gd name="connsiteX6" fmla="*/ 0 w 1165338"/>
              <a:gd name="connsiteY6" fmla="*/ 850333 h 1008391"/>
              <a:gd name="connsiteX7" fmla="*/ 850333 w 1165338"/>
              <a:gd name="connsiteY7" fmla="*/ 0 h 1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5338" h="1008391">
                <a:moveTo>
                  <a:pt x="850333" y="0"/>
                </a:moveTo>
                <a:cubicBezTo>
                  <a:pt x="938388" y="0"/>
                  <a:pt x="1023317" y="13385"/>
                  <a:pt x="1103196" y="38230"/>
                </a:cubicBezTo>
                <a:lnTo>
                  <a:pt x="1165338" y="60974"/>
                </a:lnTo>
                <a:lnTo>
                  <a:pt x="1165338" y="1008391"/>
                </a:lnTo>
                <a:lnTo>
                  <a:pt x="15244" y="1008391"/>
                </a:lnTo>
                <a:lnTo>
                  <a:pt x="4390" y="937275"/>
                </a:lnTo>
                <a:cubicBezTo>
                  <a:pt x="1487" y="908689"/>
                  <a:pt x="0" y="879685"/>
                  <a:pt x="0" y="850333"/>
                </a:cubicBezTo>
                <a:cubicBezTo>
                  <a:pt x="0" y="380707"/>
                  <a:pt x="380707" y="0"/>
                  <a:pt x="8503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429F1-8B48-4DEE-85F0-80478ED00D18}"/>
              </a:ext>
            </a:extLst>
          </p:cNvPr>
          <p:cNvSpPr txBox="1"/>
          <p:nvPr userDrawn="1"/>
        </p:nvSpPr>
        <p:spPr>
          <a:xfrm flipH="1">
            <a:off x="11298424" y="6347801"/>
            <a:ext cx="70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mtClean="0">
                <a:solidFill>
                  <a:srgbClr val="546882"/>
                </a:solidFill>
                <a:latin typeface="+mj-lt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800" b="0" i="0" dirty="0">
              <a:solidFill>
                <a:srgbClr val="546882"/>
              </a:solidFill>
              <a:latin typeface="+mj-lt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0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0" r:id="rId3"/>
    <p:sldLayoutId id="2147483686" r:id="rId4"/>
    <p:sldLayoutId id="2147483678" r:id="rId5"/>
    <p:sldLayoutId id="2147483679" r:id="rId6"/>
    <p:sldLayoutId id="2147483687" r:id="rId7"/>
    <p:sldLayoutId id="2147483680" r:id="rId8"/>
    <p:sldLayoutId id="2147483691" r:id="rId9"/>
    <p:sldLayoutId id="2147483681" r:id="rId10"/>
    <p:sldLayoutId id="2147483682" r:id="rId11"/>
    <p:sldLayoutId id="2147483683" r:id="rId12"/>
    <p:sldLayoutId id="2147483690" r:id="rId13"/>
    <p:sldLayoutId id="2147483677" r:id="rId14"/>
    <p:sldLayoutId id="2147483693" r:id="rId15"/>
    <p:sldLayoutId id="2147483669" r:id="rId16"/>
    <p:sldLayoutId id="2147483666" r:id="rId17"/>
    <p:sldLayoutId id="2147483694" r:id="rId18"/>
    <p:sldLayoutId id="2147483692" r:id="rId19"/>
    <p:sldLayoutId id="2147483676" r:id="rId20"/>
    <p:sldLayoutId id="2147483667" r:id="rId21"/>
    <p:sldLayoutId id="2147483672" r:id="rId22"/>
    <p:sldLayoutId id="2147483671" r:id="rId23"/>
    <p:sldLayoutId id="2147483670" r:id="rId24"/>
    <p:sldLayoutId id="2147483668" r:id="rId25"/>
    <p:sldLayoutId id="2147483673" r:id="rId26"/>
    <p:sldLayoutId id="2147483665" r:id="rId27"/>
    <p:sldLayoutId id="2147483664" r:id="rId28"/>
    <p:sldLayoutId id="2147483661" r:id="rId29"/>
    <p:sldLayoutId id="2147483675" r:id="rId30"/>
    <p:sldLayoutId id="2147483662" r:id="rId31"/>
    <p:sldLayoutId id="2147483689" r:id="rId32"/>
    <p:sldLayoutId id="214748369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6947" userDrawn="1">
          <p15:clr>
            <a:srgbClr val="F26B43"/>
          </p15:clr>
        </p15:guide>
        <p15:guide id="3" pos="7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F5C3F7-AC8A-4630-9D73-4573058A3002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904965" y="77987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10" name="Oval 8">
            <a:extLst>
              <a:ext uri="{FF2B5EF4-FFF2-40B4-BE49-F238E27FC236}">
                <a16:creationId xmlns:a16="http://schemas.microsoft.com/office/drawing/2014/main" id="{638071A8-991D-4264-AE92-8A352A9D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4023" y="965200"/>
            <a:ext cx="4923954" cy="4927600"/>
          </a:xfrm>
          <a:prstGeom prst="ellipse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1">
                <a:lumMod val="75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6F253E-A79C-4296-A8DD-416A289BE056}"/>
              </a:ext>
            </a:extLst>
          </p:cNvPr>
          <p:cNvSpPr txBox="1"/>
          <p:nvPr/>
        </p:nvSpPr>
        <p:spPr>
          <a:xfrm>
            <a:off x="2883552" y="4313022"/>
            <a:ext cx="6424896" cy="435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Управление по безопасности</a:t>
            </a: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365" y="663344"/>
            <a:ext cx="895126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br>
              <a:rPr lang="ru-RU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</a:rPr>
            </a:br>
            <a:r>
              <a:rPr lang="en-US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</a:rPr>
              <a:t>”</a:t>
            </a:r>
            <a:r>
              <a:rPr lang="ru-RU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</a:rPr>
              <a:t>Основные аспекты антитеррористической</a:t>
            </a:r>
          </a:p>
          <a:p>
            <a:pPr lvl="0" algn="ctr"/>
            <a:r>
              <a:rPr lang="ru-RU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</a:rPr>
              <a:t>безопасности</a:t>
            </a:r>
            <a:r>
              <a:rPr lang="en-US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F498A1-BF01-BE87-36FD-02A3416DDE71}"/>
              </a:ext>
            </a:extLst>
          </p:cNvPr>
          <p:cNvSpPr txBox="1"/>
          <p:nvPr/>
        </p:nvSpPr>
        <p:spPr>
          <a:xfrm>
            <a:off x="6605062" y="6331000"/>
            <a:ext cx="6424896" cy="435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Составитель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 Божко Дмитрий Алексеевич</a:t>
            </a: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0" grpId="1" animBg="1"/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1CA1039B-6613-4145-9DB4-E8FCEA7AC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908675" cy="6867525"/>
          </a:xfrm>
          <a:prstGeom prst="rect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2">
                <a:lumMod val="75000"/>
                <a:alpha val="26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1F9C9F0C-AE8E-4882-84CF-7A5293E4422C}"/>
              </a:ext>
            </a:extLst>
          </p:cNvPr>
          <p:cNvSpPr/>
          <p:nvPr/>
        </p:nvSpPr>
        <p:spPr>
          <a:xfrm>
            <a:off x="4149939" y="257238"/>
            <a:ext cx="4378553" cy="5253899"/>
          </a:xfrm>
          <a:custGeom>
            <a:avLst/>
            <a:gdLst>
              <a:gd name="connsiteX0" fmla="*/ 1096184 w 2559784"/>
              <a:gd name="connsiteY0" fmla="*/ 283542 h 3071529"/>
              <a:gd name="connsiteX1" fmla="*/ 451817 w 2559784"/>
              <a:gd name="connsiteY1" fmla="*/ 984010 h 3071529"/>
              <a:gd name="connsiteX2" fmla="*/ 16334 w 2559784"/>
              <a:gd name="connsiteY2" fmla="*/ 1452164 h 3071529"/>
              <a:gd name="connsiteX3" fmla="*/ 558021 w 2559784"/>
              <a:gd name="connsiteY3" fmla="*/ 2171302 h 3071529"/>
              <a:gd name="connsiteX4" fmla="*/ 1126092 w 2559784"/>
              <a:gd name="connsiteY4" fmla="*/ 2351229 h 3071529"/>
              <a:gd name="connsiteX5" fmla="*/ 1394126 w 2559784"/>
              <a:gd name="connsiteY5" fmla="*/ 2652791 h 3071529"/>
              <a:gd name="connsiteX6" fmla="*/ 1975818 w 2559784"/>
              <a:gd name="connsiteY6" fmla="*/ 3062842 h 3071529"/>
              <a:gd name="connsiteX7" fmla="*/ 2550175 w 2559784"/>
              <a:gd name="connsiteY7" fmla="*/ 2740992 h 3071529"/>
              <a:gd name="connsiteX8" fmla="*/ 2358437 w 2559784"/>
              <a:gd name="connsiteY8" fmla="*/ 2232071 h 3071529"/>
              <a:gd name="connsiteX9" fmla="*/ 1936384 w 2559784"/>
              <a:gd name="connsiteY9" fmla="*/ 1853548 h 3071529"/>
              <a:gd name="connsiteX10" fmla="*/ 1779507 w 2559784"/>
              <a:gd name="connsiteY10" fmla="*/ 1336054 h 3071529"/>
              <a:gd name="connsiteX11" fmla="*/ 2030967 w 2559784"/>
              <a:gd name="connsiteY11" fmla="*/ 997917 h 3071529"/>
              <a:gd name="connsiteX12" fmla="*/ 2084974 w 2559784"/>
              <a:gd name="connsiteY12" fmla="*/ 178672 h 3071529"/>
              <a:gd name="connsiteX13" fmla="*/ 1462515 w 2559784"/>
              <a:gd name="connsiteY13" fmla="*/ 27700 h 3071529"/>
              <a:gd name="connsiteX14" fmla="*/ 1096184 w 2559784"/>
              <a:gd name="connsiteY14" fmla="*/ 283542 h 30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9784" h="3071529">
                <a:moveTo>
                  <a:pt x="1096184" y="283542"/>
                </a:moveTo>
                <a:cubicBezTo>
                  <a:pt x="890444" y="524429"/>
                  <a:pt x="758713" y="849327"/>
                  <a:pt x="451817" y="984010"/>
                </a:cubicBezTo>
                <a:cubicBezTo>
                  <a:pt x="242648" y="1075831"/>
                  <a:pt x="68246" y="1218706"/>
                  <a:pt x="16334" y="1452164"/>
                </a:cubicBezTo>
                <a:cubicBezTo>
                  <a:pt x="-71010" y="1844975"/>
                  <a:pt x="203786" y="2096149"/>
                  <a:pt x="558021" y="2171302"/>
                </a:cubicBezTo>
                <a:cubicBezTo>
                  <a:pt x="754046" y="2212926"/>
                  <a:pt x="964072" y="2233405"/>
                  <a:pt x="1126092" y="2351229"/>
                </a:cubicBezTo>
                <a:cubicBezTo>
                  <a:pt x="1235249" y="2430667"/>
                  <a:pt x="1310972" y="2546396"/>
                  <a:pt x="1394126" y="2652791"/>
                </a:cubicBezTo>
                <a:cubicBezTo>
                  <a:pt x="1543478" y="2843957"/>
                  <a:pt x="1737311" y="3018265"/>
                  <a:pt x="1975818" y="3062842"/>
                </a:cubicBezTo>
                <a:cubicBezTo>
                  <a:pt x="2214228" y="3107419"/>
                  <a:pt x="2496263" y="2977498"/>
                  <a:pt x="2550175" y="2740992"/>
                </a:cubicBezTo>
                <a:cubicBezTo>
                  <a:pt x="2592276" y="2556588"/>
                  <a:pt x="2490168" y="2367707"/>
                  <a:pt x="2358437" y="2232071"/>
                </a:cubicBezTo>
                <a:cubicBezTo>
                  <a:pt x="2226706" y="2096340"/>
                  <a:pt x="2063543" y="1993565"/>
                  <a:pt x="1936384" y="1853548"/>
                </a:cubicBezTo>
                <a:cubicBezTo>
                  <a:pt x="1809225" y="1713625"/>
                  <a:pt x="1719404" y="1515410"/>
                  <a:pt x="1779507" y="1336054"/>
                </a:cubicBezTo>
                <a:cubicBezTo>
                  <a:pt x="1824465" y="1201942"/>
                  <a:pt x="1941909" y="1107835"/>
                  <a:pt x="2030967" y="997917"/>
                </a:cubicBezTo>
                <a:cubicBezTo>
                  <a:pt x="2211180" y="775508"/>
                  <a:pt x="2297762" y="408986"/>
                  <a:pt x="2084974" y="178672"/>
                </a:cubicBezTo>
                <a:cubicBezTo>
                  <a:pt x="1932193" y="13318"/>
                  <a:pt x="1677876" y="-37927"/>
                  <a:pt x="1462515" y="27700"/>
                </a:cubicBezTo>
                <a:cubicBezTo>
                  <a:pt x="1306591" y="75135"/>
                  <a:pt x="1193148" y="170004"/>
                  <a:pt x="1096184" y="28354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lass">
            <a:extLst>
              <a:ext uri="{FF2B5EF4-FFF2-40B4-BE49-F238E27FC236}">
                <a16:creationId xmlns:a16="http://schemas.microsoft.com/office/drawing/2014/main" id="{8158D711-A400-4F1D-AE78-E4BD9FDA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908675" cy="6867525"/>
          </a:xfrm>
          <a:prstGeom prst="rect">
            <a:avLst/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9525">
            <a:gradFill>
              <a:gsLst>
                <a:gs pos="0">
                  <a:schemeClr val="bg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CB9DCF-AAD0-4646-AFAF-6CEA7327D5EC}"/>
              </a:ext>
            </a:extLst>
          </p:cNvPr>
          <p:cNvSpPr/>
          <p:nvPr/>
        </p:nvSpPr>
        <p:spPr>
          <a:xfrm>
            <a:off x="9752754" y="-394363"/>
            <a:ext cx="3334453" cy="3009900"/>
          </a:xfrm>
          <a:custGeom>
            <a:avLst/>
            <a:gdLst>
              <a:gd name="connsiteX0" fmla="*/ 812546 w 2151202"/>
              <a:gd name="connsiteY0" fmla="*/ 299335 h 1941820"/>
              <a:gd name="connsiteX1" fmla="*/ 1185926 w 2151202"/>
              <a:gd name="connsiteY1" fmla="*/ 386108 h 1941820"/>
              <a:gd name="connsiteX2" fmla="*/ 1467199 w 2151202"/>
              <a:gd name="connsiteY2" fmla="*/ 84165 h 1941820"/>
              <a:gd name="connsiteX3" fmla="*/ 1788477 w 2151202"/>
              <a:gd name="connsiteY3" fmla="*/ 10061 h 1941820"/>
              <a:gd name="connsiteX4" fmla="*/ 2075847 w 2151202"/>
              <a:gd name="connsiteY4" fmla="*/ 699290 h 1941820"/>
              <a:gd name="connsiteX5" fmla="*/ 1693799 w 2151202"/>
              <a:gd name="connsiteY5" fmla="*/ 944273 h 1941820"/>
              <a:gd name="connsiteX6" fmla="*/ 1425099 w 2151202"/>
              <a:gd name="connsiteY6" fmla="*/ 1295841 h 1941820"/>
              <a:gd name="connsiteX7" fmla="*/ 1356900 w 2151202"/>
              <a:gd name="connsiteY7" fmla="*/ 1547777 h 1941820"/>
              <a:gd name="connsiteX8" fmla="*/ 889222 w 2151202"/>
              <a:gd name="connsiteY8" fmla="*/ 1932301 h 1941820"/>
              <a:gd name="connsiteX9" fmla="*/ 3016 w 2151202"/>
              <a:gd name="connsiteY9" fmla="*/ 1047429 h 1941820"/>
              <a:gd name="connsiteX10" fmla="*/ 812546 w 2151202"/>
              <a:gd name="connsiteY10" fmla="*/ 299335 h 194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202" h="1941820">
                <a:moveTo>
                  <a:pt x="812546" y="299335"/>
                </a:moveTo>
                <a:cubicBezTo>
                  <a:pt x="931227" y="356771"/>
                  <a:pt x="1062768" y="433066"/>
                  <a:pt x="1185926" y="386108"/>
                </a:cubicBezTo>
                <a:cubicBezTo>
                  <a:pt x="1316133" y="336482"/>
                  <a:pt x="1362615" y="176272"/>
                  <a:pt x="1467199" y="84165"/>
                </a:cubicBezTo>
                <a:cubicBezTo>
                  <a:pt x="1552829" y="8632"/>
                  <a:pt x="1677321" y="-16038"/>
                  <a:pt x="1788477" y="10061"/>
                </a:cubicBezTo>
                <a:cubicBezTo>
                  <a:pt x="2074323" y="77022"/>
                  <a:pt x="2263965" y="449259"/>
                  <a:pt x="2075847" y="699290"/>
                </a:cubicBezTo>
                <a:cubicBezTo>
                  <a:pt x="1975167" y="833116"/>
                  <a:pt x="1823148" y="858738"/>
                  <a:pt x="1693799" y="944273"/>
                </a:cubicBezTo>
                <a:cubicBezTo>
                  <a:pt x="1570355" y="1025902"/>
                  <a:pt x="1470723" y="1155537"/>
                  <a:pt x="1425099" y="1295841"/>
                </a:cubicBezTo>
                <a:cubicBezTo>
                  <a:pt x="1398238" y="1378613"/>
                  <a:pt x="1386904" y="1466052"/>
                  <a:pt x="1356900" y="1547777"/>
                </a:cubicBezTo>
                <a:cubicBezTo>
                  <a:pt x="1284129" y="1746278"/>
                  <a:pt x="1097534" y="1896296"/>
                  <a:pt x="889222" y="1932301"/>
                </a:cubicBezTo>
                <a:cubicBezTo>
                  <a:pt x="385159" y="2019455"/>
                  <a:pt x="42450" y="1491008"/>
                  <a:pt x="3016" y="1047429"/>
                </a:cubicBezTo>
                <a:cubicBezTo>
                  <a:pt x="-36703" y="600230"/>
                  <a:pt x="320294" y="61115"/>
                  <a:pt x="812546" y="29933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95B5692A-4A4E-4007-8F0B-F61C2293933D}"/>
              </a:ext>
            </a:extLst>
          </p:cNvPr>
          <p:cNvSpPr/>
          <p:nvPr/>
        </p:nvSpPr>
        <p:spPr>
          <a:xfrm>
            <a:off x="8262387" y="4164274"/>
            <a:ext cx="2105704" cy="2693726"/>
          </a:xfrm>
          <a:custGeom>
            <a:avLst/>
            <a:gdLst>
              <a:gd name="connsiteX0" fmla="*/ 1412614 w 1935685"/>
              <a:gd name="connsiteY0" fmla="*/ 12312 h 2476231"/>
              <a:gd name="connsiteX1" fmla="*/ 1872482 w 1935685"/>
              <a:gd name="connsiteY1" fmla="*/ 204527 h 2476231"/>
              <a:gd name="connsiteX2" fmla="*/ 1837430 w 1935685"/>
              <a:gd name="connsiteY2" fmla="*/ 744975 h 2476231"/>
              <a:gd name="connsiteX3" fmla="*/ 1559395 w 1935685"/>
              <a:gd name="connsiteY3" fmla="*/ 1012342 h 2476231"/>
              <a:gd name="connsiteX4" fmla="*/ 1265168 w 1935685"/>
              <a:gd name="connsiteY4" fmla="*/ 1657851 h 2476231"/>
              <a:gd name="connsiteX5" fmla="*/ 1270692 w 1935685"/>
              <a:gd name="connsiteY5" fmla="*/ 2094763 h 2476231"/>
              <a:gd name="connsiteX6" fmla="*/ 1016279 w 1935685"/>
              <a:gd name="connsiteY6" fmla="*/ 2473192 h 2476231"/>
              <a:gd name="connsiteX7" fmla="*/ 563080 w 1935685"/>
              <a:gd name="connsiteY7" fmla="*/ 2258117 h 2476231"/>
              <a:gd name="connsiteX8" fmla="*/ 369056 w 1935685"/>
              <a:gd name="connsiteY8" fmla="*/ 1754530 h 2476231"/>
              <a:gd name="connsiteX9" fmla="*/ 149124 w 1935685"/>
              <a:gd name="connsiteY9" fmla="*/ 1594700 h 2476231"/>
              <a:gd name="connsiteX10" fmla="*/ 3582 w 1935685"/>
              <a:gd name="connsiteY10" fmla="*/ 1193127 h 2476231"/>
              <a:gd name="connsiteX11" fmla="*/ 245612 w 1935685"/>
              <a:gd name="connsiteY11" fmla="*/ 841273 h 2476231"/>
              <a:gd name="connsiteX12" fmla="*/ 693001 w 1935685"/>
              <a:gd name="connsiteY12" fmla="*/ 672395 h 2476231"/>
              <a:gd name="connsiteX13" fmla="*/ 1026947 w 1935685"/>
              <a:gd name="connsiteY13" fmla="*/ 381501 h 2476231"/>
              <a:gd name="connsiteX14" fmla="*/ 1376039 w 1935685"/>
              <a:gd name="connsiteY14" fmla="*/ 24409 h 2476231"/>
              <a:gd name="connsiteX15" fmla="*/ 1412614 w 1935685"/>
              <a:gd name="connsiteY15" fmla="*/ 12312 h 24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35685" h="2476231">
                <a:moveTo>
                  <a:pt x="1412614" y="12312"/>
                </a:moveTo>
                <a:cubicBezTo>
                  <a:pt x="1583303" y="-33312"/>
                  <a:pt x="1780470" y="51651"/>
                  <a:pt x="1872482" y="204527"/>
                </a:cubicBezTo>
                <a:cubicBezTo>
                  <a:pt x="1971065" y="368452"/>
                  <a:pt x="1950492" y="590575"/>
                  <a:pt x="1837430" y="744975"/>
                </a:cubicBezTo>
                <a:cubicBezTo>
                  <a:pt x="1761325" y="848893"/>
                  <a:pt x="1651216" y="921950"/>
                  <a:pt x="1559395" y="1012342"/>
                </a:cubicBezTo>
                <a:cubicBezTo>
                  <a:pt x="1386992" y="1181887"/>
                  <a:pt x="1280027" y="1416488"/>
                  <a:pt x="1265168" y="1657851"/>
                </a:cubicBezTo>
                <a:cubicBezTo>
                  <a:pt x="1256214" y="1803298"/>
                  <a:pt x="1279360" y="1949317"/>
                  <a:pt x="1270692" y="2094763"/>
                </a:cubicBezTo>
                <a:cubicBezTo>
                  <a:pt x="1260310" y="2268023"/>
                  <a:pt x="1205732" y="2454522"/>
                  <a:pt x="1016279" y="2473192"/>
                </a:cubicBezTo>
                <a:cubicBezTo>
                  <a:pt x="836828" y="2490813"/>
                  <a:pt x="644614" y="2433472"/>
                  <a:pt x="563080" y="2258117"/>
                </a:cubicBezTo>
                <a:cubicBezTo>
                  <a:pt x="482403" y="2084666"/>
                  <a:pt x="530695" y="1885499"/>
                  <a:pt x="369056" y="1754530"/>
                </a:cubicBezTo>
                <a:cubicBezTo>
                  <a:pt x="298571" y="1697476"/>
                  <a:pt x="215608" y="1656423"/>
                  <a:pt x="149124" y="1594700"/>
                </a:cubicBezTo>
                <a:cubicBezTo>
                  <a:pt x="40729" y="1494116"/>
                  <a:pt x="-15183" y="1339812"/>
                  <a:pt x="3582" y="1193127"/>
                </a:cubicBezTo>
                <a:cubicBezTo>
                  <a:pt x="22346" y="1046442"/>
                  <a:pt x="115405" y="911282"/>
                  <a:pt x="245612" y="841273"/>
                </a:cubicBezTo>
                <a:cubicBezTo>
                  <a:pt x="385820" y="765930"/>
                  <a:pt x="547745" y="734307"/>
                  <a:pt x="693001" y="672395"/>
                </a:cubicBezTo>
                <a:cubicBezTo>
                  <a:pt x="840734" y="609339"/>
                  <a:pt x="936460" y="514470"/>
                  <a:pt x="1026947" y="381501"/>
                </a:cubicBezTo>
                <a:cubicBezTo>
                  <a:pt x="1122197" y="241579"/>
                  <a:pt x="1218400" y="85941"/>
                  <a:pt x="1376039" y="24409"/>
                </a:cubicBezTo>
                <a:cubicBezTo>
                  <a:pt x="1388040" y="19647"/>
                  <a:pt x="1400232" y="15646"/>
                  <a:pt x="1412614" y="1231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8C68B2A-95FE-41CB-94E6-B31C7C5DF6E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2918388" y="3764871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39" name="Oval 8">
            <a:extLst>
              <a:ext uri="{FF2B5EF4-FFF2-40B4-BE49-F238E27FC236}">
                <a16:creationId xmlns:a16="http://schemas.microsoft.com/office/drawing/2014/main" id="{214A768B-323F-4579-8F50-93B5420C1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937" y="965201"/>
            <a:ext cx="4923954" cy="4927600"/>
          </a:xfrm>
          <a:prstGeom prst="ellipse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1">
                <a:lumMod val="75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7ADF3BB-02CC-4250-888C-31EB60596860}"/>
              </a:ext>
            </a:extLst>
          </p:cNvPr>
          <p:cNvSpPr>
            <a:spLocks noChangeArrowheads="1"/>
          </p:cNvSpPr>
          <p:nvPr/>
        </p:nvSpPr>
        <p:spPr bwMode="auto">
          <a:xfrm rot="16634627">
            <a:off x="9425512" y="4610491"/>
            <a:ext cx="1417409" cy="143918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40" name="Oval 8">
            <a:extLst>
              <a:ext uri="{FF2B5EF4-FFF2-40B4-BE49-F238E27FC236}">
                <a16:creationId xmlns:a16="http://schemas.microsoft.com/office/drawing/2014/main" id="{DA637594-F309-4121-8DFA-C8B32F01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072" y="1638834"/>
            <a:ext cx="3577684" cy="3580334"/>
          </a:xfrm>
          <a:prstGeom prst="ellipse">
            <a:avLst/>
          </a:prstGeom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AE04CC0-86E5-4A47-A32D-798098CAD053}"/>
              </a:ext>
            </a:extLst>
          </p:cNvPr>
          <p:cNvSpPr>
            <a:spLocks noChangeArrowheads="1"/>
          </p:cNvSpPr>
          <p:nvPr/>
        </p:nvSpPr>
        <p:spPr bwMode="auto">
          <a:xfrm rot="16634627">
            <a:off x="9519886" y="4250989"/>
            <a:ext cx="959178" cy="1368472"/>
          </a:xfrm>
          <a:custGeom>
            <a:avLst/>
            <a:gdLst>
              <a:gd name="connsiteX0" fmla="*/ 83964 w 1113113"/>
              <a:gd name="connsiteY0" fmla="*/ 0 h 1588092"/>
              <a:gd name="connsiteX1" fmla="*/ 1113113 w 1113113"/>
              <a:gd name="connsiteY1" fmla="*/ 1044957 h 1588092"/>
              <a:gd name="connsiteX2" fmla="*/ 988900 w 1113113"/>
              <a:gd name="connsiteY2" fmla="*/ 1543046 h 1588092"/>
              <a:gd name="connsiteX3" fmla="*/ 961948 w 1113113"/>
              <a:gd name="connsiteY3" fmla="*/ 1588092 h 1588092"/>
              <a:gd name="connsiteX4" fmla="*/ 934211 w 1113113"/>
              <a:gd name="connsiteY4" fmla="*/ 1571229 h 1588092"/>
              <a:gd name="connsiteX5" fmla="*/ 392 w 1113113"/>
              <a:gd name="connsiteY5" fmla="*/ 12083 h 1588092"/>
              <a:gd name="connsiteX6" fmla="*/ 0 w 1113113"/>
              <a:gd name="connsiteY6" fmla="*/ 4305 h 1588092"/>
              <a:gd name="connsiteX7" fmla="*/ 83964 w 1113113"/>
              <a:gd name="connsiteY7" fmla="*/ 0 h 15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3113" h="1588092">
                <a:moveTo>
                  <a:pt x="83964" y="0"/>
                </a:moveTo>
                <a:cubicBezTo>
                  <a:pt x="652347" y="0"/>
                  <a:pt x="1113113" y="467843"/>
                  <a:pt x="1113113" y="1044957"/>
                </a:cubicBezTo>
                <a:cubicBezTo>
                  <a:pt x="1113113" y="1225305"/>
                  <a:pt x="1068116" y="1394983"/>
                  <a:pt x="988900" y="1543046"/>
                </a:cubicBezTo>
                <a:lnTo>
                  <a:pt x="961948" y="1588092"/>
                </a:lnTo>
                <a:lnTo>
                  <a:pt x="934211" y="1571229"/>
                </a:lnTo>
                <a:cubicBezTo>
                  <a:pt x="421143" y="1224350"/>
                  <a:pt x="66241" y="660974"/>
                  <a:pt x="392" y="12083"/>
                </a:cubicBezTo>
                <a:lnTo>
                  <a:pt x="0" y="4305"/>
                </a:lnTo>
                <a:lnTo>
                  <a:pt x="8396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28B5B2-26DF-4B39-870A-8198B8BD815D}"/>
              </a:ext>
            </a:extLst>
          </p:cNvPr>
          <p:cNvSpPr/>
          <p:nvPr/>
        </p:nvSpPr>
        <p:spPr>
          <a:xfrm>
            <a:off x="824343" y="1791951"/>
            <a:ext cx="4483054" cy="366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Запрещается проникновение в университет через окна или неофициальные входы.</a:t>
            </a:r>
          </a:p>
          <a:p>
            <a:pPr algn="just">
              <a:lnSpc>
                <a:spcPct val="130000"/>
              </a:lnSpc>
            </a:pPr>
            <a:endParaRPr lang="ru-RU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ru-RU" dirty="0">
                <a:solidFill>
                  <a:srgbClr val="FF0000"/>
                </a:solidFill>
                <a:ea typeface="Inter" panose="020B0502030000000004" pitchFamily="34" charset="0"/>
                <a:cs typeface="Poppins" panose="00000500000000000000" pitchFamily="2" charset="0"/>
              </a:rPr>
              <a:t>Стоит запомнить! </a:t>
            </a:r>
            <a:r>
              <a:rPr lang="ru-RU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Всем следует использовать только официальные входы и въезды</a:t>
            </a:r>
            <a:r>
              <a:rPr lang="en-US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.</a:t>
            </a:r>
            <a:r>
              <a:rPr lang="ru-RU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 Нарушение данных правил является грубейшим нарушением контрольно-пропускного режима Университета и влечет наказание.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1AAA47FE-2AF3-4A12-9482-BB236298A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62" y="408563"/>
            <a:ext cx="4400835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ru-RU" altLang="ru-UA" sz="2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Запрет на несанкционированное</a:t>
            </a:r>
          </a:p>
          <a:p>
            <a:pPr lvl="0" algn="ctr">
              <a:lnSpc>
                <a:spcPct val="90000"/>
              </a:lnSpc>
            </a:pPr>
            <a:r>
              <a:rPr lang="ru-RU" altLang="ru-UA" sz="2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проникновение в здания Университета со стороны улиц</a:t>
            </a:r>
            <a:endParaRPr lang="en-US" altLang="ru-UA" sz="2400" b="1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C41CD6-9D52-D52D-47AE-ECC5FF326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r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73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  <p:bldP spid="20" grpId="1" animBg="1"/>
      <p:bldP spid="28" grpId="0" animBg="1"/>
      <p:bldP spid="21" grpId="0" animBg="1"/>
      <p:bldP spid="21" grpId="1" animBg="1"/>
      <p:bldP spid="22" grpId="0" animBg="1"/>
      <p:bldP spid="22" grpId="1" animBg="1"/>
      <p:bldP spid="37" grpId="0" animBg="1"/>
      <p:bldP spid="39" grpId="0" animBg="1"/>
      <p:bldP spid="41" grpId="0" animBg="1"/>
      <p:bldP spid="40" grpId="0" animBg="1"/>
      <p:bldP spid="42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1038222-775D-4572-9800-3A175F27BA57}"/>
              </a:ext>
            </a:extLst>
          </p:cNvPr>
          <p:cNvGrpSpPr/>
          <p:nvPr/>
        </p:nvGrpSpPr>
        <p:grpSpPr>
          <a:xfrm>
            <a:off x="879921" y="2288945"/>
            <a:ext cx="3697495" cy="2053946"/>
            <a:chOff x="1302026" y="2543175"/>
            <a:chExt cx="2992444" cy="174908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F7B9A05-4B1A-4302-9E43-3EAA10AAD591}"/>
                </a:ext>
              </a:extLst>
            </p:cNvPr>
            <p:cNvSpPr/>
            <p:nvPr/>
          </p:nvSpPr>
          <p:spPr>
            <a:xfrm>
              <a:off x="3072211" y="3063390"/>
              <a:ext cx="1222259" cy="1228865"/>
            </a:xfrm>
            <a:custGeom>
              <a:avLst/>
              <a:gdLst>
                <a:gd name="connsiteX0" fmla="*/ 1109265 w 1116970"/>
                <a:gd name="connsiteY0" fmla="*/ 1514 h 1123007"/>
                <a:gd name="connsiteX1" fmla="*/ 1116970 w 1116970"/>
                <a:gd name="connsiteY1" fmla="*/ 2397 h 1123007"/>
                <a:gd name="connsiteX2" fmla="*/ 1116970 w 1116970"/>
                <a:gd name="connsiteY2" fmla="*/ 467342 h 1123007"/>
                <a:gd name="connsiteX3" fmla="*/ 1116970 w 1116970"/>
                <a:gd name="connsiteY3" fmla="*/ 860736 h 1123007"/>
                <a:gd name="connsiteX4" fmla="*/ 854699 w 1116970"/>
                <a:gd name="connsiteY4" fmla="*/ 1123007 h 1123007"/>
                <a:gd name="connsiteX5" fmla="*/ 1938 w 1116970"/>
                <a:gd name="connsiteY5" fmla="*/ 1123007 h 1123007"/>
                <a:gd name="connsiteX6" fmla="*/ 0 w 1116970"/>
                <a:gd name="connsiteY6" fmla="*/ 953481 h 1123007"/>
                <a:gd name="connsiteX7" fmla="*/ 721609 w 1116970"/>
                <a:gd name="connsiteY7" fmla="*/ 53207 h 1123007"/>
                <a:gd name="connsiteX8" fmla="*/ 1109265 w 1116970"/>
                <a:gd name="connsiteY8" fmla="*/ 1514 h 11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6970" h="1123007">
                  <a:moveTo>
                    <a:pt x="1109265" y="1514"/>
                  </a:moveTo>
                  <a:lnTo>
                    <a:pt x="1116970" y="2397"/>
                  </a:lnTo>
                  <a:lnTo>
                    <a:pt x="1116970" y="467342"/>
                  </a:lnTo>
                  <a:lnTo>
                    <a:pt x="1116970" y="860736"/>
                  </a:lnTo>
                  <a:cubicBezTo>
                    <a:pt x="1116970" y="1005584"/>
                    <a:pt x="999547" y="1123007"/>
                    <a:pt x="854699" y="1123007"/>
                  </a:cubicBezTo>
                  <a:lnTo>
                    <a:pt x="1938" y="1123007"/>
                  </a:lnTo>
                  <a:lnTo>
                    <a:pt x="0" y="953481"/>
                  </a:lnTo>
                  <a:cubicBezTo>
                    <a:pt x="35806" y="551697"/>
                    <a:pt x="308900" y="188493"/>
                    <a:pt x="721609" y="53207"/>
                  </a:cubicBezTo>
                  <a:cubicBezTo>
                    <a:pt x="850581" y="10930"/>
                    <a:pt x="981741" y="-5337"/>
                    <a:pt x="1109265" y="151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 w="25400">
              <a:noFill/>
              <a:round/>
              <a:headEnd/>
              <a:tailEnd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A4F2378D-2BB2-47DC-8055-9C9BD11E37AA}"/>
                </a:ext>
              </a:extLst>
            </p:cNvPr>
            <p:cNvSpPr/>
            <p:nvPr/>
          </p:nvSpPr>
          <p:spPr>
            <a:xfrm>
              <a:off x="1302026" y="2543175"/>
              <a:ext cx="2853289" cy="1573595"/>
            </a:xfrm>
            <a:prstGeom prst="wedgeRoundRectCallout">
              <a:avLst>
                <a:gd name="adj1" fmla="val -39295"/>
                <a:gd name="adj2" fmla="val 62500"/>
                <a:gd name="adj3" fmla="val 16667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647CED2-9C86-46C7-8450-A287E1990A54}"/>
              </a:ext>
            </a:extLst>
          </p:cNvPr>
          <p:cNvSpPr/>
          <p:nvPr/>
        </p:nvSpPr>
        <p:spPr>
          <a:xfrm>
            <a:off x="693531" y="217138"/>
            <a:ext cx="3697497" cy="1665777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Запрещено проносить в университет предметы, полученные от незнакомых лиц. Так как данные предметы могут служить попыткой совершения террористического акта</a:t>
            </a:r>
            <a:endParaRPr lang="id-ID" sz="16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E3997DE5-4E3E-460B-B019-3C0CBEC1B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325" y="114348"/>
            <a:ext cx="5938249" cy="18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ru-RU" altLang="ru-UA" sz="4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Запрет на пронос предметов от неизвестных лиц</a:t>
            </a:r>
            <a:endParaRPr kumimoji="0" lang="ru-UA" altLang="ru-UA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30C8D4-643A-464D-97E1-DEDED6AA19A7}"/>
              </a:ext>
            </a:extLst>
          </p:cNvPr>
          <p:cNvSpPr/>
          <p:nvPr/>
        </p:nvSpPr>
        <p:spPr>
          <a:xfrm>
            <a:off x="991724" y="2614530"/>
            <a:ext cx="3301948" cy="11423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solidFill>
                  <a:srgbClr val="C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Будьте бдительны!</a:t>
            </a:r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Избегайте возможного пособничества террористам и преступникам</a:t>
            </a:r>
            <a:r>
              <a:rPr lang="en-US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id-ID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CCA91-4C85-43C9-9251-FC489042936E}"/>
              </a:ext>
            </a:extLst>
          </p:cNvPr>
          <p:cNvSpPr/>
          <p:nvPr/>
        </p:nvSpPr>
        <p:spPr>
          <a:xfrm>
            <a:off x="793950" y="4459393"/>
            <a:ext cx="3697496" cy="1862498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Проверяйте, что вы берете с собой и проносите в Университет. Пронос запрещенных предметов является грубейшим нарушением правил Университета</a:t>
            </a:r>
            <a:r>
              <a:rPr lang="en-US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d-ID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63C1CFA-EB7D-BD55-1DB5-6D7C8EE9BF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>
            <a:fillRect/>
          </a:stretch>
        </p:blipFill>
        <p:spPr>
          <a:xfrm>
            <a:off x="5832475" y="2501900"/>
            <a:ext cx="4395788" cy="3998913"/>
          </a:xfrm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id="{463C81A0-FB33-81E8-1F53-C74F9CD7310A}"/>
              </a:ext>
            </a:extLst>
          </p:cNvPr>
          <p:cNvGrpSpPr/>
          <p:nvPr/>
        </p:nvGrpSpPr>
        <p:grpSpPr>
          <a:xfrm>
            <a:off x="879921" y="4459393"/>
            <a:ext cx="3697495" cy="2053946"/>
            <a:chOff x="1302026" y="2543175"/>
            <a:chExt cx="2992444" cy="1749080"/>
          </a:xfrm>
        </p:grpSpPr>
        <p:sp>
          <p:nvSpPr>
            <p:cNvPr id="7" name="Freeform: Shape 44">
              <a:extLst>
                <a:ext uri="{FF2B5EF4-FFF2-40B4-BE49-F238E27FC236}">
                  <a16:creationId xmlns:a16="http://schemas.microsoft.com/office/drawing/2014/main" id="{1F078812-801F-DEE0-9D86-24606CE0EDC2}"/>
                </a:ext>
              </a:extLst>
            </p:cNvPr>
            <p:cNvSpPr/>
            <p:nvPr/>
          </p:nvSpPr>
          <p:spPr>
            <a:xfrm>
              <a:off x="3072211" y="3063390"/>
              <a:ext cx="1222259" cy="1228865"/>
            </a:xfrm>
            <a:custGeom>
              <a:avLst/>
              <a:gdLst>
                <a:gd name="connsiteX0" fmla="*/ 1109265 w 1116970"/>
                <a:gd name="connsiteY0" fmla="*/ 1514 h 1123007"/>
                <a:gd name="connsiteX1" fmla="*/ 1116970 w 1116970"/>
                <a:gd name="connsiteY1" fmla="*/ 2397 h 1123007"/>
                <a:gd name="connsiteX2" fmla="*/ 1116970 w 1116970"/>
                <a:gd name="connsiteY2" fmla="*/ 467342 h 1123007"/>
                <a:gd name="connsiteX3" fmla="*/ 1116970 w 1116970"/>
                <a:gd name="connsiteY3" fmla="*/ 860736 h 1123007"/>
                <a:gd name="connsiteX4" fmla="*/ 854699 w 1116970"/>
                <a:gd name="connsiteY4" fmla="*/ 1123007 h 1123007"/>
                <a:gd name="connsiteX5" fmla="*/ 1938 w 1116970"/>
                <a:gd name="connsiteY5" fmla="*/ 1123007 h 1123007"/>
                <a:gd name="connsiteX6" fmla="*/ 0 w 1116970"/>
                <a:gd name="connsiteY6" fmla="*/ 953481 h 1123007"/>
                <a:gd name="connsiteX7" fmla="*/ 721609 w 1116970"/>
                <a:gd name="connsiteY7" fmla="*/ 53207 h 1123007"/>
                <a:gd name="connsiteX8" fmla="*/ 1109265 w 1116970"/>
                <a:gd name="connsiteY8" fmla="*/ 1514 h 11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6970" h="1123007">
                  <a:moveTo>
                    <a:pt x="1109265" y="1514"/>
                  </a:moveTo>
                  <a:lnTo>
                    <a:pt x="1116970" y="2397"/>
                  </a:lnTo>
                  <a:lnTo>
                    <a:pt x="1116970" y="467342"/>
                  </a:lnTo>
                  <a:lnTo>
                    <a:pt x="1116970" y="860736"/>
                  </a:lnTo>
                  <a:cubicBezTo>
                    <a:pt x="1116970" y="1005584"/>
                    <a:pt x="999547" y="1123007"/>
                    <a:pt x="854699" y="1123007"/>
                  </a:cubicBezTo>
                  <a:lnTo>
                    <a:pt x="1938" y="1123007"/>
                  </a:lnTo>
                  <a:lnTo>
                    <a:pt x="0" y="953481"/>
                  </a:lnTo>
                  <a:cubicBezTo>
                    <a:pt x="35806" y="551697"/>
                    <a:pt x="308900" y="188493"/>
                    <a:pt x="721609" y="53207"/>
                  </a:cubicBezTo>
                  <a:cubicBezTo>
                    <a:pt x="850581" y="10930"/>
                    <a:pt x="981741" y="-5337"/>
                    <a:pt x="1109265" y="151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 w="25400">
              <a:noFill/>
              <a:round/>
              <a:headEnd/>
              <a:tailEnd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Speech Bubble: Rectangle with Corners Rounded 1">
              <a:extLst>
                <a:ext uri="{FF2B5EF4-FFF2-40B4-BE49-F238E27FC236}">
                  <a16:creationId xmlns:a16="http://schemas.microsoft.com/office/drawing/2014/main" id="{98F11A5E-7575-0CB1-65FB-22F8E0433E36}"/>
                </a:ext>
              </a:extLst>
            </p:cNvPr>
            <p:cNvSpPr/>
            <p:nvPr/>
          </p:nvSpPr>
          <p:spPr>
            <a:xfrm>
              <a:off x="1302026" y="2543175"/>
              <a:ext cx="2853289" cy="1573595"/>
            </a:xfrm>
            <a:prstGeom prst="wedgeRoundRectCallout">
              <a:avLst>
                <a:gd name="adj1" fmla="val -39295"/>
                <a:gd name="adj2" fmla="val 62500"/>
                <a:gd name="adj3" fmla="val 16667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27">
            <a:extLst>
              <a:ext uri="{FF2B5EF4-FFF2-40B4-BE49-F238E27FC236}">
                <a16:creationId xmlns:a16="http://schemas.microsoft.com/office/drawing/2014/main" id="{66C2562B-C807-C78D-7893-37330BC0E64B}"/>
              </a:ext>
            </a:extLst>
          </p:cNvPr>
          <p:cNvGrpSpPr/>
          <p:nvPr/>
        </p:nvGrpSpPr>
        <p:grpSpPr>
          <a:xfrm>
            <a:off x="804780" y="190736"/>
            <a:ext cx="3697495" cy="2053946"/>
            <a:chOff x="1302026" y="2543175"/>
            <a:chExt cx="2992444" cy="1749080"/>
          </a:xfrm>
        </p:grpSpPr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488DEA06-989E-A0AE-AB32-1C7F1B680309}"/>
                </a:ext>
              </a:extLst>
            </p:cNvPr>
            <p:cNvSpPr/>
            <p:nvPr/>
          </p:nvSpPr>
          <p:spPr>
            <a:xfrm>
              <a:off x="3072211" y="3063390"/>
              <a:ext cx="1222259" cy="1228865"/>
            </a:xfrm>
            <a:custGeom>
              <a:avLst/>
              <a:gdLst>
                <a:gd name="connsiteX0" fmla="*/ 1109265 w 1116970"/>
                <a:gd name="connsiteY0" fmla="*/ 1514 h 1123007"/>
                <a:gd name="connsiteX1" fmla="*/ 1116970 w 1116970"/>
                <a:gd name="connsiteY1" fmla="*/ 2397 h 1123007"/>
                <a:gd name="connsiteX2" fmla="*/ 1116970 w 1116970"/>
                <a:gd name="connsiteY2" fmla="*/ 467342 h 1123007"/>
                <a:gd name="connsiteX3" fmla="*/ 1116970 w 1116970"/>
                <a:gd name="connsiteY3" fmla="*/ 860736 h 1123007"/>
                <a:gd name="connsiteX4" fmla="*/ 854699 w 1116970"/>
                <a:gd name="connsiteY4" fmla="*/ 1123007 h 1123007"/>
                <a:gd name="connsiteX5" fmla="*/ 1938 w 1116970"/>
                <a:gd name="connsiteY5" fmla="*/ 1123007 h 1123007"/>
                <a:gd name="connsiteX6" fmla="*/ 0 w 1116970"/>
                <a:gd name="connsiteY6" fmla="*/ 953481 h 1123007"/>
                <a:gd name="connsiteX7" fmla="*/ 721609 w 1116970"/>
                <a:gd name="connsiteY7" fmla="*/ 53207 h 1123007"/>
                <a:gd name="connsiteX8" fmla="*/ 1109265 w 1116970"/>
                <a:gd name="connsiteY8" fmla="*/ 1514 h 11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6970" h="1123007">
                  <a:moveTo>
                    <a:pt x="1109265" y="1514"/>
                  </a:moveTo>
                  <a:lnTo>
                    <a:pt x="1116970" y="2397"/>
                  </a:lnTo>
                  <a:lnTo>
                    <a:pt x="1116970" y="467342"/>
                  </a:lnTo>
                  <a:lnTo>
                    <a:pt x="1116970" y="860736"/>
                  </a:lnTo>
                  <a:cubicBezTo>
                    <a:pt x="1116970" y="1005584"/>
                    <a:pt x="999547" y="1123007"/>
                    <a:pt x="854699" y="1123007"/>
                  </a:cubicBezTo>
                  <a:lnTo>
                    <a:pt x="1938" y="1123007"/>
                  </a:lnTo>
                  <a:lnTo>
                    <a:pt x="0" y="953481"/>
                  </a:lnTo>
                  <a:cubicBezTo>
                    <a:pt x="35806" y="551697"/>
                    <a:pt x="308900" y="188493"/>
                    <a:pt x="721609" y="53207"/>
                  </a:cubicBezTo>
                  <a:cubicBezTo>
                    <a:pt x="850581" y="10930"/>
                    <a:pt x="981741" y="-5337"/>
                    <a:pt x="1109265" y="151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 w="25400">
              <a:noFill/>
              <a:round/>
              <a:headEnd/>
              <a:tailEnd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BAF9C4DC-C0CE-B60C-BDB2-50A59C4A01DA}"/>
                </a:ext>
              </a:extLst>
            </p:cNvPr>
            <p:cNvSpPr/>
            <p:nvPr/>
          </p:nvSpPr>
          <p:spPr>
            <a:xfrm>
              <a:off x="1302026" y="2543175"/>
              <a:ext cx="2853289" cy="1573595"/>
            </a:xfrm>
            <a:prstGeom prst="wedgeRoundRectCallout">
              <a:avLst>
                <a:gd name="adj1" fmla="val -39295"/>
                <a:gd name="adj2" fmla="val 62500"/>
                <a:gd name="adj3" fmla="val 16667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0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6D02443-01B3-48BB-ABE8-11AF75A8ECE3}"/>
              </a:ext>
            </a:extLst>
          </p:cNvPr>
          <p:cNvSpPr>
            <a:spLocks noChangeArrowheads="1"/>
          </p:cNvSpPr>
          <p:nvPr/>
        </p:nvSpPr>
        <p:spPr bwMode="auto">
          <a:xfrm rot="14946629" flipH="1">
            <a:off x="3183823" y="743727"/>
            <a:ext cx="2773280" cy="2909502"/>
          </a:xfrm>
          <a:custGeom>
            <a:avLst/>
            <a:gdLst>
              <a:gd name="connsiteX0" fmla="*/ 123210 w 3194481"/>
              <a:gd name="connsiteY0" fmla="*/ 2334214 h 3351392"/>
              <a:gd name="connsiteX1" fmla="*/ 375380 w 3194481"/>
              <a:gd name="connsiteY1" fmla="*/ 2826064 h 3351392"/>
              <a:gd name="connsiteX2" fmla="*/ 581014 w 3194481"/>
              <a:gd name="connsiteY2" fmla="*/ 3117409 h 3351392"/>
              <a:gd name="connsiteX3" fmla="*/ 706393 w 3194481"/>
              <a:gd name="connsiteY3" fmla="*/ 3269459 h 3351392"/>
              <a:gd name="connsiteX4" fmla="*/ 873337 w 3194481"/>
              <a:gd name="connsiteY4" fmla="*/ 3312259 h 3351392"/>
              <a:gd name="connsiteX5" fmla="*/ 1262665 w 3194481"/>
              <a:gd name="connsiteY5" fmla="*/ 3351392 h 3351392"/>
              <a:gd name="connsiteX6" fmla="*/ 3194481 w 3194481"/>
              <a:gd name="connsiteY6" fmla="*/ 1425215 h 3351392"/>
              <a:gd name="connsiteX7" fmla="*/ 2628665 w 3194481"/>
              <a:gd name="connsiteY7" fmla="*/ 63202 h 3351392"/>
              <a:gd name="connsiteX8" fmla="*/ 2558921 w 3194481"/>
              <a:gd name="connsiteY8" fmla="*/ 0 h 3351392"/>
              <a:gd name="connsiteX9" fmla="*/ 2438769 w 3194481"/>
              <a:gd name="connsiteY9" fmla="*/ 20233 h 3351392"/>
              <a:gd name="connsiteX10" fmla="*/ 1085385 w 3194481"/>
              <a:gd name="connsiteY10" fmla="*/ 501620 h 3351392"/>
              <a:gd name="connsiteX11" fmla="*/ 37566 w 3194481"/>
              <a:gd name="connsiteY11" fmla="*/ 1489946 h 3351392"/>
              <a:gd name="connsiteX12" fmla="*/ 123210 w 3194481"/>
              <a:gd name="connsiteY12" fmla="*/ 2334214 h 335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4481" h="3351392">
                <a:moveTo>
                  <a:pt x="123210" y="2334214"/>
                </a:moveTo>
                <a:cubicBezTo>
                  <a:pt x="190538" y="2505956"/>
                  <a:pt x="279617" y="2673478"/>
                  <a:pt x="375380" y="2826064"/>
                </a:cubicBezTo>
                <a:cubicBezTo>
                  <a:pt x="440428" y="2928329"/>
                  <a:pt x="508665" y="3023873"/>
                  <a:pt x="581014" y="3117409"/>
                </a:cubicBezTo>
                <a:lnTo>
                  <a:pt x="706393" y="3269459"/>
                </a:lnTo>
                <a:lnTo>
                  <a:pt x="873337" y="3312259"/>
                </a:lnTo>
                <a:cubicBezTo>
                  <a:pt x="999093" y="3337917"/>
                  <a:pt x="1129301" y="3351392"/>
                  <a:pt x="1262665" y="3351392"/>
                </a:cubicBezTo>
                <a:cubicBezTo>
                  <a:pt x="2329578" y="3351392"/>
                  <a:pt x="3194481" y="2489013"/>
                  <a:pt x="3194481" y="1425215"/>
                </a:cubicBezTo>
                <a:cubicBezTo>
                  <a:pt x="3194481" y="893316"/>
                  <a:pt x="2978255" y="411772"/>
                  <a:pt x="2628665" y="63202"/>
                </a:cubicBezTo>
                <a:lnTo>
                  <a:pt x="2558921" y="0"/>
                </a:lnTo>
                <a:lnTo>
                  <a:pt x="2438769" y="20233"/>
                </a:lnTo>
                <a:cubicBezTo>
                  <a:pt x="1918197" y="119855"/>
                  <a:pt x="1496616" y="285132"/>
                  <a:pt x="1085385" y="501620"/>
                </a:cubicBezTo>
                <a:cubicBezTo>
                  <a:pt x="613249" y="753864"/>
                  <a:pt x="158128" y="1071665"/>
                  <a:pt x="37566" y="1489946"/>
                </a:cubicBezTo>
                <a:cubicBezTo>
                  <a:pt x="-40801" y="1750019"/>
                  <a:pt x="10996" y="2047978"/>
                  <a:pt x="123210" y="233421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>
              <a:solidFill>
                <a:schemeClr val="bg1"/>
              </a:solidFill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CED4A022-441C-4D73-B34A-845E65C55D05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6632858" y="2869581"/>
            <a:ext cx="2853384" cy="284505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bg1"/>
              </a:solidFill>
            </a:endParaRPr>
          </a:p>
        </p:txBody>
      </p:sp>
      <p:sp>
        <p:nvSpPr>
          <p:cNvPr id="9" name="Graphic 18">
            <a:extLst>
              <a:ext uri="{FF2B5EF4-FFF2-40B4-BE49-F238E27FC236}">
                <a16:creationId xmlns:a16="http://schemas.microsoft.com/office/drawing/2014/main" id="{3A31F8B4-5F94-4DFB-8AAE-F0F599670185}"/>
              </a:ext>
            </a:extLst>
          </p:cNvPr>
          <p:cNvSpPr/>
          <p:nvPr/>
        </p:nvSpPr>
        <p:spPr>
          <a:xfrm>
            <a:off x="3776812" y="1140075"/>
            <a:ext cx="5375860" cy="4914900"/>
          </a:xfrm>
          <a:custGeom>
            <a:avLst/>
            <a:gdLst>
              <a:gd name="connsiteX0" fmla="*/ 876029 w 1369211"/>
              <a:gd name="connsiteY0" fmla="*/ 142143 h 1251807"/>
              <a:gd name="connsiteX1" fmla="*/ 1326561 w 1369211"/>
              <a:gd name="connsiteY1" fmla="*/ 398366 h 1251807"/>
              <a:gd name="connsiteX2" fmla="*/ 1249409 w 1369211"/>
              <a:gd name="connsiteY2" fmla="*/ 884141 h 1251807"/>
              <a:gd name="connsiteX3" fmla="*/ 765539 w 1369211"/>
              <a:gd name="connsiteY3" fmla="*/ 1163223 h 1251807"/>
              <a:gd name="connsiteX4" fmla="*/ 266429 w 1369211"/>
              <a:gd name="connsiteY4" fmla="*/ 1225136 h 1251807"/>
              <a:gd name="connsiteX5" fmla="*/ 30209 w 1369211"/>
              <a:gd name="connsiteY5" fmla="*/ 819371 h 1251807"/>
              <a:gd name="connsiteX6" fmla="*/ 10206 w 1369211"/>
              <a:gd name="connsiteY6" fmla="*/ 395508 h 1251807"/>
              <a:gd name="connsiteX7" fmla="*/ 150224 w 1369211"/>
              <a:gd name="connsiteY7" fmla="*/ 56418 h 1251807"/>
              <a:gd name="connsiteX8" fmla="*/ 498839 w 1369211"/>
              <a:gd name="connsiteY8" fmla="*/ 15461 h 1251807"/>
              <a:gd name="connsiteX9" fmla="*/ 876029 w 1369211"/>
              <a:gd name="connsiteY9" fmla="*/ 142143 h 125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9211" h="1251807">
                <a:moveTo>
                  <a:pt x="876029" y="142143"/>
                </a:moveTo>
                <a:cubicBezTo>
                  <a:pt x="1032239" y="197388"/>
                  <a:pt x="1243694" y="261206"/>
                  <a:pt x="1326561" y="398366"/>
                </a:cubicBezTo>
                <a:cubicBezTo>
                  <a:pt x="1410381" y="534573"/>
                  <a:pt x="1363709" y="743171"/>
                  <a:pt x="1249409" y="884141"/>
                </a:cubicBezTo>
                <a:cubicBezTo>
                  <a:pt x="1134156" y="1024158"/>
                  <a:pt x="951276" y="1097501"/>
                  <a:pt x="765539" y="1163223"/>
                </a:cubicBezTo>
                <a:cubicBezTo>
                  <a:pt x="580754" y="1228946"/>
                  <a:pt x="395016" y="1288001"/>
                  <a:pt x="266429" y="1225136"/>
                </a:cubicBezTo>
                <a:cubicBezTo>
                  <a:pt x="137841" y="1162271"/>
                  <a:pt x="66404" y="977486"/>
                  <a:pt x="30209" y="819371"/>
                </a:cubicBezTo>
                <a:cubicBezTo>
                  <a:pt x="-5034" y="661256"/>
                  <a:pt x="-5986" y="529811"/>
                  <a:pt x="10206" y="395508"/>
                </a:cubicBezTo>
                <a:cubicBezTo>
                  <a:pt x="27351" y="260253"/>
                  <a:pt x="61641" y="123093"/>
                  <a:pt x="150224" y="56418"/>
                </a:cubicBezTo>
                <a:cubicBezTo>
                  <a:pt x="237854" y="-11209"/>
                  <a:pt x="378824" y="-8352"/>
                  <a:pt x="498839" y="15461"/>
                </a:cubicBezTo>
                <a:cubicBezTo>
                  <a:pt x="619806" y="40226"/>
                  <a:pt x="719819" y="86898"/>
                  <a:pt x="876029" y="14214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047567-7F4C-4460-9AED-943781459977}"/>
              </a:ext>
            </a:extLst>
          </p:cNvPr>
          <p:cNvSpPr txBox="1"/>
          <p:nvPr/>
        </p:nvSpPr>
        <p:spPr>
          <a:xfrm>
            <a:off x="100207" y="1188258"/>
            <a:ext cx="3707120" cy="518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Строго запрещено приносить в Университет холодное и огнестрельное оружие (ножей, пистолетов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винтовок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 ружей и </a:t>
            </a:r>
            <a:r>
              <a:rPr lang="ru-RU" sz="1600" dirty="0" err="1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др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.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)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взрывчатых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 отравляющих и пожароопасных вещей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.</a:t>
            </a:r>
            <a:endParaRPr lang="ru-RU" sz="1600" dirty="0">
              <a:solidFill>
                <a:schemeClr val="bg1"/>
              </a:solidFill>
              <a:ea typeface="Roboto" panose="02000000000000000000" pitchFamily="2" charset="0"/>
              <a:cs typeface="Space Grotesk" pitchFamily="2" charset="0"/>
            </a:endParaRPr>
          </a:p>
          <a:p>
            <a:pPr algn="just">
              <a:lnSpc>
                <a:spcPct val="130000"/>
              </a:lnSpc>
            </a:pPr>
            <a:b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</a:b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Нарушая данное правило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 вы становитесь угрозой для окружения и являетесь потенциальным преступником.</a:t>
            </a:r>
          </a:p>
          <a:p>
            <a:pPr algn="just">
              <a:lnSpc>
                <a:spcPct val="130000"/>
              </a:lnSpc>
            </a:pPr>
            <a:endParaRPr lang="ru-RU" sz="1600" dirty="0">
              <a:solidFill>
                <a:schemeClr val="bg1"/>
              </a:solidFill>
              <a:ea typeface="Roboto" panose="02000000000000000000" pitchFamily="2" charset="0"/>
              <a:cs typeface="Space Grotesk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Обучающиеся</a:t>
            </a:r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</a:t>
            </a: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 преподаватели и сотрудники Университета несут персональную ответственность за свои деяния и безопасность своего окружения.</a:t>
            </a:r>
            <a:endParaRPr lang="en-US" sz="1600" dirty="0">
              <a:solidFill>
                <a:schemeClr val="bg1"/>
              </a:solidFill>
              <a:ea typeface="Roboto" panose="02000000000000000000" pitchFamily="2" charset="0"/>
              <a:cs typeface="Space Grotesk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074E2-14D8-41B7-A7F6-555DC143D849}"/>
              </a:ext>
            </a:extLst>
          </p:cNvPr>
          <p:cNvSpPr txBox="1"/>
          <p:nvPr/>
        </p:nvSpPr>
        <p:spPr>
          <a:xfrm>
            <a:off x="7738776" y="276399"/>
            <a:ext cx="4589535" cy="1725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800" b="1" dirty="0">
                <a:solidFill>
                  <a:srgbClr val="C00000"/>
                </a:solidFill>
                <a:latin typeface="+mj-lt"/>
                <a:ea typeface="Roboto" panose="02000000000000000000" pitchFamily="2" charset="0"/>
                <a:cs typeface="Space Grotesk" pitchFamily="2" charset="0"/>
              </a:rPr>
              <a:t>СТРОЖАЙШИЙ</a:t>
            </a:r>
          </a:p>
          <a:p>
            <a:pPr algn="ctr">
              <a:lnSpc>
                <a:spcPct val="130000"/>
              </a:lnSpc>
            </a:pPr>
            <a:r>
              <a:rPr lang="ru-RU" sz="28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pace Grotesk" pitchFamily="2" charset="0"/>
              </a:rPr>
              <a:t>Запрет на пронос запрещенных предметов</a:t>
            </a:r>
            <a:endParaRPr lang="en-US" sz="28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Space Grotesk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7EC4237-0447-46A0-8C78-60C07C1F4A9B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2775697" y="-3108838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1B33DC-9AC5-22DF-670C-2CC3A95971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1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2" grpId="0" animBg="1"/>
      <p:bldP spid="9" grpId="0" animBg="1"/>
      <p:bldP spid="38" grpId="0"/>
      <p:bldP spid="43" grpId="0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488F70C-0404-43F6-A9A0-4061F2933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205" y="728663"/>
            <a:ext cx="1522583" cy="1545973"/>
          </a:xfrm>
          <a:custGeom>
            <a:avLst/>
            <a:gdLst>
              <a:gd name="connsiteX0" fmla="*/ 597891 w 1195782"/>
              <a:gd name="connsiteY0" fmla="*/ 0 h 1214152"/>
              <a:gd name="connsiteX1" fmla="*/ 1195782 w 1195782"/>
              <a:gd name="connsiteY1" fmla="*/ 607076 h 1214152"/>
              <a:gd name="connsiteX2" fmla="*/ 1123620 w 1195782"/>
              <a:gd name="connsiteY2" fmla="*/ 896445 h 1214152"/>
              <a:gd name="connsiteX3" fmla="*/ 1107962 w 1195782"/>
              <a:gd name="connsiteY3" fmla="*/ 922615 h 1214152"/>
              <a:gd name="connsiteX4" fmla="*/ 1093671 w 1195782"/>
              <a:gd name="connsiteY4" fmla="*/ 946498 h 1214152"/>
              <a:gd name="connsiteX5" fmla="*/ 597891 w 1195782"/>
              <a:gd name="connsiteY5" fmla="*/ 1214152 h 1214152"/>
              <a:gd name="connsiteX6" fmla="*/ 540803 w 1195782"/>
              <a:gd name="connsiteY6" fmla="*/ 1208309 h 1214152"/>
              <a:gd name="connsiteX7" fmla="*/ 477395 w 1195782"/>
              <a:gd name="connsiteY7" fmla="*/ 1201818 h 1214152"/>
              <a:gd name="connsiteX8" fmla="*/ 0 w 1195782"/>
              <a:gd name="connsiteY8" fmla="*/ 607076 h 1214152"/>
              <a:gd name="connsiteX9" fmla="*/ 536761 w 1195782"/>
              <a:gd name="connsiteY9" fmla="*/ 3134 h 1214152"/>
              <a:gd name="connsiteX10" fmla="*/ 540803 w 1195782"/>
              <a:gd name="connsiteY10" fmla="*/ 2927 h 1214152"/>
              <a:gd name="connsiteX11" fmla="*/ 549112 w 1195782"/>
              <a:gd name="connsiteY11" fmla="*/ 2501 h 12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5782" h="1214152">
                <a:moveTo>
                  <a:pt x="597891" y="0"/>
                </a:moveTo>
                <a:cubicBezTo>
                  <a:pt x="928097" y="0"/>
                  <a:pt x="1195782" y="271797"/>
                  <a:pt x="1195782" y="607076"/>
                </a:cubicBezTo>
                <a:cubicBezTo>
                  <a:pt x="1195782" y="711851"/>
                  <a:pt x="1169641" y="810426"/>
                  <a:pt x="1123620" y="896445"/>
                </a:cubicBezTo>
                <a:lnTo>
                  <a:pt x="1107962" y="922615"/>
                </a:lnTo>
                <a:lnTo>
                  <a:pt x="1093671" y="946498"/>
                </a:lnTo>
                <a:cubicBezTo>
                  <a:pt x="986226" y="1107981"/>
                  <a:pt x="804270" y="1214152"/>
                  <a:pt x="597891" y="1214152"/>
                </a:cubicBezTo>
                <a:lnTo>
                  <a:pt x="540803" y="1208309"/>
                </a:lnTo>
                <a:lnTo>
                  <a:pt x="477395" y="1201818"/>
                </a:lnTo>
                <a:cubicBezTo>
                  <a:pt x="204947" y="1145211"/>
                  <a:pt x="0" y="900445"/>
                  <a:pt x="0" y="607076"/>
                </a:cubicBezTo>
                <a:cubicBezTo>
                  <a:pt x="0" y="292752"/>
                  <a:pt x="235270" y="34223"/>
                  <a:pt x="536761" y="3134"/>
                </a:cubicBezTo>
                <a:lnTo>
                  <a:pt x="540803" y="2927"/>
                </a:lnTo>
                <a:lnTo>
                  <a:pt x="549112" y="25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5400000" scaled="1"/>
            <a:tileRect/>
          </a:gradFill>
          <a:ln w="25400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16" name="Rectangle 29">
            <a:extLst>
              <a:ext uri="{FF2B5EF4-FFF2-40B4-BE49-F238E27FC236}">
                <a16:creationId xmlns:a16="http://schemas.microsoft.com/office/drawing/2014/main" id="{9D8A4D9B-0669-49B4-9B6A-0D26B843B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3196497" cy="6858000"/>
          </a:xfrm>
          <a:prstGeom prst="rect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rgbClr val="435368">
                <a:alpha val="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FDF8D0-A655-4168-A97E-5BCFDF2C8FD0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2928096" y="3764871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1C4E36-EDA3-4C10-823B-A68D39E7C0F6}"/>
              </a:ext>
            </a:extLst>
          </p:cNvPr>
          <p:cNvSpPr/>
          <p:nvPr/>
        </p:nvSpPr>
        <p:spPr>
          <a:xfrm>
            <a:off x="9752754" y="-394363"/>
            <a:ext cx="3334453" cy="3009900"/>
          </a:xfrm>
          <a:custGeom>
            <a:avLst/>
            <a:gdLst>
              <a:gd name="connsiteX0" fmla="*/ 812546 w 2151202"/>
              <a:gd name="connsiteY0" fmla="*/ 299335 h 1941820"/>
              <a:gd name="connsiteX1" fmla="*/ 1185926 w 2151202"/>
              <a:gd name="connsiteY1" fmla="*/ 386108 h 1941820"/>
              <a:gd name="connsiteX2" fmla="*/ 1467199 w 2151202"/>
              <a:gd name="connsiteY2" fmla="*/ 84165 h 1941820"/>
              <a:gd name="connsiteX3" fmla="*/ 1788477 w 2151202"/>
              <a:gd name="connsiteY3" fmla="*/ 10061 h 1941820"/>
              <a:gd name="connsiteX4" fmla="*/ 2075847 w 2151202"/>
              <a:gd name="connsiteY4" fmla="*/ 699290 h 1941820"/>
              <a:gd name="connsiteX5" fmla="*/ 1693799 w 2151202"/>
              <a:gd name="connsiteY5" fmla="*/ 944273 h 1941820"/>
              <a:gd name="connsiteX6" fmla="*/ 1425099 w 2151202"/>
              <a:gd name="connsiteY6" fmla="*/ 1295841 h 1941820"/>
              <a:gd name="connsiteX7" fmla="*/ 1356900 w 2151202"/>
              <a:gd name="connsiteY7" fmla="*/ 1547777 h 1941820"/>
              <a:gd name="connsiteX8" fmla="*/ 889222 w 2151202"/>
              <a:gd name="connsiteY8" fmla="*/ 1932301 h 1941820"/>
              <a:gd name="connsiteX9" fmla="*/ 3016 w 2151202"/>
              <a:gd name="connsiteY9" fmla="*/ 1047429 h 1941820"/>
              <a:gd name="connsiteX10" fmla="*/ 812546 w 2151202"/>
              <a:gd name="connsiteY10" fmla="*/ 299335 h 194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202" h="1941820">
                <a:moveTo>
                  <a:pt x="812546" y="299335"/>
                </a:moveTo>
                <a:cubicBezTo>
                  <a:pt x="931227" y="356771"/>
                  <a:pt x="1062768" y="433066"/>
                  <a:pt x="1185926" y="386108"/>
                </a:cubicBezTo>
                <a:cubicBezTo>
                  <a:pt x="1316133" y="336482"/>
                  <a:pt x="1362615" y="176272"/>
                  <a:pt x="1467199" y="84165"/>
                </a:cubicBezTo>
                <a:cubicBezTo>
                  <a:pt x="1552829" y="8632"/>
                  <a:pt x="1677321" y="-16038"/>
                  <a:pt x="1788477" y="10061"/>
                </a:cubicBezTo>
                <a:cubicBezTo>
                  <a:pt x="2074323" y="77022"/>
                  <a:pt x="2263965" y="449259"/>
                  <a:pt x="2075847" y="699290"/>
                </a:cubicBezTo>
                <a:cubicBezTo>
                  <a:pt x="1975167" y="833116"/>
                  <a:pt x="1823148" y="858738"/>
                  <a:pt x="1693799" y="944273"/>
                </a:cubicBezTo>
                <a:cubicBezTo>
                  <a:pt x="1570355" y="1025902"/>
                  <a:pt x="1470723" y="1155537"/>
                  <a:pt x="1425099" y="1295841"/>
                </a:cubicBezTo>
                <a:cubicBezTo>
                  <a:pt x="1398238" y="1378613"/>
                  <a:pt x="1386904" y="1466052"/>
                  <a:pt x="1356900" y="1547777"/>
                </a:cubicBezTo>
                <a:cubicBezTo>
                  <a:pt x="1284129" y="1746278"/>
                  <a:pt x="1097534" y="1896296"/>
                  <a:pt x="889222" y="1932301"/>
                </a:cubicBezTo>
                <a:cubicBezTo>
                  <a:pt x="385159" y="2019455"/>
                  <a:pt x="42450" y="1491008"/>
                  <a:pt x="3016" y="1047429"/>
                </a:cubicBezTo>
                <a:cubicBezTo>
                  <a:pt x="-36703" y="600230"/>
                  <a:pt x="320294" y="61115"/>
                  <a:pt x="812546" y="29933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4" name="Oval 8">
            <a:extLst>
              <a:ext uri="{FF2B5EF4-FFF2-40B4-BE49-F238E27FC236}">
                <a16:creationId xmlns:a16="http://schemas.microsoft.com/office/drawing/2014/main" id="{2CAA632A-8F1D-4E33-87F9-32850D3B1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430" y="923198"/>
            <a:ext cx="4923954" cy="4927600"/>
          </a:xfrm>
          <a:prstGeom prst="ellipse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1">
                <a:lumMod val="75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BF9671-078C-4F6B-ADF9-2CB0648F4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77" y="405459"/>
            <a:ext cx="928762" cy="2070098"/>
          </a:xfrm>
          <a:custGeom>
            <a:avLst/>
            <a:gdLst>
              <a:gd name="connsiteX0" fmla="*/ 540803 w 540803"/>
              <a:gd name="connsiteY0" fmla="*/ 0 h 1205382"/>
              <a:gd name="connsiteX1" fmla="*/ 540803 w 540803"/>
              <a:gd name="connsiteY1" fmla="*/ 1205382 h 1205382"/>
              <a:gd name="connsiteX2" fmla="*/ 477395 w 540803"/>
              <a:gd name="connsiteY2" fmla="*/ 1198891 h 1205382"/>
              <a:gd name="connsiteX3" fmla="*/ 0 w 540803"/>
              <a:gd name="connsiteY3" fmla="*/ 604149 h 1205382"/>
              <a:gd name="connsiteX4" fmla="*/ 536761 w 540803"/>
              <a:gd name="connsiteY4" fmla="*/ 207 h 1205382"/>
              <a:gd name="connsiteX5" fmla="*/ 540803 w 540803"/>
              <a:gd name="connsiteY5" fmla="*/ 0 h 120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03" h="1205382">
                <a:moveTo>
                  <a:pt x="540803" y="0"/>
                </a:moveTo>
                <a:lnTo>
                  <a:pt x="540803" y="1205382"/>
                </a:lnTo>
                <a:lnTo>
                  <a:pt x="477395" y="1198891"/>
                </a:lnTo>
                <a:cubicBezTo>
                  <a:pt x="204947" y="1142284"/>
                  <a:pt x="0" y="897518"/>
                  <a:pt x="0" y="604149"/>
                </a:cubicBezTo>
                <a:cubicBezTo>
                  <a:pt x="0" y="289825"/>
                  <a:pt x="235270" y="31296"/>
                  <a:pt x="536761" y="207"/>
                </a:cubicBezTo>
                <a:lnTo>
                  <a:pt x="540803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5400000" scaled="1"/>
            <a:tileRect/>
          </a:gradFill>
          <a:ln w="25400">
            <a:noFill/>
            <a:round/>
            <a:headEnd/>
            <a:tailEnd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9662C-A169-4D90-9E6F-F90B42751973}"/>
              </a:ext>
            </a:extLst>
          </p:cNvPr>
          <p:cNvSpPr/>
          <p:nvPr/>
        </p:nvSpPr>
        <p:spPr>
          <a:xfrm>
            <a:off x="5534723" y="2162809"/>
            <a:ext cx="5088439" cy="414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Безопасность — это общая ответственность студентов и администрации университета.</a:t>
            </a:r>
          </a:p>
          <a:p>
            <a:pPr algn="just">
              <a:lnSpc>
                <a:spcPct val="130000"/>
              </a:lnSpc>
            </a:pPr>
            <a:endParaRPr lang="ru-RU" sz="1400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Необходимость строгого соблюдения правил и мер по предотвращению террористических угроз.</a:t>
            </a:r>
          </a:p>
          <a:p>
            <a:pPr algn="just">
              <a:lnSpc>
                <a:spcPct val="130000"/>
              </a:lnSpc>
            </a:pPr>
            <a:endParaRPr lang="ru-RU" sz="1400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Каждый обучающийся и сотрудник должен принимать активное участие в поддержании безопасности в университете</a:t>
            </a:r>
            <a:r>
              <a:rPr lang="ru-RU" sz="1400" dirty="0">
                <a:solidFill>
                  <a:srgbClr val="435368"/>
                </a:solidFill>
                <a:ea typeface="Inter" panose="020B0502030000000004" pitchFamily="34" charset="0"/>
                <a:cs typeface="Poppins" panose="00000500000000000000" pitchFamily="2" charset="0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ru-RU" sz="1400" dirty="0">
              <a:solidFill>
                <a:srgbClr val="435368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ru-RU" sz="1600" dirty="0">
                <a:solidFill>
                  <a:srgbClr val="FF0000"/>
                </a:solidFill>
                <a:ea typeface="Inter" panose="020B0502030000000004" pitchFamily="34" charset="0"/>
                <a:cs typeface="Poppins" panose="00000500000000000000" pitchFamily="2" charset="0"/>
              </a:rPr>
              <a:t>При возникновении нестандартных ситуаций, а также возможных угроз совершения теракта или другого преступления незамедлительно сообщать охране и в управление по безопасности Университета!</a:t>
            </a:r>
            <a:endParaRPr lang="en-US" sz="1600" dirty="0">
              <a:solidFill>
                <a:srgbClr val="FF0000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66CD308-1EFA-4636-879D-9E4045A2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711" y="609511"/>
            <a:ext cx="6323127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Промежуточный вывод</a:t>
            </a:r>
            <a:endParaRPr lang="en-US" altLang="ru-UA" sz="5400" b="1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Красная кнопка">
                <a:extLst>
                  <a:ext uri="{FF2B5EF4-FFF2-40B4-BE49-F238E27FC236}">
                    <a16:creationId xmlns:a16="http://schemas.microsoft.com/office/drawing/2014/main" id="{60BCDF8F-3042-714F-8CA1-FF1C2CBCC1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2863" y="1973088"/>
              <a:ext cx="3997376" cy="31090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97376" cy="3109071"/>
                    </a:xfrm>
                    <a:prstGeom prst="rect">
                      <a:avLst/>
                    </a:prstGeom>
                  </am3d:spPr>
                  <am3d:camera>
                    <am3d:pos x="0" y="0" z="687128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1573" d="1000000"/>
                    <am3d:preTrans dx="-469" dy="-6873270" dz="676"/>
                    <am3d:scale>
                      <am3d:sx n="1000000" d="1000000"/>
                      <am3d:sy n="1000000" d="1000000"/>
                      <am3d:sz n="1000000" d="1000000"/>
                    </am3d:scale>
                    <am3d:rot ax="1138845" ay="-365745" az="-1255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Красная кнопка">
                <a:extLst>
                  <a:ext uri="{FF2B5EF4-FFF2-40B4-BE49-F238E27FC236}">
                    <a16:creationId xmlns:a16="http://schemas.microsoft.com/office/drawing/2014/main" id="{60BCDF8F-3042-714F-8CA1-FF1C2CBCC1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863" y="1973088"/>
                <a:ext cx="3997376" cy="31090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07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3" grpId="0" animBg="1"/>
      <p:bldP spid="13" grpId="1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1">
            <a:extLst>
              <a:ext uri="{FF2B5EF4-FFF2-40B4-BE49-F238E27FC236}">
                <a16:creationId xmlns:a16="http://schemas.microsoft.com/office/drawing/2014/main" id="{C50D6426-86A9-419C-876B-1C32C3D6F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46939"/>
            <a:ext cx="9864724" cy="12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ru-RU" altLang="ru-UA" sz="4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Алгоритм действий при террористическом акте(взрыв)</a:t>
            </a:r>
            <a:endParaRPr kumimoji="0" lang="ru-UA" altLang="ru-UA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B7BB040-26EB-4C2E-92C1-F7E0D18C10A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2402959" y="-2473774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C3FA90-3A00-4F08-8E60-699F734223C0}"/>
              </a:ext>
            </a:extLst>
          </p:cNvPr>
          <p:cNvGrpSpPr/>
          <p:nvPr/>
        </p:nvGrpSpPr>
        <p:grpSpPr>
          <a:xfrm>
            <a:off x="1961181" y="1542069"/>
            <a:ext cx="7690822" cy="1942874"/>
            <a:chOff x="4286467" y="3241982"/>
            <a:chExt cx="4106853" cy="123371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111B6AC-1F19-4374-B074-C7CE4221C983}"/>
                </a:ext>
              </a:extLst>
            </p:cNvPr>
            <p:cNvSpPr/>
            <p:nvPr/>
          </p:nvSpPr>
          <p:spPr>
            <a:xfrm rot="10800000">
              <a:off x="4322682" y="3363228"/>
              <a:ext cx="3879850" cy="990600"/>
            </a:xfrm>
            <a:prstGeom prst="roundRect">
              <a:avLst>
                <a:gd name="adj" fmla="val 5993"/>
              </a:avLst>
            </a:prstGeom>
            <a:gradFill>
              <a:gsLst>
                <a:gs pos="0">
                  <a:srgbClr val="FFFFFF">
                    <a:alpha val="16000"/>
                  </a:srgbClr>
                </a:gs>
                <a:gs pos="50000">
                  <a:srgbClr val="E8EDF4"/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rgbClr val="435368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80B4538-2F74-4A29-8E80-119D7EC507DE}"/>
                </a:ext>
              </a:extLst>
            </p:cNvPr>
            <p:cNvSpPr/>
            <p:nvPr/>
          </p:nvSpPr>
          <p:spPr>
            <a:xfrm rot="10800000">
              <a:off x="6881466" y="3241982"/>
              <a:ext cx="1511854" cy="1233710"/>
            </a:xfrm>
            <a:custGeom>
              <a:avLst/>
              <a:gdLst>
                <a:gd name="connsiteX0" fmla="*/ 1213934 w 1213934"/>
                <a:gd name="connsiteY0" fmla="*/ 990600 h 990600"/>
                <a:gd name="connsiteX1" fmla="*/ 59367 w 1213934"/>
                <a:gd name="connsiteY1" fmla="*/ 990600 h 990600"/>
                <a:gd name="connsiteX2" fmla="*/ 0 w 1213934"/>
                <a:gd name="connsiteY2" fmla="*/ 931233 h 990600"/>
                <a:gd name="connsiteX3" fmla="*/ 0 w 1213934"/>
                <a:gd name="connsiteY3" fmla="*/ 59367 h 990600"/>
                <a:gd name="connsiteX4" fmla="*/ 59367 w 1213934"/>
                <a:gd name="connsiteY4" fmla="*/ 0 h 990600"/>
                <a:gd name="connsiteX5" fmla="*/ 550558 w 1213934"/>
                <a:gd name="connsiteY5" fmla="*/ 0 h 990600"/>
                <a:gd name="connsiteX6" fmla="*/ 609284 w 1213934"/>
                <a:gd name="connsiteY6" fmla="*/ 25912 h 990600"/>
                <a:gd name="connsiteX7" fmla="*/ 1209970 w 1213934"/>
                <a:gd name="connsiteY7" fmla="*/ 877032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934" h="990600">
                  <a:moveTo>
                    <a:pt x="1213934" y="990600"/>
                  </a:moveTo>
                  <a:lnTo>
                    <a:pt x="59367" y="990600"/>
                  </a:lnTo>
                  <a:cubicBezTo>
                    <a:pt x="26580" y="990600"/>
                    <a:pt x="0" y="964020"/>
                    <a:pt x="0" y="931233"/>
                  </a:cubicBezTo>
                  <a:lnTo>
                    <a:pt x="0" y="59367"/>
                  </a:lnTo>
                  <a:cubicBezTo>
                    <a:pt x="0" y="26580"/>
                    <a:pt x="26580" y="0"/>
                    <a:pt x="59367" y="0"/>
                  </a:cubicBezTo>
                  <a:lnTo>
                    <a:pt x="550558" y="0"/>
                  </a:lnTo>
                  <a:lnTo>
                    <a:pt x="609284" y="25912"/>
                  </a:lnTo>
                  <a:cubicBezTo>
                    <a:pt x="939429" y="192228"/>
                    <a:pt x="1161492" y="514427"/>
                    <a:pt x="1209970" y="8770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>
                    <a:alpha val="21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 w="25400">
              <a:noFill/>
              <a:round/>
              <a:headEnd/>
              <a:tailEnd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E4A190-EF72-4996-B2D3-05441090F3DF}"/>
                </a:ext>
              </a:extLst>
            </p:cNvPr>
            <p:cNvSpPr txBox="1"/>
            <p:nvPr/>
          </p:nvSpPr>
          <p:spPr>
            <a:xfrm>
              <a:off x="4286467" y="3407494"/>
              <a:ext cx="4023719" cy="85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1. Сохраняйте спокойствие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  • Постарайтесь не паниковать, это поможет вам лучше оценить ситуацию.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2. Оцените обстановку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  • Определите источник угрозы и избегайте опасной зоны.</a:t>
              </a:r>
              <a:endParaRPr lang="en-GB" sz="1600" dirty="0">
                <a:solidFill>
                  <a:srgbClr val="435368"/>
                </a:solidFill>
              </a:endParaRP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A1E21446-F0FE-04D7-0277-66026DECDB4F}"/>
              </a:ext>
            </a:extLst>
          </p:cNvPr>
          <p:cNvGrpSpPr/>
          <p:nvPr/>
        </p:nvGrpSpPr>
        <p:grpSpPr>
          <a:xfrm>
            <a:off x="2030399" y="3324164"/>
            <a:ext cx="7621609" cy="1942875"/>
            <a:chOff x="4322681" y="3241982"/>
            <a:chExt cx="4070640" cy="1233710"/>
          </a:xfrm>
        </p:grpSpPr>
        <p:sp>
          <p:nvSpPr>
            <p:cNvPr id="19" name="Rectangle: Rounded Corners 17">
              <a:extLst>
                <a:ext uri="{FF2B5EF4-FFF2-40B4-BE49-F238E27FC236}">
                  <a16:creationId xmlns:a16="http://schemas.microsoft.com/office/drawing/2014/main" id="{94EEEB8B-DA21-3F18-2895-A6D5B5D4B947}"/>
                </a:ext>
              </a:extLst>
            </p:cNvPr>
            <p:cNvSpPr/>
            <p:nvPr/>
          </p:nvSpPr>
          <p:spPr>
            <a:xfrm rot="10800000">
              <a:off x="4322682" y="3363228"/>
              <a:ext cx="3879850" cy="990600"/>
            </a:xfrm>
            <a:prstGeom prst="roundRect">
              <a:avLst>
                <a:gd name="adj" fmla="val 5993"/>
              </a:avLst>
            </a:prstGeom>
            <a:gradFill>
              <a:gsLst>
                <a:gs pos="0">
                  <a:srgbClr val="FFFFFF">
                    <a:alpha val="16000"/>
                  </a:srgbClr>
                </a:gs>
                <a:gs pos="50000">
                  <a:srgbClr val="E8EDF4"/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rgbClr val="435368"/>
                </a:solidFill>
              </a:endParaRPr>
            </a:p>
          </p:txBody>
        </p:sp>
        <p:sp>
          <p:nvSpPr>
            <p:cNvPr id="23" name="Freeform: Shape 55">
              <a:extLst>
                <a:ext uri="{FF2B5EF4-FFF2-40B4-BE49-F238E27FC236}">
                  <a16:creationId xmlns:a16="http://schemas.microsoft.com/office/drawing/2014/main" id="{1F4F6E6C-4B2B-0583-DA6F-057F068E4C93}"/>
                </a:ext>
              </a:extLst>
            </p:cNvPr>
            <p:cNvSpPr/>
            <p:nvPr/>
          </p:nvSpPr>
          <p:spPr>
            <a:xfrm rot="10800000">
              <a:off x="6881467" y="3241982"/>
              <a:ext cx="1511854" cy="1233710"/>
            </a:xfrm>
            <a:custGeom>
              <a:avLst/>
              <a:gdLst>
                <a:gd name="connsiteX0" fmla="*/ 1213934 w 1213934"/>
                <a:gd name="connsiteY0" fmla="*/ 990600 h 990600"/>
                <a:gd name="connsiteX1" fmla="*/ 59367 w 1213934"/>
                <a:gd name="connsiteY1" fmla="*/ 990600 h 990600"/>
                <a:gd name="connsiteX2" fmla="*/ 0 w 1213934"/>
                <a:gd name="connsiteY2" fmla="*/ 931233 h 990600"/>
                <a:gd name="connsiteX3" fmla="*/ 0 w 1213934"/>
                <a:gd name="connsiteY3" fmla="*/ 59367 h 990600"/>
                <a:gd name="connsiteX4" fmla="*/ 59367 w 1213934"/>
                <a:gd name="connsiteY4" fmla="*/ 0 h 990600"/>
                <a:gd name="connsiteX5" fmla="*/ 550558 w 1213934"/>
                <a:gd name="connsiteY5" fmla="*/ 0 h 990600"/>
                <a:gd name="connsiteX6" fmla="*/ 609284 w 1213934"/>
                <a:gd name="connsiteY6" fmla="*/ 25912 h 990600"/>
                <a:gd name="connsiteX7" fmla="*/ 1209970 w 1213934"/>
                <a:gd name="connsiteY7" fmla="*/ 877032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934" h="990600">
                  <a:moveTo>
                    <a:pt x="1213934" y="990600"/>
                  </a:moveTo>
                  <a:lnTo>
                    <a:pt x="59367" y="990600"/>
                  </a:lnTo>
                  <a:cubicBezTo>
                    <a:pt x="26580" y="990600"/>
                    <a:pt x="0" y="964020"/>
                    <a:pt x="0" y="931233"/>
                  </a:cubicBezTo>
                  <a:lnTo>
                    <a:pt x="0" y="59367"/>
                  </a:lnTo>
                  <a:cubicBezTo>
                    <a:pt x="0" y="26580"/>
                    <a:pt x="26580" y="0"/>
                    <a:pt x="59367" y="0"/>
                  </a:cubicBezTo>
                  <a:lnTo>
                    <a:pt x="550558" y="0"/>
                  </a:lnTo>
                  <a:lnTo>
                    <a:pt x="609284" y="25912"/>
                  </a:lnTo>
                  <a:cubicBezTo>
                    <a:pt x="939429" y="192228"/>
                    <a:pt x="1161492" y="514427"/>
                    <a:pt x="1209970" y="8770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>
                    <a:alpha val="21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 w="25400">
              <a:noFill/>
              <a:round/>
              <a:headEnd/>
              <a:tailEnd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BD85EF-CF7D-B2DE-B9B3-2D9DC72CF93C}"/>
                </a:ext>
              </a:extLst>
            </p:cNvPr>
            <p:cNvSpPr txBox="1"/>
            <p:nvPr/>
          </p:nvSpPr>
          <p:spPr>
            <a:xfrm>
              <a:off x="4322681" y="3402759"/>
              <a:ext cx="4070639" cy="85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3. Действуйте быстро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  • При возможности, немедленно покиньте помещение через ближайший выход.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4. Сообщите о ситуации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  • Позвоните в экстренные службы (например, 112)</a:t>
              </a:r>
              <a:endParaRPr lang="en-GB" sz="1600" dirty="0">
                <a:solidFill>
                  <a:srgbClr val="435368"/>
                </a:solidFill>
              </a:endParaRPr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970BDDA0-6CDC-AB73-98CD-6DF0F4519A95}"/>
              </a:ext>
            </a:extLst>
          </p:cNvPr>
          <p:cNvGrpSpPr/>
          <p:nvPr/>
        </p:nvGrpSpPr>
        <p:grpSpPr>
          <a:xfrm>
            <a:off x="1961181" y="5075125"/>
            <a:ext cx="7621607" cy="1942874"/>
            <a:chOff x="4322682" y="3241982"/>
            <a:chExt cx="4070639" cy="1233710"/>
          </a:xfrm>
        </p:grpSpPr>
        <p:sp>
          <p:nvSpPr>
            <p:cNvPr id="32" name="Rectangle: Rounded Corners 17">
              <a:extLst>
                <a:ext uri="{FF2B5EF4-FFF2-40B4-BE49-F238E27FC236}">
                  <a16:creationId xmlns:a16="http://schemas.microsoft.com/office/drawing/2014/main" id="{564BCB4A-01D8-856E-776B-214078657E7E}"/>
                </a:ext>
              </a:extLst>
            </p:cNvPr>
            <p:cNvSpPr/>
            <p:nvPr/>
          </p:nvSpPr>
          <p:spPr>
            <a:xfrm rot="10800000">
              <a:off x="4322682" y="3363228"/>
              <a:ext cx="3879850" cy="990600"/>
            </a:xfrm>
            <a:prstGeom prst="roundRect">
              <a:avLst>
                <a:gd name="adj" fmla="val 5993"/>
              </a:avLst>
            </a:prstGeom>
            <a:gradFill>
              <a:gsLst>
                <a:gs pos="0">
                  <a:srgbClr val="FFFFFF">
                    <a:alpha val="16000"/>
                  </a:srgbClr>
                </a:gs>
                <a:gs pos="50000">
                  <a:srgbClr val="E8EDF4"/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rgbClr val="435368"/>
                </a:solidFill>
              </a:endParaRPr>
            </a:p>
          </p:txBody>
        </p:sp>
        <p:sp>
          <p:nvSpPr>
            <p:cNvPr id="33" name="Freeform: Shape 55">
              <a:extLst>
                <a:ext uri="{FF2B5EF4-FFF2-40B4-BE49-F238E27FC236}">
                  <a16:creationId xmlns:a16="http://schemas.microsoft.com/office/drawing/2014/main" id="{329D1A49-D8C8-1AC5-5AEE-32A64D2A0665}"/>
                </a:ext>
              </a:extLst>
            </p:cNvPr>
            <p:cNvSpPr/>
            <p:nvPr/>
          </p:nvSpPr>
          <p:spPr>
            <a:xfrm rot="10800000">
              <a:off x="6881467" y="3241982"/>
              <a:ext cx="1511854" cy="1233710"/>
            </a:xfrm>
            <a:custGeom>
              <a:avLst/>
              <a:gdLst>
                <a:gd name="connsiteX0" fmla="*/ 1213934 w 1213934"/>
                <a:gd name="connsiteY0" fmla="*/ 990600 h 990600"/>
                <a:gd name="connsiteX1" fmla="*/ 59367 w 1213934"/>
                <a:gd name="connsiteY1" fmla="*/ 990600 h 990600"/>
                <a:gd name="connsiteX2" fmla="*/ 0 w 1213934"/>
                <a:gd name="connsiteY2" fmla="*/ 931233 h 990600"/>
                <a:gd name="connsiteX3" fmla="*/ 0 w 1213934"/>
                <a:gd name="connsiteY3" fmla="*/ 59367 h 990600"/>
                <a:gd name="connsiteX4" fmla="*/ 59367 w 1213934"/>
                <a:gd name="connsiteY4" fmla="*/ 0 h 990600"/>
                <a:gd name="connsiteX5" fmla="*/ 550558 w 1213934"/>
                <a:gd name="connsiteY5" fmla="*/ 0 h 990600"/>
                <a:gd name="connsiteX6" fmla="*/ 609284 w 1213934"/>
                <a:gd name="connsiteY6" fmla="*/ 25912 h 990600"/>
                <a:gd name="connsiteX7" fmla="*/ 1209970 w 1213934"/>
                <a:gd name="connsiteY7" fmla="*/ 877032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934" h="990600">
                  <a:moveTo>
                    <a:pt x="1213934" y="990600"/>
                  </a:moveTo>
                  <a:lnTo>
                    <a:pt x="59367" y="990600"/>
                  </a:lnTo>
                  <a:cubicBezTo>
                    <a:pt x="26580" y="990600"/>
                    <a:pt x="0" y="964020"/>
                    <a:pt x="0" y="931233"/>
                  </a:cubicBezTo>
                  <a:lnTo>
                    <a:pt x="0" y="59367"/>
                  </a:lnTo>
                  <a:cubicBezTo>
                    <a:pt x="0" y="26580"/>
                    <a:pt x="26580" y="0"/>
                    <a:pt x="59367" y="0"/>
                  </a:cubicBezTo>
                  <a:lnTo>
                    <a:pt x="550558" y="0"/>
                  </a:lnTo>
                  <a:lnTo>
                    <a:pt x="609284" y="25912"/>
                  </a:lnTo>
                  <a:cubicBezTo>
                    <a:pt x="939429" y="192228"/>
                    <a:pt x="1161492" y="514427"/>
                    <a:pt x="1209970" y="8770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>
                    <a:alpha val="21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 w="25400">
              <a:noFill/>
              <a:round/>
              <a:headEnd/>
              <a:tailEnd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51B8BB-39DF-5C3D-877D-127651B71519}"/>
                </a:ext>
              </a:extLst>
            </p:cNvPr>
            <p:cNvSpPr txBox="1"/>
            <p:nvPr/>
          </p:nvSpPr>
          <p:spPr>
            <a:xfrm>
              <a:off x="4338346" y="3363228"/>
              <a:ext cx="4054973" cy="105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5. Соблюдайте инструкции служб безопасности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  • Следуйте указаниям полиции и спасательных служб.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6. Помогите другим, если это безопасно</a:t>
              </a:r>
            </a:p>
            <a:p>
              <a:pPr>
                <a:lnSpc>
                  <a:spcPct val="130000"/>
                </a:lnSpc>
              </a:pPr>
              <a:r>
                <a:rPr lang="ru-RU" sz="1600" dirty="0">
                  <a:solidFill>
                    <a:srgbClr val="435368"/>
                  </a:solidFill>
                </a:rPr>
                <a:t>  • Если есть возможность, помогите тем, кто нуждается в экстренной помощи, не рискуя собственной безопасностью.</a:t>
              </a:r>
              <a:endParaRPr lang="en-GB" sz="1600" dirty="0">
                <a:solidFill>
                  <a:srgbClr val="43536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9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65B58F-20D1-4460-96A1-CE5E6DEC130A}"/>
              </a:ext>
            </a:extLst>
          </p:cNvPr>
          <p:cNvSpPr/>
          <p:nvPr/>
        </p:nvSpPr>
        <p:spPr>
          <a:xfrm>
            <a:off x="74808" y="1624441"/>
            <a:ext cx="2878487" cy="1453849"/>
          </a:xfrm>
          <a:prstGeom prst="roundRect">
            <a:avLst>
              <a:gd name="adj" fmla="val 11451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94F4F9-FB37-42AD-B72C-33D1850CCCE4}"/>
              </a:ext>
            </a:extLst>
          </p:cNvPr>
          <p:cNvSpPr/>
          <p:nvPr/>
        </p:nvSpPr>
        <p:spPr>
          <a:xfrm>
            <a:off x="8186470" y="1457379"/>
            <a:ext cx="2878487" cy="1453849"/>
          </a:xfrm>
          <a:prstGeom prst="roundRect">
            <a:avLst>
              <a:gd name="adj" fmla="val 10205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5DCDF6-75E2-426F-82DE-6A1B0DB1BAE3}"/>
              </a:ext>
            </a:extLst>
          </p:cNvPr>
          <p:cNvSpPr/>
          <p:nvPr/>
        </p:nvSpPr>
        <p:spPr>
          <a:xfrm>
            <a:off x="8172451" y="3563951"/>
            <a:ext cx="2878487" cy="1453849"/>
          </a:xfrm>
          <a:prstGeom prst="roundRect">
            <a:avLst>
              <a:gd name="adj" fmla="val 11451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5E5129-1403-47CB-9027-203974CAA698}"/>
              </a:ext>
            </a:extLst>
          </p:cNvPr>
          <p:cNvSpPr/>
          <p:nvPr/>
        </p:nvSpPr>
        <p:spPr>
          <a:xfrm>
            <a:off x="4130639" y="1512110"/>
            <a:ext cx="2878487" cy="1453849"/>
          </a:xfrm>
          <a:prstGeom prst="roundRect">
            <a:avLst>
              <a:gd name="adj" fmla="val 12490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6019C0FC-6E36-4AB0-9D71-9BF4C92FD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19" y="-45258"/>
            <a:ext cx="12073681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ru-RU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Алгоритм действий при стрелке-террористе в здании</a:t>
            </a:r>
            <a:endParaRPr kumimoji="0" lang="ru-UA" altLang="ru-UA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40BA4-02CB-4F0F-9D5B-A6BBF619AC4D}"/>
              </a:ext>
            </a:extLst>
          </p:cNvPr>
          <p:cNvSpPr txBox="1"/>
          <p:nvPr/>
        </p:nvSpPr>
        <p:spPr>
          <a:xfrm>
            <a:off x="181418" y="1731181"/>
            <a:ext cx="245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1. Сохраняйте спокойствие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  • Постарайтесь не паниковать, это позволит лучше сосредоточиться.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F1623-EC74-4FDE-A619-7F43366185A5}"/>
              </a:ext>
            </a:extLst>
          </p:cNvPr>
          <p:cNvSpPr txBox="1"/>
          <p:nvPr/>
        </p:nvSpPr>
        <p:spPr>
          <a:xfrm>
            <a:off x="4223230" y="3543360"/>
            <a:ext cx="2454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5. Сообщите о ситуации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  • Позвоните в экстренные службы (например, 112) и сообщите о происшествии, если это безопасно.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3FA059-AB82-45E7-87CD-E4B43665543E}"/>
              </a:ext>
            </a:extLst>
          </p:cNvPr>
          <p:cNvSpPr txBox="1"/>
          <p:nvPr/>
        </p:nvSpPr>
        <p:spPr>
          <a:xfrm>
            <a:off x="8329247" y="3559557"/>
            <a:ext cx="2616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6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. Следуйте указаниям полиции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  • Выполняйте инструкции правоохранительных органов, когда они прибудут на место.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A26C8-F66D-4E9F-903C-AC44B4145F7C}"/>
              </a:ext>
            </a:extLst>
          </p:cNvPr>
          <p:cNvSpPr txBox="1"/>
          <p:nvPr/>
        </p:nvSpPr>
        <p:spPr>
          <a:xfrm>
            <a:off x="8329247" y="1522583"/>
            <a:ext cx="2454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3. Найдите безопасное укрытие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  • Если возможно, укройтесь в комнате, закройте двери и окна, выключите свет.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8D4D-C810-4E55-BD9B-82C42AFD774E}"/>
              </a:ext>
            </a:extLst>
          </p:cNvPr>
          <p:cNvSpPr txBox="1"/>
          <p:nvPr/>
        </p:nvSpPr>
        <p:spPr>
          <a:xfrm>
            <a:off x="4295287" y="1577314"/>
            <a:ext cx="2635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2. Оцените ситуацию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  • Определите место, откуда слышны выстрелы, и направление движения стрелка.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8CE30-335B-4EC0-8DF8-00DCBC1962AC}"/>
              </a:ext>
            </a:extLst>
          </p:cNvPr>
          <p:cNvSpPr txBox="1"/>
          <p:nvPr/>
        </p:nvSpPr>
        <p:spPr>
          <a:xfrm>
            <a:off x="181418" y="3694361"/>
            <a:ext cx="2454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4. Скрывайтесь и оставайтесь тихими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  • Если укрытие найдено, прячьтесь и не привлекайте внимание.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13607CAE-9344-1D48-E79D-BC2790252C5E}"/>
              </a:ext>
            </a:extLst>
          </p:cNvPr>
          <p:cNvSpPr/>
          <p:nvPr/>
        </p:nvSpPr>
        <p:spPr>
          <a:xfrm>
            <a:off x="118319" y="3593666"/>
            <a:ext cx="2878487" cy="1453849"/>
          </a:xfrm>
          <a:prstGeom prst="roundRect">
            <a:avLst>
              <a:gd name="adj" fmla="val 8335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7D32A62-7BE0-4220-16B4-6685D97F2CFF}"/>
              </a:ext>
            </a:extLst>
          </p:cNvPr>
          <p:cNvSpPr/>
          <p:nvPr/>
        </p:nvSpPr>
        <p:spPr>
          <a:xfrm>
            <a:off x="4173786" y="3512845"/>
            <a:ext cx="2878487" cy="1453849"/>
          </a:xfrm>
          <a:prstGeom prst="roundRect">
            <a:avLst>
              <a:gd name="adj" fmla="val 8335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27" grpId="0" animBg="1"/>
      <p:bldP spid="34" grpId="0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E10F292-C505-4BFA-A392-85E37F0C4B70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451722" y="3250110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46A218-4C85-4A03-A5ED-ACE6ECC57AED}"/>
              </a:ext>
            </a:extLst>
          </p:cNvPr>
          <p:cNvSpPr txBox="1"/>
          <p:nvPr/>
        </p:nvSpPr>
        <p:spPr>
          <a:xfrm>
            <a:off x="29950" y="2837454"/>
            <a:ext cx="2501949" cy="167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1. Сохраняйте спокойствие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• Постарайтесь не паниковать, чтобы своевременно принимать необходимые решения.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61571B-C3F8-4513-8669-FA5E0C588EC9}"/>
              </a:ext>
            </a:extLst>
          </p:cNvPr>
          <p:cNvSpPr txBox="1"/>
          <p:nvPr/>
        </p:nvSpPr>
        <p:spPr>
          <a:xfrm>
            <a:off x="67934" y="4537878"/>
            <a:ext cx="2501949" cy="232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2. Оцените обстановку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• Убедитесь, что вы находитесь в безопасном месте. Если есть запах газа или слышны необычные звуки, будьте предельно аккуратны.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396CC2-30ED-434B-AC67-EEC7DCB75E7A}"/>
              </a:ext>
            </a:extLst>
          </p:cNvPr>
          <p:cNvSpPr txBox="1"/>
          <p:nvPr/>
        </p:nvSpPr>
        <p:spPr>
          <a:xfrm>
            <a:off x="2216781" y="4591393"/>
            <a:ext cx="3250353" cy="232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3. Найдите укрытие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  • Если взрыв уже произошел, двигайтесь к выходу, но избегайте стекол и обрушившихся конструкций. Прячьтесь под столами или другой мебелью, если это невозможно сделать.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A37E7-76A1-4A8D-BBD0-499AE87B3FCB}"/>
              </a:ext>
            </a:extLst>
          </p:cNvPr>
          <p:cNvSpPr txBox="1"/>
          <p:nvPr/>
        </p:nvSpPr>
        <p:spPr>
          <a:xfrm>
            <a:off x="8637058" y="0"/>
            <a:ext cx="2557512" cy="200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4. Эвакуируйтесь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  • Покиньте здание как можно скорее через ближайший выход, избегая лифтов. Следуйте указаниям сотрудников учреждения или спасательных служб.</a:t>
            </a:r>
            <a:endParaRPr 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F04293-B624-4693-BDDB-929321F4959B}"/>
              </a:ext>
            </a:extLst>
          </p:cNvPr>
          <p:cNvSpPr txBox="1"/>
          <p:nvPr/>
        </p:nvSpPr>
        <p:spPr>
          <a:xfrm>
            <a:off x="8637058" y="2001895"/>
            <a:ext cx="2557512" cy="14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5. Вызывайте помощь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  • Как только вы окажетесь в безопасном месте, сообщите о происшествии в экстренные службы (например, 112).</a:t>
            </a:r>
            <a:endParaRPr 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603355-60B4-49A7-9188-7D7C04F0F685}"/>
              </a:ext>
            </a:extLst>
          </p:cNvPr>
          <p:cNvSpPr txBox="1"/>
          <p:nvPr/>
        </p:nvSpPr>
        <p:spPr>
          <a:xfrm>
            <a:off x="8637058" y="3429000"/>
            <a:ext cx="2557512" cy="14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6. Помогите другим, если это безопасно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  • Если появляются возможности помочь другим людям, сделайте это, не подвергая себя опасности.</a:t>
            </a:r>
            <a:endParaRPr 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0" name="Rectangle 11">
            <a:extLst>
              <a:ext uri="{FF2B5EF4-FFF2-40B4-BE49-F238E27FC236}">
                <a16:creationId xmlns:a16="http://schemas.microsoft.com/office/drawing/2014/main" id="{533AE3B0-757A-4321-9E91-CD511532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710"/>
            <a:ext cx="4627235" cy="29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ru-RU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Алгоритм действий при взрыве в здании</a:t>
            </a:r>
            <a:endParaRPr kumimoji="0" lang="ru-UA" altLang="ru-UA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CE7A4A-1AD1-EE88-7EB8-55C310A6BE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375"/>
          <a:stretch>
            <a:fillRect/>
          </a:stretch>
        </p:blipFill>
        <p:spPr>
          <a:xfrm>
            <a:off x="4459288" y="-61913"/>
            <a:ext cx="3529012" cy="552450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0442C-6229-2097-3936-C169FF57FE35}"/>
              </a:ext>
            </a:extLst>
          </p:cNvPr>
          <p:cNvSpPr txBox="1"/>
          <p:nvPr/>
        </p:nvSpPr>
        <p:spPr>
          <a:xfrm>
            <a:off x="8637058" y="4876897"/>
            <a:ext cx="2557512" cy="11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7. Не возвращайтесь в здание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  • Оставайтесь на безопасном расстоянии и ждите указаний от правоохранительных органов.</a:t>
            </a:r>
            <a:endParaRPr 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8" grpId="0"/>
      <p:bldP spid="16" grpId="0"/>
      <p:bldP spid="19" grpId="0"/>
      <p:bldP spid="11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523FFFB-2094-40EB-9D2F-BDDB0C34C90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1364537" y="-873486"/>
            <a:ext cx="4781059" cy="4891129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2205862" y="3837160"/>
            <a:ext cx="4452955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8CB5B75-B938-423C-B82A-FDA1C2691135}"/>
              </a:ext>
            </a:extLst>
          </p:cNvPr>
          <p:cNvSpPr/>
          <p:nvPr/>
        </p:nvSpPr>
        <p:spPr>
          <a:xfrm>
            <a:off x="9752754" y="-394363"/>
            <a:ext cx="3334453" cy="3009900"/>
          </a:xfrm>
          <a:custGeom>
            <a:avLst/>
            <a:gdLst>
              <a:gd name="connsiteX0" fmla="*/ 812546 w 2151202"/>
              <a:gd name="connsiteY0" fmla="*/ 299335 h 1941820"/>
              <a:gd name="connsiteX1" fmla="*/ 1185926 w 2151202"/>
              <a:gd name="connsiteY1" fmla="*/ 386108 h 1941820"/>
              <a:gd name="connsiteX2" fmla="*/ 1467199 w 2151202"/>
              <a:gd name="connsiteY2" fmla="*/ 84165 h 1941820"/>
              <a:gd name="connsiteX3" fmla="*/ 1788477 w 2151202"/>
              <a:gd name="connsiteY3" fmla="*/ 10061 h 1941820"/>
              <a:gd name="connsiteX4" fmla="*/ 2075847 w 2151202"/>
              <a:gd name="connsiteY4" fmla="*/ 699290 h 1941820"/>
              <a:gd name="connsiteX5" fmla="*/ 1693799 w 2151202"/>
              <a:gd name="connsiteY5" fmla="*/ 944273 h 1941820"/>
              <a:gd name="connsiteX6" fmla="*/ 1425099 w 2151202"/>
              <a:gd name="connsiteY6" fmla="*/ 1295841 h 1941820"/>
              <a:gd name="connsiteX7" fmla="*/ 1356900 w 2151202"/>
              <a:gd name="connsiteY7" fmla="*/ 1547777 h 1941820"/>
              <a:gd name="connsiteX8" fmla="*/ 889222 w 2151202"/>
              <a:gd name="connsiteY8" fmla="*/ 1932301 h 1941820"/>
              <a:gd name="connsiteX9" fmla="*/ 3016 w 2151202"/>
              <a:gd name="connsiteY9" fmla="*/ 1047429 h 1941820"/>
              <a:gd name="connsiteX10" fmla="*/ 812546 w 2151202"/>
              <a:gd name="connsiteY10" fmla="*/ 299335 h 194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202" h="1941820">
                <a:moveTo>
                  <a:pt x="812546" y="299335"/>
                </a:moveTo>
                <a:cubicBezTo>
                  <a:pt x="931227" y="356771"/>
                  <a:pt x="1062768" y="433066"/>
                  <a:pt x="1185926" y="386108"/>
                </a:cubicBezTo>
                <a:cubicBezTo>
                  <a:pt x="1316133" y="336482"/>
                  <a:pt x="1362615" y="176272"/>
                  <a:pt x="1467199" y="84165"/>
                </a:cubicBezTo>
                <a:cubicBezTo>
                  <a:pt x="1552829" y="8632"/>
                  <a:pt x="1677321" y="-16038"/>
                  <a:pt x="1788477" y="10061"/>
                </a:cubicBezTo>
                <a:cubicBezTo>
                  <a:pt x="2074323" y="77022"/>
                  <a:pt x="2263965" y="449259"/>
                  <a:pt x="2075847" y="699290"/>
                </a:cubicBezTo>
                <a:cubicBezTo>
                  <a:pt x="1975167" y="833116"/>
                  <a:pt x="1823148" y="858738"/>
                  <a:pt x="1693799" y="944273"/>
                </a:cubicBezTo>
                <a:cubicBezTo>
                  <a:pt x="1570355" y="1025902"/>
                  <a:pt x="1470723" y="1155537"/>
                  <a:pt x="1425099" y="1295841"/>
                </a:cubicBezTo>
                <a:cubicBezTo>
                  <a:pt x="1398238" y="1378613"/>
                  <a:pt x="1386904" y="1466052"/>
                  <a:pt x="1356900" y="1547777"/>
                </a:cubicBezTo>
                <a:cubicBezTo>
                  <a:pt x="1284129" y="1746278"/>
                  <a:pt x="1097534" y="1896296"/>
                  <a:pt x="889222" y="1932301"/>
                </a:cubicBezTo>
                <a:cubicBezTo>
                  <a:pt x="385159" y="2019455"/>
                  <a:pt x="42450" y="1491008"/>
                  <a:pt x="3016" y="1047429"/>
                </a:cubicBezTo>
                <a:cubicBezTo>
                  <a:pt x="-36703" y="600230"/>
                  <a:pt x="320294" y="61115"/>
                  <a:pt x="812546" y="29933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FD8FF9-55E9-49C6-A81C-275BA7C4472B}"/>
              </a:ext>
            </a:extLst>
          </p:cNvPr>
          <p:cNvSpPr/>
          <p:nvPr/>
        </p:nvSpPr>
        <p:spPr>
          <a:xfrm>
            <a:off x="1034998" y="904988"/>
            <a:ext cx="10122003" cy="5048023"/>
          </a:xfrm>
          <a:prstGeom prst="roundRect">
            <a:avLst>
              <a:gd name="adj" fmla="val 7974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37567BF-075E-4743-BD27-A5C2793908D3}"/>
              </a:ext>
            </a:extLst>
          </p:cNvPr>
          <p:cNvSpPr/>
          <p:nvPr/>
        </p:nvSpPr>
        <p:spPr>
          <a:xfrm>
            <a:off x="2419736" y="4535207"/>
            <a:ext cx="3449961" cy="1741574"/>
          </a:xfrm>
          <a:custGeom>
            <a:avLst/>
            <a:gdLst>
              <a:gd name="connsiteX0" fmla="*/ 1812214 w 3624428"/>
              <a:gd name="connsiteY0" fmla="*/ 0 h 1829645"/>
              <a:gd name="connsiteX1" fmla="*/ 3624428 w 3624428"/>
              <a:gd name="connsiteY1" fmla="*/ 1812214 h 1829645"/>
              <a:gd name="connsiteX2" fmla="*/ 3623548 w 3624428"/>
              <a:gd name="connsiteY2" fmla="*/ 1829645 h 1829645"/>
              <a:gd name="connsiteX3" fmla="*/ 880 w 3624428"/>
              <a:gd name="connsiteY3" fmla="*/ 1829645 h 1829645"/>
              <a:gd name="connsiteX4" fmla="*/ 0 w 3624428"/>
              <a:gd name="connsiteY4" fmla="*/ 1812214 h 1829645"/>
              <a:gd name="connsiteX5" fmla="*/ 1812214 w 3624428"/>
              <a:gd name="connsiteY5" fmla="*/ 0 h 18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4428" h="1829645">
                <a:moveTo>
                  <a:pt x="1812214" y="0"/>
                </a:moveTo>
                <a:cubicBezTo>
                  <a:pt x="2813072" y="0"/>
                  <a:pt x="3624428" y="811356"/>
                  <a:pt x="3624428" y="1812214"/>
                </a:cubicBezTo>
                <a:lnTo>
                  <a:pt x="3623548" y="1829645"/>
                </a:lnTo>
                <a:lnTo>
                  <a:pt x="880" y="1829645"/>
                </a:lnTo>
                <a:lnTo>
                  <a:pt x="0" y="1812214"/>
                </a:lnTo>
                <a:cubicBezTo>
                  <a:pt x="0" y="811356"/>
                  <a:pt x="811356" y="0"/>
                  <a:pt x="1812214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2600000" scaled="0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E6AA8CC-FD74-4863-8C88-82CA2AB3DCF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7726019" y="587962"/>
            <a:ext cx="4452955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707CBE-C8B2-4B99-9F4E-6C0038511819}"/>
              </a:ext>
            </a:extLst>
          </p:cNvPr>
          <p:cNvGrpSpPr/>
          <p:nvPr/>
        </p:nvGrpSpPr>
        <p:grpSpPr>
          <a:xfrm>
            <a:off x="5950128" y="3866366"/>
            <a:ext cx="4211521" cy="348813"/>
            <a:chOff x="1207994" y="4287811"/>
            <a:chExt cx="4211521" cy="348813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C3C12F-43CC-40C5-82A6-30C629D5E2A4}"/>
                </a:ext>
              </a:extLst>
            </p:cNvPr>
            <p:cNvCxnSpPr/>
            <p:nvPr/>
          </p:nvCxnSpPr>
          <p:spPr>
            <a:xfrm>
              <a:off x="1207994" y="4475763"/>
              <a:ext cx="6531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AB7966-FF52-49B2-8F23-3A592242B059}"/>
                </a:ext>
              </a:extLst>
            </p:cNvPr>
            <p:cNvSpPr/>
            <p:nvPr/>
          </p:nvSpPr>
          <p:spPr>
            <a:xfrm>
              <a:off x="1986372" y="4287811"/>
              <a:ext cx="3433143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400" dirty="0">
                  <a:solidFill>
                    <a:schemeClr val="bg1"/>
                  </a:solidFill>
                  <a:ea typeface="Inter" panose="020B0502030000000004" pitchFamily="34" charset="0"/>
                  <a:cs typeface="Poppins" panose="00000500000000000000" pitchFamily="2" charset="0"/>
                </a:rPr>
                <a:t>Берегите себя и своих близких</a:t>
              </a:r>
              <a:endParaRPr lang="id-ID" sz="14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endParaRPr>
            </a:p>
          </p:txBody>
        </p:sp>
      </p:grpSp>
      <p:sp>
        <p:nvSpPr>
          <p:cNvPr id="10" name="Rectangle 11">
            <a:extLst>
              <a:ext uri="{FF2B5EF4-FFF2-40B4-BE49-F238E27FC236}">
                <a16:creationId xmlns:a16="http://schemas.microsoft.com/office/drawing/2014/main" id="{CDF5C407-30D9-4D65-A68C-C2CD40EEE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697" y="2343493"/>
            <a:ext cx="1012200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UA" sz="8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Спасибо</a:t>
            </a:r>
            <a:r>
              <a:rPr kumimoji="0" lang="ru-RU" altLang="ru-UA" sz="8000" b="1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 за внимание</a:t>
            </a:r>
            <a:endParaRPr kumimoji="0" lang="ru-UA" altLang="ru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11" grpId="0" animBg="1"/>
      <p:bldP spid="11" grpId="1" animBg="1"/>
      <p:bldP spid="2" grpId="0" animBg="1"/>
      <p:bldP spid="31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746A218-4C85-4A03-A5ED-ACE6ECC57AED}"/>
              </a:ext>
            </a:extLst>
          </p:cNvPr>
          <p:cNvSpPr txBox="1"/>
          <p:nvPr/>
        </p:nvSpPr>
        <p:spPr>
          <a:xfrm>
            <a:off x="55564" y="1228024"/>
            <a:ext cx="4766431" cy="5121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Этимология термина "терроризм" свидетельствует о том, что корни этого понятия произрастают из латинского слова "террор", обозначающего страх, ужас. И действительно, необходимым элементом, присутствующим в любой террористической акции, является устрашение политического противника либо тех людей, которые выступают в роли непосредственных жертв террористов.</a:t>
            </a: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A37E7-76A1-4A8D-BBD0-499AE87B3FCB}"/>
              </a:ext>
            </a:extLst>
          </p:cNvPr>
          <p:cNvSpPr txBox="1"/>
          <p:nvPr/>
        </p:nvSpPr>
        <p:spPr>
          <a:xfrm>
            <a:off x="8352174" y="1246260"/>
            <a:ext cx="3839826" cy="5583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Однако грубое подавление психики не является самоцелью терроризма. Нагнетание страха выполняет роль вспомогательного средства для достижения определенной цели: получить материальные или политические выгоды, заставить представителей власти или правоохранительные органы выполнить требования террористов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10" name="Rectangle 11">
            <a:extLst>
              <a:ext uri="{FF2B5EF4-FFF2-40B4-BE49-F238E27FC236}">
                <a16:creationId xmlns:a16="http://schemas.microsoft.com/office/drawing/2014/main" id="{533AE3B0-757A-4321-9E91-CD511532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28" y="498363"/>
            <a:ext cx="4162987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UA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Этимология</a:t>
            </a:r>
            <a:endParaRPr kumimoji="0" lang="ru-UA" altLang="ru-UA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Настольный календарь">
                <a:extLst>
                  <a:ext uri="{FF2B5EF4-FFF2-40B4-BE49-F238E27FC236}">
                    <a16:creationId xmlns:a16="http://schemas.microsoft.com/office/drawing/2014/main" id="{B63EAB56-663E-9481-02CA-BBD197F2F04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09079" y="1094615"/>
              <a:ext cx="3620468" cy="46687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20468" cy="4668770"/>
                    </a:xfrm>
                    <a:prstGeom prst="rect">
                      <a:avLst/>
                    </a:prstGeom>
                  </am3d:spPr>
                  <am3d:camera>
                    <am3d:pos x="0" y="0" z="611317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88716" d="1000000"/>
                    <am3d:preTrans dx="0" dy="-18000000" dz="-7548848"/>
                    <am3d:scale>
                      <am3d:sx n="1000000" d="1000000"/>
                      <am3d:sy n="1000000" d="1000000"/>
                      <am3d:sz n="1000000" d="1000000"/>
                    </am3d:scale>
                    <am3d:rot ax="27613" ay="-1076715" az="-850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5971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Настольный календарь">
                <a:extLst>
                  <a:ext uri="{FF2B5EF4-FFF2-40B4-BE49-F238E27FC236}">
                    <a16:creationId xmlns:a16="http://schemas.microsoft.com/office/drawing/2014/main" id="{B63EAB56-663E-9481-02CA-BBD197F2F0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9079" y="1094615"/>
                <a:ext cx="3620468" cy="46687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96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1CA1039B-6613-4145-9DB4-E8FCEA7AC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908675" cy="6867525"/>
          </a:xfrm>
          <a:prstGeom prst="rect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2">
                <a:lumMod val="75000"/>
                <a:alpha val="26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1F9C9F0C-AE8E-4882-84CF-7A5293E4422C}"/>
              </a:ext>
            </a:extLst>
          </p:cNvPr>
          <p:cNvSpPr/>
          <p:nvPr/>
        </p:nvSpPr>
        <p:spPr>
          <a:xfrm>
            <a:off x="4149939" y="257238"/>
            <a:ext cx="4378553" cy="5253899"/>
          </a:xfrm>
          <a:custGeom>
            <a:avLst/>
            <a:gdLst>
              <a:gd name="connsiteX0" fmla="*/ 1096184 w 2559784"/>
              <a:gd name="connsiteY0" fmla="*/ 283542 h 3071529"/>
              <a:gd name="connsiteX1" fmla="*/ 451817 w 2559784"/>
              <a:gd name="connsiteY1" fmla="*/ 984010 h 3071529"/>
              <a:gd name="connsiteX2" fmla="*/ 16334 w 2559784"/>
              <a:gd name="connsiteY2" fmla="*/ 1452164 h 3071529"/>
              <a:gd name="connsiteX3" fmla="*/ 558021 w 2559784"/>
              <a:gd name="connsiteY3" fmla="*/ 2171302 h 3071529"/>
              <a:gd name="connsiteX4" fmla="*/ 1126092 w 2559784"/>
              <a:gd name="connsiteY4" fmla="*/ 2351229 h 3071529"/>
              <a:gd name="connsiteX5" fmla="*/ 1394126 w 2559784"/>
              <a:gd name="connsiteY5" fmla="*/ 2652791 h 3071529"/>
              <a:gd name="connsiteX6" fmla="*/ 1975818 w 2559784"/>
              <a:gd name="connsiteY6" fmla="*/ 3062842 h 3071529"/>
              <a:gd name="connsiteX7" fmla="*/ 2550175 w 2559784"/>
              <a:gd name="connsiteY7" fmla="*/ 2740992 h 3071529"/>
              <a:gd name="connsiteX8" fmla="*/ 2358437 w 2559784"/>
              <a:gd name="connsiteY8" fmla="*/ 2232071 h 3071529"/>
              <a:gd name="connsiteX9" fmla="*/ 1936384 w 2559784"/>
              <a:gd name="connsiteY9" fmla="*/ 1853548 h 3071529"/>
              <a:gd name="connsiteX10" fmla="*/ 1779507 w 2559784"/>
              <a:gd name="connsiteY10" fmla="*/ 1336054 h 3071529"/>
              <a:gd name="connsiteX11" fmla="*/ 2030967 w 2559784"/>
              <a:gd name="connsiteY11" fmla="*/ 997917 h 3071529"/>
              <a:gd name="connsiteX12" fmla="*/ 2084974 w 2559784"/>
              <a:gd name="connsiteY12" fmla="*/ 178672 h 3071529"/>
              <a:gd name="connsiteX13" fmla="*/ 1462515 w 2559784"/>
              <a:gd name="connsiteY13" fmla="*/ 27700 h 3071529"/>
              <a:gd name="connsiteX14" fmla="*/ 1096184 w 2559784"/>
              <a:gd name="connsiteY14" fmla="*/ 283542 h 30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9784" h="3071529">
                <a:moveTo>
                  <a:pt x="1096184" y="283542"/>
                </a:moveTo>
                <a:cubicBezTo>
                  <a:pt x="890444" y="524429"/>
                  <a:pt x="758713" y="849327"/>
                  <a:pt x="451817" y="984010"/>
                </a:cubicBezTo>
                <a:cubicBezTo>
                  <a:pt x="242648" y="1075831"/>
                  <a:pt x="68246" y="1218706"/>
                  <a:pt x="16334" y="1452164"/>
                </a:cubicBezTo>
                <a:cubicBezTo>
                  <a:pt x="-71010" y="1844975"/>
                  <a:pt x="203786" y="2096149"/>
                  <a:pt x="558021" y="2171302"/>
                </a:cubicBezTo>
                <a:cubicBezTo>
                  <a:pt x="754046" y="2212926"/>
                  <a:pt x="964072" y="2233405"/>
                  <a:pt x="1126092" y="2351229"/>
                </a:cubicBezTo>
                <a:cubicBezTo>
                  <a:pt x="1235249" y="2430667"/>
                  <a:pt x="1310972" y="2546396"/>
                  <a:pt x="1394126" y="2652791"/>
                </a:cubicBezTo>
                <a:cubicBezTo>
                  <a:pt x="1543478" y="2843957"/>
                  <a:pt x="1737311" y="3018265"/>
                  <a:pt x="1975818" y="3062842"/>
                </a:cubicBezTo>
                <a:cubicBezTo>
                  <a:pt x="2214228" y="3107419"/>
                  <a:pt x="2496263" y="2977498"/>
                  <a:pt x="2550175" y="2740992"/>
                </a:cubicBezTo>
                <a:cubicBezTo>
                  <a:pt x="2592276" y="2556588"/>
                  <a:pt x="2490168" y="2367707"/>
                  <a:pt x="2358437" y="2232071"/>
                </a:cubicBezTo>
                <a:cubicBezTo>
                  <a:pt x="2226706" y="2096340"/>
                  <a:pt x="2063543" y="1993565"/>
                  <a:pt x="1936384" y="1853548"/>
                </a:cubicBezTo>
                <a:cubicBezTo>
                  <a:pt x="1809225" y="1713625"/>
                  <a:pt x="1719404" y="1515410"/>
                  <a:pt x="1779507" y="1336054"/>
                </a:cubicBezTo>
                <a:cubicBezTo>
                  <a:pt x="1824465" y="1201942"/>
                  <a:pt x="1941909" y="1107835"/>
                  <a:pt x="2030967" y="997917"/>
                </a:cubicBezTo>
                <a:cubicBezTo>
                  <a:pt x="2211180" y="775508"/>
                  <a:pt x="2297762" y="408986"/>
                  <a:pt x="2084974" y="178672"/>
                </a:cubicBezTo>
                <a:cubicBezTo>
                  <a:pt x="1932193" y="13318"/>
                  <a:pt x="1677876" y="-37927"/>
                  <a:pt x="1462515" y="27700"/>
                </a:cubicBezTo>
                <a:cubicBezTo>
                  <a:pt x="1306591" y="75135"/>
                  <a:pt x="1193148" y="170004"/>
                  <a:pt x="1096184" y="28354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lass">
            <a:extLst>
              <a:ext uri="{FF2B5EF4-FFF2-40B4-BE49-F238E27FC236}">
                <a16:creationId xmlns:a16="http://schemas.microsoft.com/office/drawing/2014/main" id="{8158D711-A400-4F1D-AE78-E4BD9FDA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7139" y="-9525"/>
            <a:ext cx="5908675" cy="6867525"/>
          </a:xfrm>
          <a:prstGeom prst="rect">
            <a:avLst/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9525">
            <a:gradFill>
              <a:gsLst>
                <a:gs pos="0">
                  <a:schemeClr val="bg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CB9DCF-AAD0-4646-AFAF-6CEA7327D5EC}"/>
              </a:ext>
            </a:extLst>
          </p:cNvPr>
          <p:cNvSpPr/>
          <p:nvPr/>
        </p:nvSpPr>
        <p:spPr>
          <a:xfrm>
            <a:off x="9752754" y="-394363"/>
            <a:ext cx="3334453" cy="3009900"/>
          </a:xfrm>
          <a:custGeom>
            <a:avLst/>
            <a:gdLst>
              <a:gd name="connsiteX0" fmla="*/ 812546 w 2151202"/>
              <a:gd name="connsiteY0" fmla="*/ 299335 h 1941820"/>
              <a:gd name="connsiteX1" fmla="*/ 1185926 w 2151202"/>
              <a:gd name="connsiteY1" fmla="*/ 386108 h 1941820"/>
              <a:gd name="connsiteX2" fmla="*/ 1467199 w 2151202"/>
              <a:gd name="connsiteY2" fmla="*/ 84165 h 1941820"/>
              <a:gd name="connsiteX3" fmla="*/ 1788477 w 2151202"/>
              <a:gd name="connsiteY3" fmla="*/ 10061 h 1941820"/>
              <a:gd name="connsiteX4" fmla="*/ 2075847 w 2151202"/>
              <a:gd name="connsiteY4" fmla="*/ 699290 h 1941820"/>
              <a:gd name="connsiteX5" fmla="*/ 1693799 w 2151202"/>
              <a:gd name="connsiteY5" fmla="*/ 944273 h 1941820"/>
              <a:gd name="connsiteX6" fmla="*/ 1425099 w 2151202"/>
              <a:gd name="connsiteY6" fmla="*/ 1295841 h 1941820"/>
              <a:gd name="connsiteX7" fmla="*/ 1356900 w 2151202"/>
              <a:gd name="connsiteY7" fmla="*/ 1547777 h 1941820"/>
              <a:gd name="connsiteX8" fmla="*/ 889222 w 2151202"/>
              <a:gd name="connsiteY8" fmla="*/ 1932301 h 1941820"/>
              <a:gd name="connsiteX9" fmla="*/ 3016 w 2151202"/>
              <a:gd name="connsiteY9" fmla="*/ 1047429 h 1941820"/>
              <a:gd name="connsiteX10" fmla="*/ 812546 w 2151202"/>
              <a:gd name="connsiteY10" fmla="*/ 299335 h 194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202" h="1941820">
                <a:moveTo>
                  <a:pt x="812546" y="299335"/>
                </a:moveTo>
                <a:cubicBezTo>
                  <a:pt x="931227" y="356771"/>
                  <a:pt x="1062768" y="433066"/>
                  <a:pt x="1185926" y="386108"/>
                </a:cubicBezTo>
                <a:cubicBezTo>
                  <a:pt x="1316133" y="336482"/>
                  <a:pt x="1362615" y="176272"/>
                  <a:pt x="1467199" y="84165"/>
                </a:cubicBezTo>
                <a:cubicBezTo>
                  <a:pt x="1552829" y="8632"/>
                  <a:pt x="1677321" y="-16038"/>
                  <a:pt x="1788477" y="10061"/>
                </a:cubicBezTo>
                <a:cubicBezTo>
                  <a:pt x="2074323" y="77022"/>
                  <a:pt x="2263965" y="449259"/>
                  <a:pt x="2075847" y="699290"/>
                </a:cubicBezTo>
                <a:cubicBezTo>
                  <a:pt x="1975167" y="833116"/>
                  <a:pt x="1823148" y="858738"/>
                  <a:pt x="1693799" y="944273"/>
                </a:cubicBezTo>
                <a:cubicBezTo>
                  <a:pt x="1570355" y="1025902"/>
                  <a:pt x="1470723" y="1155537"/>
                  <a:pt x="1425099" y="1295841"/>
                </a:cubicBezTo>
                <a:cubicBezTo>
                  <a:pt x="1398238" y="1378613"/>
                  <a:pt x="1386904" y="1466052"/>
                  <a:pt x="1356900" y="1547777"/>
                </a:cubicBezTo>
                <a:cubicBezTo>
                  <a:pt x="1284129" y="1746278"/>
                  <a:pt x="1097534" y="1896296"/>
                  <a:pt x="889222" y="1932301"/>
                </a:cubicBezTo>
                <a:cubicBezTo>
                  <a:pt x="385159" y="2019455"/>
                  <a:pt x="42450" y="1491008"/>
                  <a:pt x="3016" y="1047429"/>
                </a:cubicBezTo>
                <a:cubicBezTo>
                  <a:pt x="-36703" y="600230"/>
                  <a:pt x="320294" y="61115"/>
                  <a:pt x="812546" y="29933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95B5692A-4A4E-4007-8F0B-F61C2293933D}"/>
              </a:ext>
            </a:extLst>
          </p:cNvPr>
          <p:cNvSpPr/>
          <p:nvPr/>
        </p:nvSpPr>
        <p:spPr>
          <a:xfrm>
            <a:off x="8262387" y="4164274"/>
            <a:ext cx="2105704" cy="2693726"/>
          </a:xfrm>
          <a:custGeom>
            <a:avLst/>
            <a:gdLst>
              <a:gd name="connsiteX0" fmla="*/ 1412614 w 1935685"/>
              <a:gd name="connsiteY0" fmla="*/ 12312 h 2476231"/>
              <a:gd name="connsiteX1" fmla="*/ 1872482 w 1935685"/>
              <a:gd name="connsiteY1" fmla="*/ 204527 h 2476231"/>
              <a:gd name="connsiteX2" fmla="*/ 1837430 w 1935685"/>
              <a:gd name="connsiteY2" fmla="*/ 744975 h 2476231"/>
              <a:gd name="connsiteX3" fmla="*/ 1559395 w 1935685"/>
              <a:gd name="connsiteY3" fmla="*/ 1012342 h 2476231"/>
              <a:gd name="connsiteX4" fmla="*/ 1265168 w 1935685"/>
              <a:gd name="connsiteY4" fmla="*/ 1657851 h 2476231"/>
              <a:gd name="connsiteX5" fmla="*/ 1270692 w 1935685"/>
              <a:gd name="connsiteY5" fmla="*/ 2094763 h 2476231"/>
              <a:gd name="connsiteX6" fmla="*/ 1016279 w 1935685"/>
              <a:gd name="connsiteY6" fmla="*/ 2473192 h 2476231"/>
              <a:gd name="connsiteX7" fmla="*/ 563080 w 1935685"/>
              <a:gd name="connsiteY7" fmla="*/ 2258117 h 2476231"/>
              <a:gd name="connsiteX8" fmla="*/ 369056 w 1935685"/>
              <a:gd name="connsiteY8" fmla="*/ 1754530 h 2476231"/>
              <a:gd name="connsiteX9" fmla="*/ 149124 w 1935685"/>
              <a:gd name="connsiteY9" fmla="*/ 1594700 h 2476231"/>
              <a:gd name="connsiteX10" fmla="*/ 3582 w 1935685"/>
              <a:gd name="connsiteY10" fmla="*/ 1193127 h 2476231"/>
              <a:gd name="connsiteX11" fmla="*/ 245612 w 1935685"/>
              <a:gd name="connsiteY11" fmla="*/ 841273 h 2476231"/>
              <a:gd name="connsiteX12" fmla="*/ 693001 w 1935685"/>
              <a:gd name="connsiteY12" fmla="*/ 672395 h 2476231"/>
              <a:gd name="connsiteX13" fmla="*/ 1026947 w 1935685"/>
              <a:gd name="connsiteY13" fmla="*/ 381501 h 2476231"/>
              <a:gd name="connsiteX14" fmla="*/ 1376039 w 1935685"/>
              <a:gd name="connsiteY14" fmla="*/ 24409 h 2476231"/>
              <a:gd name="connsiteX15" fmla="*/ 1412614 w 1935685"/>
              <a:gd name="connsiteY15" fmla="*/ 12312 h 24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35685" h="2476231">
                <a:moveTo>
                  <a:pt x="1412614" y="12312"/>
                </a:moveTo>
                <a:cubicBezTo>
                  <a:pt x="1583303" y="-33312"/>
                  <a:pt x="1780470" y="51651"/>
                  <a:pt x="1872482" y="204527"/>
                </a:cubicBezTo>
                <a:cubicBezTo>
                  <a:pt x="1971065" y="368452"/>
                  <a:pt x="1950492" y="590575"/>
                  <a:pt x="1837430" y="744975"/>
                </a:cubicBezTo>
                <a:cubicBezTo>
                  <a:pt x="1761325" y="848893"/>
                  <a:pt x="1651216" y="921950"/>
                  <a:pt x="1559395" y="1012342"/>
                </a:cubicBezTo>
                <a:cubicBezTo>
                  <a:pt x="1386992" y="1181887"/>
                  <a:pt x="1280027" y="1416488"/>
                  <a:pt x="1265168" y="1657851"/>
                </a:cubicBezTo>
                <a:cubicBezTo>
                  <a:pt x="1256214" y="1803298"/>
                  <a:pt x="1279360" y="1949317"/>
                  <a:pt x="1270692" y="2094763"/>
                </a:cubicBezTo>
                <a:cubicBezTo>
                  <a:pt x="1260310" y="2268023"/>
                  <a:pt x="1205732" y="2454522"/>
                  <a:pt x="1016279" y="2473192"/>
                </a:cubicBezTo>
                <a:cubicBezTo>
                  <a:pt x="836828" y="2490813"/>
                  <a:pt x="644614" y="2433472"/>
                  <a:pt x="563080" y="2258117"/>
                </a:cubicBezTo>
                <a:cubicBezTo>
                  <a:pt x="482403" y="2084666"/>
                  <a:pt x="530695" y="1885499"/>
                  <a:pt x="369056" y="1754530"/>
                </a:cubicBezTo>
                <a:cubicBezTo>
                  <a:pt x="298571" y="1697476"/>
                  <a:pt x="215608" y="1656423"/>
                  <a:pt x="149124" y="1594700"/>
                </a:cubicBezTo>
                <a:cubicBezTo>
                  <a:pt x="40729" y="1494116"/>
                  <a:pt x="-15183" y="1339812"/>
                  <a:pt x="3582" y="1193127"/>
                </a:cubicBezTo>
                <a:cubicBezTo>
                  <a:pt x="22346" y="1046442"/>
                  <a:pt x="115405" y="911282"/>
                  <a:pt x="245612" y="841273"/>
                </a:cubicBezTo>
                <a:cubicBezTo>
                  <a:pt x="385820" y="765930"/>
                  <a:pt x="547745" y="734307"/>
                  <a:pt x="693001" y="672395"/>
                </a:cubicBezTo>
                <a:cubicBezTo>
                  <a:pt x="840734" y="609339"/>
                  <a:pt x="936460" y="514470"/>
                  <a:pt x="1026947" y="381501"/>
                </a:cubicBezTo>
                <a:cubicBezTo>
                  <a:pt x="1122197" y="241579"/>
                  <a:pt x="1218400" y="85941"/>
                  <a:pt x="1376039" y="24409"/>
                </a:cubicBezTo>
                <a:cubicBezTo>
                  <a:pt x="1388040" y="19647"/>
                  <a:pt x="1400232" y="15646"/>
                  <a:pt x="1412614" y="1231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9" name="Oval 8">
            <a:extLst>
              <a:ext uri="{FF2B5EF4-FFF2-40B4-BE49-F238E27FC236}">
                <a16:creationId xmlns:a16="http://schemas.microsoft.com/office/drawing/2014/main" id="{214A768B-323F-4579-8F50-93B5420C1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937" y="965201"/>
            <a:ext cx="4923954" cy="4927600"/>
          </a:xfrm>
          <a:prstGeom prst="ellipse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1">
                <a:lumMod val="75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7ADF3BB-02CC-4250-888C-31EB60596860}"/>
              </a:ext>
            </a:extLst>
          </p:cNvPr>
          <p:cNvSpPr>
            <a:spLocks noChangeArrowheads="1"/>
          </p:cNvSpPr>
          <p:nvPr/>
        </p:nvSpPr>
        <p:spPr bwMode="auto">
          <a:xfrm rot="16634627">
            <a:off x="9425512" y="4610491"/>
            <a:ext cx="1417409" cy="143918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40" name="Oval 8">
            <a:extLst>
              <a:ext uri="{FF2B5EF4-FFF2-40B4-BE49-F238E27FC236}">
                <a16:creationId xmlns:a16="http://schemas.microsoft.com/office/drawing/2014/main" id="{DA637594-F309-4121-8DFA-C8B32F01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072" y="1638834"/>
            <a:ext cx="3577684" cy="3580334"/>
          </a:xfrm>
          <a:prstGeom prst="ellipse">
            <a:avLst/>
          </a:prstGeom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AE04CC0-86E5-4A47-A32D-798098CAD053}"/>
              </a:ext>
            </a:extLst>
          </p:cNvPr>
          <p:cNvSpPr>
            <a:spLocks noChangeArrowheads="1"/>
          </p:cNvSpPr>
          <p:nvPr/>
        </p:nvSpPr>
        <p:spPr bwMode="auto">
          <a:xfrm rot="16634627">
            <a:off x="9519886" y="4250989"/>
            <a:ext cx="959178" cy="1368472"/>
          </a:xfrm>
          <a:custGeom>
            <a:avLst/>
            <a:gdLst>
              <a:gd name="connsiteX0" fmla="*/ 83964 w 1113113"/>
              <a:gd name="connsiteY0" fmla="*/ 0 h 1588092"/>
              <a:gd name="connsiteX1" fmla="*/ 1113113 w 1113113"/>
              <a:gd name="connsiteY1" fmla="*/ 1044957 h 1588092"/>
              <a:gd name="connsiteX2" fmla="*/ 988900 w 1113113"/>
              <a:gd name="connsiteY2" fmla="*/ 1543046 h 1588092"/>
              <a:gd name="connsiteX3" fmla="*/ 961948 w 1113113"/>
              <a:gd name="connsiteY3" fmla="*/ 1588092 h 1588092"/>
              <a:gd name="connsiteX4" fmla="*/ 934211 w 1113113"/>
              <a:gd name="connsiteY4" fmla="*/ 1571229 h 1588092"/>
              <a:gd name="connsiteX5" fmla="*/ 392 w 1113113"/>
              <a:gd name="connsiteY5" fmla="*/ 12083 h 1588092"/>
              <a:gd name="connsiteX6" fmla="*/ 0 w 1113113"/>
              <a:gd name="connsiteY6" fmla="*/ 4305 h 1588092"/>
              <a:gd name="connsiteX7" fmla="*/ 83964 w 1113113"/>
              <a:gd name="connsiteY7" fmla="*/ 0 h 15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3113" h="1588092">
                <a:moveTo>
                  <a:pt x="83964" y="0"/>
                </a:moveTo>
                <a:cubicBezTo>
                  <a:pt x="652347" y="0"/>
                  <a:pt x="1113113" y="467843"/>
                  <a:pt x="1113113" y="1044957"/>
                </a:cubicBezTo>
                <a:cubicBezTo>
                  <a:pt x="1113113" y="1225305"/>
                  <a:pt x="1068116" y="1394983"/>
                  <a:pt x="988900" y="1543046"/>
                </a:cubicBezTo>
                <a:lnTo>
                  <a:pt x="961948" y="1588092"/>
                </a:lnTo>
                <a:lnTo>
                  <a:pt x="934211" y="1571229"/>
                </a:lnTo>
                <a:cubicBezTo>
                  <a:pt x="421143" y="1224350"/>
                  <a:pt x="66241" y="660974"/>
                  <a:pt x="392" y="12083"/>
                </a:cubicBezTo>
                <a:lnTo>
                  <a:pt x="0" y="4305"/>
                </a:lnTo>
                <a:lnTo>
                  <a:pt x="8396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28B5B2-26DF-4B39-870A-8198B8BD815D}"/>
              </a:ext>
            </a:extLst>
          </p:cNvPr>
          <p:cNvSpPr/>
          <p:nvPr/>
        </p:nvSpPr>
        <p:spPr>
          <a:xfrm>
            <a:off x="-41916" y="0"/>
            <a:ext cx="6007128" cy="678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С учетом изложенного, если рассматривать терроризм как сложное социально-политическое явление, можно предложить для него следующее определение: </a:t>
            </a:r>
            <a:r>
              <a:rPr lang="ru-RU" sz="1600" u="sng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терроризм</a:t>
            </a:r>
            <a:r>
              <a:rPr lang="ru-RU" sz="16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 - это систематическое, социально или политически мотивированное, идеологически обоснованное использование насилия либо угроз применения такового, посредством которого через устрашение физических лиц осуществляется управление их поведением в выгодном для террористов направлении и достигаются преследуемые террористами цели.</a:t>
            </a:r>
            <a:br>
              <a:rPr lang="en-US" sz="16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</a:br>
            <a:br>
              <a:rPr lang="en-US" sz="16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</a:br>
            <a:r>
              <a:rPr lang="ru-RU" sz="16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Сам терроризм произрастает из политического экстремизма приверженности к крайним взглядам и действиям в политической борьбе. По существу, терроризм является частью экстремизма, так как из широкого ряда его проявлений (мятеж, создание параллельных структур власти, выдвижение ультиматумов, акции гражданского неповиновения, вооруженное сопротивление конституционным органам и т.д.) вобрал в себя наиболее жесткие методы достижения политических целей, допускающие как физическое устранение государственных, политических, общественных деятелей, так и убийства рядовых граждан, уничтожение </a:t>
            </a:r>
            <a:r>
              <a:rPr lang="ru-RU" sz="1600" dirty="0" err="1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различнных</a:t>
            </a:r>
            <a:r>
              <a:rPr lang="ru-RU" sz="16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 материальных объектов.</a:t>
            </a:r>
            <a:endParaRPr lang="id-ID" sz="1600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1E3770-E4B0-EF03-392F-D8FD778F9A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9" t="24" r="-1" b="155"/>
          <a:stretch/>
        </p:blipFill>
        <p:spPr>
          <a:xfrm>
            <a:off x="7541111" y="1731981"/>
            <a:ext cx="3213975" cy="3408996"/>
          </a:xfrm>
        </p:spPr>
      </p:pic>
    </p:spTree>
    <p:extLst>
      <p:ext uri="{BB962C8B-B14F-4D97-AF65-F5344CB8AC3E}">
        <p14:creationId xmlns:p14="http://schemas.microsoft.com/office/powerpoint/2010/main" val="19641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  <p:bldP spid="20" grpId="1" animBg="1"/>
      <p:bldP spid="28" grpId="0" animBg="1"/>
      <p:bldP spid="21" grpId="0" animBg="1"/>
      <p:bldP spid="21" grpId="1" animBg="1"/>
      <p:bldP spid="22" grpId="0" animBg="1"/>
      <p:bldP spid="22" grpId="1" animBg="1"/>
      <p:bldP spid="39" grpId="0" animBg="1"/>
      <p:bldP spid="41" grpId="0" animBg="1"/>
      <p:bldP spid="40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F5C3F7-AC8A-4630-9D73-4573058A3002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833730" y="214749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10" name="Oval 8">
            <a:extLst>
              <a:ext uri="{FF2B5EF4-FFF2-40B4-BE49-F238E27FC236}">
                <a16:creationId xmlns:a16="http://schemas.microsoft.com/office/drawing/2014/main" id="{638071A8-991D-4264-AE92-8A352A9D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4023" y="965200"/>
            <a:ext cx="4923954" cy="4927600"/>
          </a:xfrm>
          <a:prstGeom prst="ellipse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1">
                <a:lumMod val="75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3A0DE99-64E7-40DD-9F54-A33520F8107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2928096" y="3764871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25AAF3-6207-4468-9266-F6DA22F29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15" y="532219"/>
            <a:ext cx="1114697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altLang="ru-UA" sz="2800" dirty="0">
                <a:ln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Терроризм как явление социально-политической жизни, отражающее конфликтное взаимодействие различных сил в государстве, как правило, находящихся на различных уровнях иерархии власти, известен в России с первых шагов ее существования. </a:t>
            </a:r>
            <a:endParaRPr lang="en-US" altLang="ru-UA" sz="2800" dirty="0">
              <a:ln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15" y="2545569"/>
            <a:ext cx="1114697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altLang="ru-UA" sz="22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Страна, находившаяся под постоянной угрозой внешней агрессии, раздираемая внутренними междоусобицами, накопила богатый опыт разрешения острых политических противоречий путем использования крайних, жестких форм борьбы, к которым в первую очередь</a:t>
            </a:r>
          </a:p>
          <a:p>
            <a:pPr lvl="0" algn="ctr"/>
            <a:r>
              <a:rPr lang="ru-RU" altLang="ru-UA" sz="22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следует отнести террористические. Последние предполагают применение предварительно просчитываемых по своим последствиям мер устрашения политических противников, причем устрашение это не адекватно существующей для субъекта террора угрозе и применяется "с запасом", а зачастую сопряжено и с физическим уничтожением противостоящей стороны в целом или ее отдельных сторонников. Подчеркнем, что по своим целям и сущности такого рода акции устрашения не претерпели изменений в течение веков, о чем свидетельствует и история нашего отечества</a:t>
            </a:r>
            <a:r>
              <a:rPr lang="en-US" altLang="ru-UA" sz="22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7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0" grpId="1" animBg="1"/>
      <p:bldP spid="11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1CA1039B-6613-4145-9DB4-E8FCEA7AC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908675" cy="6867525"/>
          </a:xfrm>
          <a:prstGeom prst="rect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2">
                <a:lumMod val="75000"/>
                <a:alpha val="26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1F9C9F0C-AE8E-4882-84CF-7A5293E4422C}"/>
              </a:ext>
            </a:extLst>
          </p:cNvPr>
          <p:cNvSpPr/>
          <p:nvPr/>
        </p:nvSpPr>
        <p:spPr>
          <a:xfrm>
            <a:off x="4149939" y="257238"/>
            <a:ext cx="4378553" cy="5253899"/>
          </a:xfrm>
          <a:custGeom>
            <a:avLst/>
            <a:gdLst>
              <a:gd name="connsiteX0" fmla="*/ 1096184 w 2559784"/>
              <a:gd name="connsiteY0" fmla="*/ 283542 h 3071529"/>
              <a:gd name="connsiteX1" fmla="*/ 451817 w 2559784"/>
              <a:gd name="connsiteY1" fmla="*/ 984010 h 3071529"/>
              <a:gd name="connsiteX2" fmla="*/ 16334 w 2559784"/>
              <a:gd name="connsiteY2" fmla="*/ 1452164 h 3071529"/>
              <a:gd name="connsiteX3" fmla="*/ 558021 w 2559784"/>
              <a:gd name="connsiteY3" fmla="*/ 2171302 h 3071529"/>
              <a:gd name="connsiteX4" fmla="*/ 1126092 w 2559784"/>
              <a:gd name="connsiteY4" fmla="*/ 2351229 h 3071529"/>
              <a:gd name="connsiteX5" fmla="*/ 1394126 w 2559784"/>
              <a:gd name="connsiteY5" fmla="*/ 2652791 h 3071529"/>
              <a:gd name="connsiteX6" fmla="*/ 1975818 w 2559784"/>
              <a:gd name="connsiteY6" fmla="*/ 3062842 h 3071529"/>
              <a:gd name="connsiteX7" fmla="*/ 2550175 w 2559784"/>
              <a:gd name="connsiteY7" fmla="*/ 2740992 h 3071529"/>
              <a:gd name="connsiteX8" fmla="*/ 2358437 w 2559784"/>
              <a:gd name="connsiteY8" fmla="*/ 2232071 h 3071529"/>
              <a:gd name="connsiteX9" fmla="*/ 1936384 w 2559784"/>
              <a:gd name="connsiteY9" fmla="*/ 1853548 h 3071529"/>
              <a:gd name="connsiteX10" fmla="*/ 1779507 w 2559784"/>
              <a:gd name="connsiteY10" fmla="*/ 1336054 h 3071529"/>
              <a:gd name="connsiteX11" fmla="*/ 2030967 w 2559784"/>
              <a:gd name="connsiteY11" fmla="*/ 997917 h 3071529"/>
              <a:gd name="connsiteX12" fmla="*/ 2084974 w 2559784"/>
              <a:gd name="connsiteY12" fmla="*/ 178672 h 3071529"/>
              <a:gd name="connsiteX13" fmla="*/ 1462515 w 2559784"/>
              <a:gd name="connsiteY13" fmla="*/ 27700 h 3071529"/>
              <a:gd name="connsiteX14" fmla="*/ 1096184 w 2559784"/>
              <a:gd name="connsiteY14" fmla="*/ 283542 h 30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9784" h="3071529">
                <a:moveTo>
                  <a:pt x="1096184" y="283542"/>
                </a:moveTo>
                <a:cubicBezTo>
                  <a:pt x="890444" y="524429"/>
                  <a:pt x="758713" y="849327"/>
                  <a:pt x="451817" y="984010"/>
                </a:cubicBezTo>
                <a:cubicBezTo>
                  <a:pt x="242648" y="1075831"/>
                  <a:pt x="68246" y="1218706"/>
                  <a:pt x="16334" y="1452164"/>
                </a:cubicBezTo>
                <a:cubicBezTo>
                  <a:pt x="-71010" y="1844975"/>
                  <a:pt x="203786" y="2096149"/>
                  <a:pt x="558021" y="2171302"/>
                </a:cubicBezTo>
                <a:cubicBezTo>
                  <a:pt x="754046" y="2212926"/>
                  <a:pt x="964072" y="2233405"/>
                  <a:pt x="1126092" y="2351229"/>
                </a:cubicBezTo>
                <a:cubicBezTo>
                  <a:pt x="1235249" y="2430667"/>
                  <a:pt x="1310972" y="2546396"/>
                  <a:pt x="1394126" y="2652791"/>
                </a:cubicBezTo>
                <a:cubicBezTo>
                  <a:pt x="1543478" y="2843957"/>
                  <a:pt x="1737311" y="3018265"/>
                  <a:pt x="1975818" y="3062842"/>
                </a:cubicBezTo>
                <a:cubicBezTo>
                  <a:pt x="2214228" y="3107419"/>
                  <a:pt x="2496263" y="2977498"/>
                  <a:pt x="2550175" y="2740992"/>
                </a:cubicBezTo>
                <a:cubicBezTo>
                  <a:pt x="2592276" y="2556588"/>
                  <a:pt x="2490168" y="2367707"/>
                  <a:pt x="2358437" y="2232071"/>
                </a:cubicBezTo>
                <a:cubicBezTo>
                  <a:pt x="2226706" y="2096340"/>
                  <a:pt x="2063543" y="1993565"/>
                  <a:pt x="1936384" y="1853548"/>
                </a:cubicBezTo>
                <a:cubicBezTo>
                  <a:pt x="1809225" y="1713625"/>
                  <a:pt x="1719404" y="1515410"/>
                  <a:pt x="1779507" y="1336054"/>
                </a:cubicBezTo>
                <a:cubicBezTo>
                  <a:pt x="1824465" y="1201942"/>
                  <a:pt x="1941909" y="1107835"/>
                  <a:pt x="2030967" y="997917"/>
                </a:cubicBezTo>
                <a:cubicBezTo>
                  <a:pt x="2211180" y="775508"/>
                  <a:pt x="2297762" y="408986"/>
                  <a:pt x="2084974" y="178672"/>
                </a:cubicBezTo>
                <a:cubicBezTo>
                  <a:pt x="1932193" y="13318"/>
                  <a:pt x="1677876" y="-37927"/>
                  <a:pt x="1462515" y="27700"/>
                </a:cubicBezTo>
                <a:cubicBezTo>
                  <a:pt x="1306591" y="75135"/>
                  <a:pt x="1193148" y="170004"/>
                  <a:pt x="1096184" y="28354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lass">
            <a:extLst>
              <a:ext uri="{FF2B5EF4-FFF2-40B4-BE49-F238E27FC236}">
                <a16:creationId xmlns:a16="http://schemas.microsoft.com/office/drawing/2014/main" id="{8158D711-A400-4F1D-AE78-E4BD9FDA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908675" cy="6867525"/>
          </a:xfrm>
          <a:prstGeom prst="rect">
            <a:avLst/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9525">
            <a:gradFill>
              <a:gsLst>
                <a:gs pos="0">
                  <a:schemeClr val="bg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CB9DCF-AAD0-4646-AFAF-6CEA7327D5EC}"/>
              </a:ext>
            </a:extLst>
          </p:cNvPr>
          <p:cNvSpPr/>
          <p:nvPr/>
        </p:nvSpPr>
        <p:spPr>
          <a:xfrm>
            <a:off x="9752754" y="-394363"/>
            <a:ext cx="3334453" cy="3009900"/>
          </a:xfrm>
          <a:custGeom>
            <a:avLst/>
            <a:gdLst>
              <a:gd name="connsiteX0" fmla="*/ 812546 w 2151202"/>
              <a:gd name="connsiteY0" fmla="*/ 299335 h 1941820"/>
              <a:gd name="connsiteX1" fmla="*/ 1185926 w 2151202"/>
              <a:gd name="connsiteY1" fmla="*/ 386108 h 1941820"/>
              <a:gd name="connsiteX2" fmla="*/ 1467199 w 2151202"/>
              <a:gd name="connsiteY2" fmla="*/ 84165 h 1941820"/>
              <a:gd name="connsiteX3" fmla="*/ 1788477 w 2151202"/>
              <a:gd name="connsiteY3" fmla="*/ 10061 h 1941820"/>
              <a:gd name="connsiteX4" fmla="*/ 2075847 w 2151202"/>
              <a:gd name="connsiteY4" fmla="*/ 699290 h 1941820"/>
              <a:gd name="connsiteX5" fmla="*/ 1693799 w 2151202"/>
              <a:gd name="connsiteY5" fmla="*/ 944273 h 1941820"/>
              <a:gd name="connsiteX6" fmla="*/ 1425099 w 2151202"/>
              <a:gd name="connsiteY6" fmla="*/ 1295841 h 1941820"/>
              <a:gd name="connsiteX7" fmla="*/ 1356900 w 2151202"/>
              <a:gd name="connsiteY7" fmla="*/ 1547777 h 1941820"/>
              <a:gd name="connsiteX8" fmla="*/ 889222 w 2151202"/>
              <a:gd name="connsiteY8" fmla="*/ 1932301 h 1941820"/>
              <a:gd name="connsiteX9" fmla="*/ 3016 w 2151202"/>
              <a:gd name="connsiteY9" fmla="*/ 1047429 h 1941820"/>
              <a:gd name="connsiteX10" fmla="*/ 812546 w 2151202"/>
              <a:gd name="connsiteY10" fmla="*/ 299335 h 194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202" h="1941820">
                <a:moveTo>
                  <a:pt x="812546" y="299335"/>
                </a:moveTo>
                <a:cubicBezTo>
                  <a:pt x="931227" y="356771"/>
                  <a:pt x="1062768" y="433066"/>
                  <a:pt x="1185926" y="386108"/>
                </a:cubicBezTo>
                <a:cubicBezTo>
                  <a:pt x="1316133" y="336482"/>
                  <a:pt x="1362615" y="176272"/>
                  <a:pt x="1467199" y="84165"/>
                </a:cubicBezTo>
                <a:cubicBezTo>
                  <a:pt x="1552829" y="8632"/>
                  <a:pt x="1677321" y="-16038"/>
                  <a:pt x="1788477" y="10061"/>
                </a:cubicBezTo>
                <a:cubicBezTo>
                  <a:pt x="2074323" y="77022"/>
                  <a:pt x="2263965" y="449259"/>
                  <a:pt x="2075847" y="699290"/>
                </a:cubicBezTo>
                <a:cubicBezTo>
                  <a:pt x="1975167" y="833116"/>
                  <a:pt x="1823148" y="858738"/>
                  <a:pt x="1693799" y="944273"/>
                </a:cubicBezTo>
                <a:cubicBezTo>
                  <a:pt x="1570355" y="1025902"/>
                  <a:pt x="1470723" y="1155537"/>
                  <a:pt x="1425099" y="1295841"/>
                </a:cubicBezTo>
                <a:cubicBezTo>
                  <a:pt x="1398238" y="1378613"/>
                  <a:pt x="1386904" y="1466052"/>
                  <a:pt x="1356900" y="1547777"/>
                </a:cubicBezTo>
                <a:cubicBezTo>
                  <a:pt x="1284129" y="1746278"/>
                  <a:pt x="1097534" y="1896296"/>
                  <a:pt x="889222" y="1932301"/>
                </a:cubicBezTo>
                <a:cubicBezTo>
                  <a:pt x="385159" y="2019455"/>
                  <a:pt x="42450" y="1491008"/>
                  <a:pt x="3016" y="1047429"/>
                </a:cubicBezTo>
                <a:cubicBezTo>
                  <a:pt x="-36703" y="600230"/>
                  <a:pt x="320294" y="61115"/>
                  <a:pt x="812546" y="299335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95B5692A-4A4E-4007-8F0B-F61C2293933D}"/>
              </a:ext>
            </a:extLst>
          </p:cNvPr>
          <p:cNvSpPr/>
          <p:nvPr/>
        </p:nvSpPr>
        <p:spPr>
          <a:xfrm>
            <a:off x="8262387" y="4164274"/>
            <a:ext cx="2105704" cy="2693726"/>
          </a:xfrm>
          <a:custGeom>
            <a:avLst/>
            <a:gdLst>
              <a:gd name="connsiteX0" fmla="*/ 1412614 w 1935685"/>
              <a:gd name="connsiteY0" fmla="*/ 12312 h 2476231"/>
              <a:gd name="connsiteX1" fmla="*/ 1872482 w 1935685"/>
              <a:gd name="connsiteY1" fmla="*/ 204527 h 2476231"/>
              <a:gd name="connsiteX2" fmla="*/ 1837430 w 1935685"/>
              <a:gd name="connsiteY2" fmla="*/ 744975 h 2476231"/>
              <a:gd name="connsiteX3" fmla="*/ 1559395 w 1935685"/>
              <a:gd name="connsiteY3" fmla="*/ 1012342 h 2476231"/>
              <a:gd name="connsiteX4" fmla="*/ 1265168 w 1935685"/>
              <a:gd name="connsiteY4" fmla="*/ 1657851 h 2476231"/>
              <a:gd name="connsiteX5" fmla="*/ 1270692 w 1935685"/>
              <a:gd name="connsiteY5" fmla="*/ 2094763 h 2476231"/>
              <a:gd name="connsiteX6" fmla="*/ 1016279 w 1935685"/>
              <a:gd name="connsiteY6" fmla="*/ 2473192 h 2476231"/>
              <a:gd name="connsiteX7" fmla="*/ 563080 w 1935685"/>
              <a:gd name="connsiteY7" fmla="*/ 2258117 h 2476231"/>
              <a:gd name="connsiteX8" fmla="*/ 369056 w 1935685"/>
              <a:gd name="connsiteY8" fmla="*/ 1754530 h 2476231"/>
              <a:gd name="connsiteX9" fmla="*/ 149124 w 1935685"/>
              <a:gd name="connsiteY9" fmla="*/ 1594700 h 2476231"/>
              <a:gd name="connsiteX10" fmla="*/ 3582 w 1935685"/>
              <a:gd name="connsiteY10" fmla="*/ 1193127 h 2476231"/>
              <a:gd name="connsiteX11" fmla="*/ 245612 w 1935685"/>
              <a:gd name="connsiteY11" fmla="*/ 841273 h 2476231"/>
              <a:gd name="connsiteX12" fmla="*/ 693001 w 1935685"/>
              <a:gd name="connsiteY12" fmla="*/ 672395 h 2476231"/>
              <a:gd name="connsiteX13" fmla="*/ 1026947 w 1935685"/>
              <a:gd name="connsiteY13" fmla="*/ 381501 h 2476231"/>
              <a:gd name="connsiteX14" fmla="*/ 1376039 w 1935685"/>
              <a:gd name="connsiteY14" fmla="*/ 24409 h 2476231"/>
              <a:gd name="connsiteX15" fmla="*/ 1412614 w 1935685"/>
              <a:gd name="connsiteY15" fmla="*/ 12312 h 24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35685" h="2476231">
                <a:moveTo>
                  <a:pt x="1412614" y="12312"/>
                </a:moveTo>
                <a:cubicBezTo>
                  <a:pt x="1583303" y="-33312"/>
                  <a:pt x="1780470" y="51651"/>
                  <a:pt x="1872482" y="204527"/>
                </a:cubicBezTo>
                <a:cubicBezTo>
                  <a:pt x="1971065" y="368452"/>
                  <a:pt x="1950492" y="590575"/>
                  <a:pt x="1837430" y="744975"/>
                </a:cubicBezTo>
                <a:cubicBezTo>
                  <a:pt x="1761325" y="848893"/>
                  <a:pt x="1651216" y="921950"/>
                  <a:pt x="1559395" y="1012342"/>
                </a:cubicBezTo>
                <a:cubicBezTo>
                  <a:pt x="1386992" y="1181887"/>
                  <a:pt x="1280027" y="1416488"/>
                  <a:pt x="1265168" y="1657851"/>
                </a:cubicBezTo>
                <a:cubicBezTo>
                  <a:pt x="1256214" y="1803298"/>
                  <a:pt x="1279360" y="1949317"/>
                  <a:pt x="1270692" y="2094763"/>
                </a:cubicBezTo>
                <a:cubicBezTo>
                  <a:pt x="1260310" y="2268023"/>
                  <a:pt x="1205732" y="2454522"/>
                  <a:pt x="1016279" y="2473192"/>
                </a:cubicBezTo>
                <a:cubicBezTo>
                  <a:pt x="836828" y="2490813"/>
                  <a:pt x="644614" y="2433472"/>
                  <a:pt x="563080" y="2258117"/>
                </a:cubicBezTo>
                <a:cubicBezTo>
                  <a:pt x="482403" y="2084666"/>
                  <a:pt x="530695" y="1885499"/>
                  <a:pt x="369056" y="1754530"/>
                </a:cubicBezTo>
                <a:cubicBezTo>
                  <a:pt x="298571" y="1697476"/>
                  <a:pt x="215608" y="1656423"/>
                  <a:pt x="149124" y="1594700"/>
                </a:cubicBezTo>
                <a:cubicBezTo>
                  <a:pt x="40729" y="1494116"/>
                  <a:pt x="-15183" y="1339812"/>
                  <a:pt x="3582" y="1193127"/>
                </a:cubicBezTo>
                <a:cubicBezTo>
                  <a:pt x="22346" y="1046442"/>
                  <a:pt x="115405" y="911282"/>
                  <a:pt x="245612" y="841273"/>
                </a:cubicBezTo>
                <a:cubicBezTo>
                  <a:pt x="385820" y="765930"/>
                  <a:pt x="547745" y="734307"/>
                  <a:pt x="693001" y="672395"/>
                </a:cubicBezTo>
                <a:cubicBezTo>
                  <a:pt x="840734" y="609339"/>
                  <a:pt x="936460" y="514470"/>
                  <a:pt x="1026947" y="381501"/>
                </a:cubicBezTo>
                <a:cubicBezTo>
                  <a:pt x="1122197" y="241579"/>
                  <a:pt x="1218400" y="85941"/>
                  <a:pt x="1376039" y="24409"/>
                </a:cubicBezTo>
                <a:cubicBezTo>
                  <a:pt x="1388040" y="19647"/>
                  <a:pt x="1400232" y="15646"/>
                  <a:pt x="1412614" y="12312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outerShdw blurRad="368300" dist="673100" dir="8100000" algn="tr" rotWithShape="0">
              <a:schemeClr val="tx1">
                <a:lumMod val="85000"/>
                <a:lumOff val="15000"/>
                <a:alpha val="5000"/>
              </a:schemeClr>
            </a:outerShdw>
            <a:softEdge rad="127000"/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8C68B2A-95FE-41CB-94E6-B31C7C5DF6E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4902351" y="3710363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39" name="Oval 8">
            <a:extLst>
              <a:ext uri="{FF2B5EF4-FFF2-40B4-BE49-F238E27FC236}">
                <a16:creationId xmlns:a16="http://schemas.microsoft.com/office/drawing/2014/main" id="{214A768B-323F-4579-8F50-93B5420C1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937" y="965201"/>
            <a:ext cx="4923954" cy="4927600"/>
          </a:xfrm>
          <a:prstGeom prst="ellipse">
            <a:avLst/>
          </a:prstGeom>
          <a:ln w="9525">
            <a:noFill/>
            <a:round/>
            <a:headEnd/>
            <a:tailEnd/>
          </a:ln>
          <a:effectLst>
            <a:outerShdw blurRad="330200" dist="342900" dir="2700000" algn="tl" rotWithShape="0">
              <a:schemeClr val="accent1">
                <a:lumMod val="75000"/>
                <a:alpha val="20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lt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7ADF3BB-02CC-4250-888C-31EB60596860}"/>
              </a:ext>
            </a:extLst>
          </p:cNvPr>
          <p:cNvSpPr>
            <a:spLocks noChangeArrowheads="1"/>
          </p:cNvSpPr>
          <p:nvPr/>
        </p:nvSpPr>
        <p:spPr bwMode="auto">
          <a:xfrm rot="16634627">
            <a:off x="9425512" y="4610491"/>
            <a:ext cx="1417409" cy="143918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 useBgFill="1">
        <p:nvSpPr>
          <p:cNvPr id="40" name="Oval 8">
            <a:extLst>
              <a:ext uri="{FF2B5EF4-FFF2-40B4-BE49-F238E27FC236}">
                <a16:creationId xmlns:a16="http://schemas.microsoft.com/office/drawing/2014/main" id="{DA637594-F309-4121-8DFA-C8B32F01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072" y="1638834"/>
            <a:ext cx="3577684" cy="3580334"/>
          </a:xfrm>
          <a:prstGeom prst="ellipse">
            <a:avLst/>
          </a:prstGeom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AE04CC0-86E5-4A47-A32D-798098CAD053}"/>
              </a:ext>
            </a:extLst>
          </p:cNvPr>
          <p:cNvSpPr>
            <a:spLocks noChangeArrowheads="1"/>
          </p:cNvSpPr>
          <p:nvPr/>
        </p:nvSpPr>
        <p:spPr bwMode="auto">
          <a:xfrm rot="16634627">
            <a:off x="9519886" y="4250989"/>
            <a:ext cx="959178" cy="1368472"/>
          </a:xfrm>
          <a:custGeom>
            <a:avLst/>
            <a:gdLst>
              <a:gd name="connsiteX0" fmla="*/ 83964 w 1113113"/>
              <a:gd name="connsiteY0" fmla="*/ 0 h 1588092"/>
              <a:gd name="connsiteX1" fmla="*/ 1113113 w 1113113"/>
              <a:gd name="connsiteY1" fmla="*/ 1044957 h 1588092"/>
              <a:gd name="connsiteX2" fmla="*/ 988900 w 1113113"/>
              <a:gd name="connsiteY2" fmla="*/ 1543046 h 1588092"/>
              <a:gd name="connsiteX3" fmla="*/ 961948 w 1113113"/>
              <a:gd name="connsiteY3" fmla="*/ 1588092 h 1588092"/>
              <a:gd name="connsiteX4" fmla="*/ 934211 w 1113113"/>
              <a:gd name="connsiteY4" fmla="*/ 1571229 h 1588092"/>
              <a:gd name="connsiteX5" fmla="*/ 392 w 1113113"/>
              <a:gd name="connsiteY5" fmla="*/ 12083 h 1588092"/>
              <a:gd name="connsiteX6" fmla="*/ 0 w 1113113"/>
              <a:gd name="connsiteY6" fmla="*/ 4305 h 1588092"/>
              <a:gd name="connsiteX7" fmla="*/ 83964 w 1113113"/>
              <a:gd name="connsiteY7" fmla="*/ 0 h 15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3113" h="1588092">
                <a:moveTo>
                  <a:pt x="83964" y="0"/>
                </a:moveTo>
                <a:cubicBezTo>
                  <a:pt x="652347" y="0"/>
                  <a:pt x="1113113" y="467843"/>
                  <a:pt x="1113113" y="1044957"/>
                </a:cubicBezTo>
                <a:cubicBezTo>
                  <a:pt x="1113113" y="1225305"/>
                  <a:pt x="1068116" y="1394983"/>
                  <a:pt x="988900" y="1543046"/>
                </a:cubicBezTo>
                <a:lnTo>
                  <a:pt x="961948" y="1588092"/>
                </a:lnTo>
                <a:lnTo>
                  <a:pt x="934211" y="1571229"/>
                </a:lnTo>
                <a:cubicBezTo>
                  <a:pt x="421143" y="1224350"/>
                  <a:pt x="66241" y="660974"/>
                  <a:pt x="392" y="12083"/>
                </a:cubicBezTo>
                <a:lnTo>
                  <a:pt x="0" y="4305"/>
                </a:lnTo>
                <a:lnTo>
                  <a:pt x="8396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l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28B5B2-26DF-4B39-870A-8198B8BD815D}"/>
              </a:ext>
            </a:extLst>
          </p:cNvPr>
          <p:cNvSpPr/>
          <p:nvPr/>
        </p:nvSpPr>
        <p:spPr>
          <a:xfrm>
            <a:off x="77703" y="257238"/>
            <a:ext cx="6057642" cy="6510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Убийство Петра Аркадьевича Столыпина, которое произошло 1 сентября 1911 года, является значимым событием в контексте истории антитеррора в России. Столыпин, будучи председателем Совета министров и министром внутренних дел Российской империи, проводил масштабные реформы, направленные на модернизацию страны и укрепление государственной власти. Его деятельность вызывала как поддержку, так и сильное противодействие, особенно со стороны революционных и радикальных групп.</a:t>
            </a:r>
          </a:p>
          <a:p>
            <a:pPr>
              <a:lnSpc>
                <a:spcPct val="130000"/>
              </a:lnSpc>
            </a:pPr>
            <a:endParaRPr lang="ru-RU" sz="1400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Столыпин стал мишенью для террористов из-за его жесткой политики подавления революционного движения и аграрных реформ, которые затрагивали интересы различных социальных групп. На него было совершено несколько покушений, и в конечном итоге он был смертельно ранен в Киеве Дмитрием Богровым, членом анархистской организации, который также сотрудничал с полицией.</a:t>
            </a:r>
          </a:p>
          <a:p>
            <a:pPr>
              <a:lnSpc>
                <a:spcPct val="130000"/>
              </a:lnSpc>
            </a:pPr>
            <a:endParaRPr lang="ru-RU" sz="1400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Убийство Столыпина продемонстрировало уязвимость государственных деятелей перед лицом террористической угрозы и стало катализатором для дальнейшего ужесточения мер безопасности и усиления антитеррористической деятельности в Российской империи. Это событие также подчеркнуло сложность борьбы с терроризмом, где радикальные элементы могли проникать в различные структуры, включая правоохранительные органы.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5CBB4C-01A1-F85C-D8E7-83F9690206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121" r="58" b="218"/>
          <a:stretch/>
        </p:blipFill>
        <p:spPr>
          <a:xfrm>
            <a:off x="7630742" y="1865672"/>
            <a:ext cx="3124344" cy="3126658"/>
          </a:xfrm>
        </p:spPr>
      </p:pic>
    </p:spTree>
    <p:extLst>
      <p:ext uri="{BB962C8B-B14F-4D97-AF65-F5344CB8AC3E}">
        <p14:creationId xmlns:p14="http://schemas.microsoft.com/office/powerpoint/2010/main" val="11449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decel="5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  <p:bldP spid="20" grpId="1" animBg="1"/>
      <p:bldP spid="28" grpId="0" animBg="1"/>
      <p:bldP spid="21" grpId="0" animBg="1"/>
      <p:bldP spid="21" grpId="1" animBg="1"/>
      <p:bldP spid="22" grpId="0" animBg="1"/>
      <p:bldP spid="22" grpId="1" animBg="1"/>
      <p:bldP spid="37" grpId="0" animBg="1"/>
      <p:bldP spid="39" grpId="0" animBg="1"/>
      <p:bldP spid="41" grpId="0" animBg="1"/>
      <p:bldP spid="40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AE803AB-9EA4-42EA-A207-BABD77D163FD}"/>
              </a:ext>
            </a:extLst>
          </p:cNvPr>
          <p:cNvGrpSpPr/>
          <p:nvPr/>
        </p:nvGrpSpPr>
        <p:grpSpPr>
          <a:xfrm>
            <a:off x="7863283" y="1645317"/>
            <a:ext cx="2670661" cy="2185470"/>
            <a:chOff x="7863283" y="1645317"/>
            <a:chExt cx="2670661" cy="2185470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9227A15E-CCE9-4A28-BCB8-39A6A84FE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1367" y="1645317"/>
              <a:ext cx="1236584" cy="123297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 useBgFill="1"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457F56-8A66-409F-ADF3-16426A319832}"/>
                </a:ext>
              </a:extLst>
            </p:cNvPr>
            <p:cNvSpPr/>
            <p:nvPr/>
          </p:nvSpPr>
          <p:spPr>
            <a:xfrm>
              <a:off x="7863283" y="2230298"/>
              <a:ext cx="2670661" cy="1600489"/>
            </a:xfrm>
            <a:prstGeom prst="roundRect">
              <a:avLst>
                <a:gd name="adj" fmla="val 13186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435368"/>
                </a:solidFill>
              </a:endParaRPr>
            </a:p>
          </p:txBody>
        </p: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id="{E997DB6E-7622-478B-A9F2-C72E76046F3F}"/>
              </a:ext>
            </a:extLst>
          </p:cNvPr>
          <p:cNvSpPr>
            <a:spLocks/>
          </p:cNvSpPr>
          <p:nvPr/>
        </p:nvSpPr>
        <p:spPr bwMode="auto">
          <a:xfrm>
            <a:off x="8506879" y="2041460"/>
            <a:ext cx="1890714" cy="1210191"/>
          </a:xfrm>
          <a:custGeom>
            <a:avLst/>
            <a:gdLst>
              <a:gd name="T0" fmla="*/ 4 w 592"/>
              <a:gd name="T1" fmla="*/ 0 h 343"/>
              <a:gd name="T2" fmla="*/ 0 w 592"/>
              <a:gd name="T3" fmla="*/ 47 h 343"/>
              <a:gd name="T4" fmla="*/ 296 w 592"/>
              <a:gd name="T5" fmla="*/ 343 h 343"/>
              <a:gd name="T6" fmla="*/ 592 w 592"/>
              <a:gd name="T7" fmla="*/ 47 h 343"/>
              <a:gd name="T8" fmla="*/ 588 w 592"/>
              <a:gd name="T9" fmla="*/ 0 h 343"/>
              <a:gd name="T10" fmla="*/ 4 w 592"/>
              <a:gd name="T11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343">
                <a:moveTo>
                  <a:pt x="4" y="0"/>
                </a:moveTo>
                <a:cubicBezTo>
                  <a:pt x="1" y="16"/>
                  <a:pt x="0" y="31"/>
                  <a:pt x="0" y="47"/>
                </a:cubicBezTo>
                <a:cubicBezTo>
                  <a:pt x="0" y="211"/>
                  <a:pt x="133" y="343"/>
                  <a:pt x="296" y="343"/>
                </a:cubicBezTo>
                <a:cubicBezTo>
                  <a:pt x="459" y="343"/>
                  <a:pt x="592" y="211"/>
                  <a:pt x="592" y="47"/>
                </a:cubicBezTo>
                <a:cubicBezTo>
                  <a:pt x="592" y="31"/>
                  <a:pt x="591" y="16"/>
                  <a:pt x="588" y="0"/>
                </a:cubicBezTo>
                <a:lnTo>
                  <a:pt x="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F5628B-68BF-4487-9091-6EADEBE3D7F3}"/>
              </a:ext>
            </a:extLst>
          </p:cNvPr>
          <p:cNvGrpSpPr/>
          <p:nvPr/>
        </p:nvGrpSpPr>
        <p:grpSpPr>
          <a:xfrm>
            <a:off x="2147205" y="762108"/>
            <a:ext cx="7093487" cy="2583781"/>
            <a:chOff x="2147205" y="762108"/>
            <a:chExt cx="7093487" cy="258378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514CE84-198C-4A29-87B6-98EED6DF4E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837157" y="1534796"/>
              <a:ext cx="1236584" cy="616487"/>
            </a:xfrm>
            <a:custGeom>
              <a:avLst/>
              <a:gdLst>
                <a:gd name="connsiteX0" fmla="*/ 0 w 1236584"/>
                <a:gd name="connsiteY0" fmla="*/ 616487 h 616487"/>
                <a:gd name="connsiteX1" fmla="*/ 1236584 w 1236584"/>
                <a:gd name="connsiteY1" fmla="*/ 616487 h 616487"/>
                <a:gd name="connsiteX2" fmla="*/ 618292 w 1236584"/>
                <a:gd name="connsiteY2" fmla="*/ 0 h 616487"/>
                <a:gd name="connsiteX3" fmla="*/ 0 w 1236584"/>
                <a:gd name="connsiteY3" fmla="*/ 616487 h 61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6584" h="616487">
                  <a:moveTo>
                    <a:pt x="0" y="616487"/>
                  </a:moveTo>
                  <a:lnTo>
                    <a:pt x="1236584" y="616487"/>
                  </a:lnTo>
                  <a:cubicBezTo>
                    <a:pt x="1236584" y="276011"/>
                    <a:pt x="959765" y="0"/>
                    <a:pt x="618292" y="0"/>
                  </a:cubicBezTo>
                  <a:cubicBezTo>
                    <a:pt x="276819" y="0"/>
                    <a:pt x="0" y="276011"/>
                    <a:pt x="0" y="6164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UA"/>
            </a:p>
          </p:txBody>
        </p:sp>
        <p:sp useBgFill="1"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55BDA4B-EA1A-411E-AC1B-FB47DA5FBFD8}"/>
                </a:ext>
              </a:extLst>
            </p:cNvPr>
            <p:cNvSpPr/>
            <p:nvPr/>
          </p:nvSpPr>
          <p:spPr>
            <a:xfrm>
              <a:off x="2763692" y="762108"/>
              <a:ext cx="6477000" cy="2583781"/>
            </a:xfrm>
            <a:prstGeom prst="roundRect">
              <a:avLst>
                <a:gd name="adj" fmla="val 6712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435368"/>
                </a:solidFill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B87B43E-9F6A-4578-A005-7726758399C5}"/>
              </a:ext>
            </a:extLst>
          </p:cNvPr>
          <p:cNvSpPr/>
          <p:nvPr/>
        </p:nvSpPr>
        <p:spPr>
          <a:xfrm>
            <a:off x="0" y="3991791"/>
            <a:ext cx="12192000" cy="2459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Теракт в «Крокус Сити Холле» Разбор завалов внутри обрушившегося концертного зала «Крокус Сити Холла» Разбор завалов внутри обрушившегося концертного зала «Крокус Сити Холла».</a:t>
            </a:r>
            <a:r>
              <a:rPr lang="en-US" sz="20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Нападение сопровождалось массовой стрельбой и взрывами: нападавшие открыли огонь по находившемуся в здании гражданскому населению, подожгли зрительный зал, а затем покинули здание и скрылись на автомобиле. В результате атаки погибли более 145 человек (из них шестеро детей) и 551 человек получил ранения. В результате взрывов и пожара здание концертного зала было почти полностью разрушено</a:t>
            </a:r>
            <a:endParaRPr lang="en-US" sz="2000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27E54C60-39D2-4153-B566-B200E5AEAF8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2076586" y="1169563"/>
            <a:ext cx="1890714" cy="1210191"/>
          </a:xfrm>
          <a:custGeom>
            <a:avLst/>
            <a:gdLst>
              <a:gd name="T0" fmla="*/ 4 w 592"/>
              <a:gd name="T1" fmla="*/ 0 h 343"/>
              <a:gd name="T2" fmla="*/ 0 w 592"/>
              <a:gd name="T3" fmla="*/ 47 h 343"/>
              <a:gd name="T4" fmla="*/ 296 w 592"/>
              <a:gd name="T5" fmla="*/ 343 h 343"/>
              <a:gd name="T6" fmla="*/ 592 w 592"/>
              <a:gd name="T7" fmla="*/ 47 h 343"/>
              <a:gd name="T8" fmla="*/ 588 w 592"/>
              <a:gd name="T9" fmla="*/ 0 h 343"/>
              <a:gd name="T10" fmla="*/ 4 w 592"/>
              <a:gd name="T11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343">
                <a:moveTo>
                  <a:pt x="4" y="0"/>
                </a:moveTo>
                <a:cubicBezTo>
                  <a:pt x="1" y="16"/>
                  <a:pt x="0" y="31"/>
                  <a:pt x="0" y="47"/>
                </a:cubicBezTo>
                <a:cubicBezTo>
                  <a:pt x="0" y="211"/>
                  <a:pt x="133" y="343"/>
                  <a:pt x="296" y="343"/>
                </a:cubicBezTo>
                <a:cubicBezTo>
                  <a:pt x="459" y="343"/>
                  <a:pt x="592" y="211"/>
                  <a:pt x="592" y="47"/>
                </a:cubicBezTo>
                <a:cubicBezTo>
                  <a:pt x="592" y="31"/>
                  <a:pt x="591" y="16"/>
                  <a:pt x="588" y="0"/>
                </a:cubicBezTo>
                <a:lnTo>
                  <a:pt x="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280F07-CA6D-4EBF-8CD2-490762E01A18}"/>
              </a:ext>
            </a:extLst>
          </p:cNvPr>
          <p:cNvGrpSpPr/>
          <p:nvPr/>
        </p:nvGrpSpPr>
        <p:grpSpPr>
          <a:xfrm>
            <a:off x="5806827" y="2989522"/>
            <a:ext cx="578346" cy="578346"/>
            <a:chOff x="5806827" y="2989522"/>
            <a:chExt cx="578346" cy="57834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7406A23-E013-409C-ABD0-8531B405BBA7}"/>
                </a:ext>
              </a:extLst>
            </p:cNvPr>
            <p:cNvSpPr/>
            <p:nvPr/>
          </p:nvSpPr>
          <p:spPr>
            <a:xfrm>
              <a:off x="5806827" y="2989522"/>
              <a:ext cx="578346" cy="578346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435368"/>
                </a:solidFill>
              </a:endParaRPr>
            </a:p>
          </p:txBody>
        </p:sp>
        <p:sp>
          <p:nvSpPr>
            <p:cNvPr id="29" name="任意形状 1210">
              <a:extLst>
                <a:ext uri="{FF2B5EF4-FFF2-40B4-BE49-F238E27FC236}">
                  <a16:creationId xmlns:a16="http://schemas.microsoft.com/office/drawing/2014/main" id="{4823367E-4FDA-4F07-9C04-2FD3A2D7366D}"/>
                </a:ext>
              </a:extLst>
            </p:cNvPr>
            <p:cNvSpPr/>
            <p:nvPr/>
          </p:nvSpPr>
          <p:spPr>
            <a:xfrm>
              <a:off x="5993482" y="3164787"/>
              <a:ext cx="205036" cy="22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0"/>
                  </a:moveTo>
                  <a:lnTo>
                    <a:pt x="21600" y="5400"/>
                  </a:lnTo>
                  <a:lnTo>
                    <a:pt x="21600" y="20529"/>
                  </a:lnTo>
                  <a:cubicBezTo>
                    <a:pt x="21599" y="21120"/>
                    <a:pt x="21066" y="21600"/>
                    <a:pt x="20408" y="21600"/>
                  </a:cubicBezTo>
                  <a:lnTo>
                    <a:pt x="1192" y="21600"/>
                  </a:lnTo>
                  <a:cubicBezTo>
                    <a:pt x="536" y="21596"/>
                    <a:pt x="5" y="21119"/>
                    <a:pt x="0" y="20529"/>
                  </a:cubicBezTo>
                  <a:lnTo>
                    <a:pt x="0" y="1071"/>
                  </a:lnTo>
                  <a:cubicBezTo>
                    <a:pt x="0" y="480"/>
                    <a:pt x="534" y="0"/>
                    <a:pt x="1192" y="0"/>
                  </a:cubicBezTo>
                  <a:lnTo>
                    <a:pt x="15600" y="0"/>
                  </a:lnTo>
                  <a:close/>
                  <a:moveTo>
                    <a:pt x="12635" y="13442"/>
                  </a:moveTo>
                  <a:lnTo>
                    <a:pt x="15287" y="15828"/>
                  </a:lnTo>
                  <a:lnTo>
                    <a:pt x="16985" y="14302"/>
                  </a:lnTo>
                  <a:lnTo>
                    <a:pt x="14333" y="11916"/>
                  </a:lnTo>
                  <a:cubicBezTo>
                    <a:pt x="15676" y="9857"/>
                    <a:pt x="14910" y="7209"/>
                    <a:pt x="12623" y="6000"/>
                  </a:cubicBezTo>
                  <a:cubicBezTo>
                    <a:pt x="10740" y="5005"/>
                    <a:pt x="8348" y="5279"/>
                    <a:pt x="6802" y="6666"/>
                  </a:cubicBezTo>
                  <a:cubicBezTo>
                    <a:pt x="4926" y="8352"/>
                    <a:pt x="4925" y="11087"/>
                    <a:pt x="6799" y="12775"/>
                  </a:cubicBezTo>
                  <a:cubicBezTo>
                    <a:pt x="8347" y="14170"/>
                    <a:pt x="10748" y="14444"/>
                    <a:pt x="12635" y="13442"/>
                  </a:cubicBezTo>
                  <a:close/>
                  <a:moveTo>
                    <a:pt x="11893" y="11247"/>
                  </a:moveTo>
                  <a:cubicBezTo>
                    <a:pt x="10972" y="12105"/>
                    <a:pt x="9453" y="12129"/>
                    <a:pt x="8500" y="11300"/>
                  </a:cubicBezTo>
                  <a:cubicBezTo>
                    <a:pt x="7546" y="10471"/>
                    <a:pt x="7520" y="9104"/>
                    <a:pt x="8441" y="8246"/>
                  </a:cubicBezTo>
                  <a:cubicBezTo>
                    <a:pt x="8460" y="8228"/>
                    <a:pt x="8480" y="8210"/>
                    <a:pt x="8500" y="8193"/>
                  </a:cubicBezTo>
                  <a:cubicBezTo>
                    <a:pt x="9453" y="7364"/>
                    <a:pt x="10972" y="7388"/>
                    <a:pt x="11893" y="8246"/>
                  </a:cubicBezTo>
                  <a:cubicBezTo>
                    <a:pt x="12791" y="9083"/>
                    <a:pt x="12791" y="10410"/>
                    <a:pt x="11893" y="1124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612FD2-0029-6794-FEDE-EB8B8906CA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t="-13128" r="-143" b="1"/>
          <a:stretch/>
        </p:blipFill>
        <p:spPr>
          <a:xfrm>
            <a:off x="2877992" y="225287"/>
            <a:ext cx="6248400" cy="3768397"/>
          </a:xfrm>
        </p:spPr>
      </p:pic>
    </p:spTree>
    <p:extLst>
      <p:ext uri="{BB962C8B-B14F-4D97-AF65-F5344CB8AC3E}">
        <p14:creationId xmlns:p14="http://schemas.microsoft.com/office/powerpoint/2010/main" val="36215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2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B5C806-1FB8-4BE7-BD43-367C2383A51D}"/>
              </a:ext>
            </a:extLst>
          </p:cNvPr>
          <p:cNvSpPr/>
          <p:nvPr/>
        </p:nvSpPr>
        <p:spPr>
          <a:xfrm>
            <a:off x="1798102" y="1097713"/>
            <a:ext cx="9152796" cy="125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dirty="0">
                <a:solidFill>
                  <a:schemeClr val="bg1"/>
                </a:solidFill>
                <a:ea typeface="Inter" panose="020B0502030000000004" pitchFamily="34" charset="0"/>
                <a:cs typeface="Poppins" panose="00000500000000000000" pitchFamily="2" charset="0"/>
              </a:rPr>
              <a:t>История терроризма в России — это сложная и многогранная тема, которая охватывает различные периоды и политические контексты. Вот некоторые выводы, которые можно сделать, изучая эту историю:</a:t>
            </a:r>
            <a:endParaRPr lang="id-ID" sz="2000" dirty="0">
              <a:solidFill>
                <a:schemeClr val="bg1"/>
              </a:solidFill>
              <a:ea typeface="Inter" panose="020B0502030000000004" pitchFamily="34" charset="0"/>
              <a:cs typeface="Poppins" panose="00000500000000000000" pitchFamily="2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2B01EAD-1A53-4BAB-8657-88CB1BE835B8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2775697" y="-3108838"/>
            <a:ext cx="5693342" cy="5780798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02CEE70-2FBC-4BE3-B65A-1742B99B86B8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8533879" y="3846972"/>
            <a:ext cx="4349544" cy="4449679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6F6672-BCC9-4C27-964E-9A23E1F489E8}"/>
              </a:ext>
            </a:extLst>
          </p:cNvPr>
          <p:cNvGrpSpPr/>
          <p:nvPr/>
        </p:nvGrpSpPr>
        <p:grpSpPr>
          <a:xfrm>
            <a:off x="629591" y="2252589"/>
            <a:ext cx="3508029" cy="2248700"/>
            <a:chOff x="946173" y="2319639"/>
            <a:chExt cx="3306743" cy="1812536"/>
          </a:xfrm>
        </p:grpSpPr>
        <p:sp useBgFill="1">
          <p:nvSpPr>
            <p:cNvPr id="6" name="Rectangle: Rounded Corners 21">
              <a:extLst>
                <a:ext uri="{FF2B5EF4-FFF2-40B4-BE49-F238E27FC236}">
                  <a16:creationId xmlns:a16="http://schemas.microsoft.com/office/drawing/2014/main" id="{1B4AB4B6-E9F4-4E9A-84C2-F8DAEF2096F5}"/>
                </a:ext>
              </a:extLst>
            </p:cNvPr>
            <p:cNvSpPr/>
            <p:nvPr/>
          </p:nvSpPr>
          <p:spPr>
            <a:xfrm>
              <a:off x="946173" y="2494669"/>
              <a:ext cx="3260926" cy="1637506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 useBgFill="1">
          <p:nvSpPr>
            <p:cNvPr id="29" name="Rectangle: Rounded Corners 21">
              <a:extLst>
                <a:ext uri="{FF2B5EF4-FFF2-40B4-BE49-F238E27FC236}">
                  <a16:creationId xmlns:a16="http://schemas.microsoft.com/office/drawing/2014/main" id="{B1F2F094-FDB5-4723-B98C-328EEE2143F7}"/>
                </a:ext>
              </a:extLst>
            </p:cNvPr>
            <p:cNvSpPr/>
            <p:nvPr/>
          </p:nvSpPr>
          <p:spPr>
            <a:xfrm>
              <a:off x="946173" y="2319639"/>
              <a:ext cx="1757022" cy="1414170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DBF2E5-7DE6-4A05-937B-17DB9DB00D6D}"/>
                </a:ext>
              </a:extLst>
            </p:cNvPr>
            <p:cNvSpPr txBox="1"/>
            <p:nvPr/>
          </p:nvSpPr>
          <p:spPr>
            <a:xfrm>
              <a:off x="946173" y="2519109"/>
              <a:ext cx="3306743" cy="1606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ru-RU" sz="12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1.	Долгая история терроризма: Терроризм в России имеет глубокие исторические корни, начиная с конца </a:t>
              </a:r>
              <a:r>
                <a:rPr lang="en-US" sz="12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XIX </a:t>
              </a:r>
              <a:r>
                <a:rPr lang="ru-RU" sz="12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века, когда радикальные группы, такие как народовольцы, использовали террористические методы для достижения политических целей. Это показывает, что терроризм не является новым явлением и имеет долгую историю в стране.</a:t>
              </a:r>
              <a:endPara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F8D25-8DC8-40D0-A463-A3B5AAA7486C}"/>
              </a:ext>
            </a:extLst>
          </p:cNvPr>
          <p:cNvGrpSpPr/>
          <p:nvPr/>
        </p:nvGrpSpPr>
        <p:grpSpPr>
          <a:xfrm>
            <a:off x="6193729" y="4917021"/>
            <a:ext cx="3283594" cy="1715567"/>
            <a:chOff x="5851983" y="3868286"/>
            <a:chExt cx="3283594" cy="1715567"/>
          </a:xfrm>
        </p:grpSpPr>
        <p:sp useBgFill="1">
          <p:nvSpPr>
            <p:cNvPr id="60" name="Rectangle: Rounded Corners 21">
              <a:extLst>
                <a:ext uri="{FF2B5EF4-FFF2-40B4-BE49-F238E27FC236}">
                  <a16:creationId xmlns:a16="http://schemas.microsoft.com/office/drawing/2014/main" id="{6199C12D-00B0-47F7-AC31-1830CA57E54C}"/>
                </a:ext>
              </a:extLst>
            </p:cNvPr>
            <p:cNvSpPr/>
            <p:nvPr/>
          </p:nvSpPr>
          <p:spPr>
            <a:xfrm>
              <a:off x="5874651" y="4147314"/>
              <a:ext cx="3260926" cy="1239139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 useBgFill="1">
          <p:nvSpPr>
            <p:cNvPr id="33" name="Rectangle: Rounded Corners 21">
              <a:extLst>
                <a:ext uri="{FF2B5EF4-FFF2-40B4-BE49-F238E27FC236}">
                  <a16:creationId xmlns:a16="http://schemas.microsoft.com/office/drawing/2014/main" id="{DD3D48C5-CFB2-4D91-A045-B7F66C9A7C53}"/>
                </a:ext>
              </a:extLst>
            </p:cNvPr>
            <p:cNvSpPr/>
            <p:nvPr/>
          </p:nvSpPr>
          <p:spPr>
            <a:xfrm>
              <a:off x="5851983" y="3868286"/>
              <a:ext cx="1757022" cy="1414170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65B9A3C-8756-4CE6-8E85-CC43AECE9F2B}"/>
                </a:ext>
              </a:extLst>
            </p:cNvPr>
            <p:cNvSpPr txBox="1"/>
            <p:nvPr/>
          </p:nvSpPr>
          <p:spPr>
            <a:xfrm>
              <a:off x="5865167" y="4071323"/>
              <a:ext cx="3270410" cy="15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ru-RU" sz="12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5.	Международный контекст: Терроризм в России неразрывно связан с международными террористическими сетями и глобальными конфликтами. Это требует международного сотрудничества в борьбе с терроризмом.</a:t>
              </a:r>
              <a:endPara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ECF887-330B-4A4F-87E2-361D779D5B79}"/>
              </a:ext>
            </a:extLst>
          </p:cNvPr>
          <p:cNvGrpSpPr/>
          <p:nvPr/>
        </p:nvGrpSpPr>
        <p:grpSpPr>
          <a:xfrm>
            <a:off x="4047915" y="2432703"/>
            <a:ext cx="3764956" cy="2241648"/>
            <a:chOff x="4047915" y="2432703"/>
            <a:chExt cx="3764956" cy="2241648"/>
          </a:xfrm>
        </p:grpSpPr>
        <p:sp useBgFill="1">
          <p:nvSpPr>
            <p:cNvPr id="31" name="Rectangle: Rounded Corners 21">
              <a:extLst>
                <a:ext uri="{FF2B5EF4-FFF2-40B4-BE49-F238E27FC236}">
                  <a16:creationId xmlns:a16="http://schemas.microsoft.com/office/drawing/2014/main" id="{078957BB-10A0-430F-A2E5-81EF09BA3E14}"/>
                </a:ext>
              </a:extLst>
            </p:cNvPr>
            <p:cNvSpPr/>
            <p:nvPr/>
          </p:nvSpPr>
          <p:spPr>
            <a:xfrm>
              <a:off x="4047915" y="2689836"/>
              <a:ext cx="1757022" cy="1414170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 useBgFill="1">
          <p:nvSpPr>
            <p:cNvPr id="42" name="Rectangle: Rounded Corners 21">
              <a:extLst>
                <a:ext uri="{FF2B5EF4-FFF2-40B4-BE49-F238E27FC236}">
                  <a16:creationId xmlns:a16="http://schemas.microsoft.com/office/drawing/2014/main" id="{96EA7381-9AF1-4B99-A4AC-49EE476A57D7}"/>
                </a:ext>
              </a:extLst>
            </p:cNvPr>
            <p:cNvSpPr/>
            <p:nvPr/>
          </p:nvSpPr>
          <p:spPr>
            <a:xfrm>
              <a:off x="4478099" y="2491499"/>
              <a:ext cx="3260926" cy="2182852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32E389-D351-4AF4-8F59-84F9DD845DC6}"/>
                </a:ext>
              </a:extLst>
            </p:cNvPr>
            <p:cNvSpPr txBox="1"/>
            <p:nvPr/>
          </p:nvSpPr>
          <p:spPr>
            <a:xfrm>
              <a:off x="4473769" y="2432703"/>
              <a:ext cx="3339102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ru-RU" sz="12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 2.	Политические и социальные причины: Террористические акты в России часто были связаны с политическими и социальными конфликтами. В советский период терроризм был в значительной степени подавлен, но с распадом СССР и возникновением новых политических и этнических конфликтов, таких как чеченские войны, террористическая активность возросла.</a:t>
              </a:r>
              <a:endPara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138B4F-8B8A-4E1B-BF4D-8A20D2141864}"/>
              </a:ext>
            </a:extLst>
          </p:cNvPr>
          <p:cNvGrpSpPr/>
          <p:nvPr/>
        </p:nvGrpSpPr>
        <p:grpSpPr>
          <a:xfrm>
            <a:off x="7675222" y="2074823"/>
            <a:ext cx="3593506" cy="2417898"/>
            <a:chOff x="7675222" y="2074823"/>
            <a:chExt cx="3593506" cy="2417898"/>
          </a:xfrm>
        </p:grpSpPr>
        <p:sp useBgFill="1">
          <p:nvSpPr>
            <p:cNvPr id="47" name="Rectangle: Rounded Corners 21">
              <a:extLst>
                <a:ext uri="{FF2B5EF4-FFF2-40B4-BE49-F238E27FC236}">
                  <a16:creationId xmlns:a16="http://schemas.microsoft.com/office/drawing/2014/main" id="{F5D8ED11-2CC2-4655-88C0-2ED255EA5CCC}"/>
                </a:ext>
              </a:extLst>
            </p:cNvPr>
            <p:cNvSpPr/>
            <p:nvPr/>
          </p:nvSpPr>
          <p:spPr>
            <a:xfrm>
              <a:off x="8007802" y="2491499"/>
              <a:ext cx="3260926" cy="1239139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 useBgFill="1">
          <p:nvSpPr>
            <p:cNvPr id="32" name="Rectangle: Rounded Corners 21">
              <a:extLst>
                <a:ext uri="{FF2B5EF4-FFF2-40B4-BE49-F238E27FC236}">
                  <a16:creationId xmlns:a16="http://schemas.microsoft.com/office/drawing/2014/main" id="{E116A5BD-548A-45DE-AEE3-CD6EC347B696}"/>
                </a:ext>
              </a:extLst>
            </p:cNvPr>
            <p:cNvSpPr/>
            <p:nvPr/>
          </p:nvSpPr>
          <p:spPr>
            <a:xfrm>
              <a:off x="7675222" y="2074823"/>
              <a:ext cx="1757022" cy="1414170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F330CA1-57A6-44DD-80EA-FD61C68EF581}"/>
                </a:ext>
              </a:extLst>
            </p:cNvPr>
            <p:cNvSpPr txBox="1"/>
            <p:nvPr/>
          </p:nvSpPr>
          <p:spPr>
            <a:xfrm>
              <a:off x="8008422" y="2500060"/>
              <a:ext cx="3260306" cy="19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ru-RU" sz="12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3.	Этнические и религиозные факторы: В последние десятилетия значительная часть террористических актов в России была связана с этническими и религиозными конфликтами, особенно на Северном Кавказе. Это подчеркивает важность межэтнического и межрелигиозного диалога и интеграции.</a:t>
              </a:r>
              <a:endPara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61EDE8-3AB1-4EAC-A095-2F6306067A45}"/>
              </a:ext>
            </a:extLst>
          </p:cNvPr>
          <p:cNvGrpSpPr/>
          <p:nvPr/>
        </p:nvGrpSpPr>
        <p:grpSpPr>
          <a:xfrm>
            <a:off x="1942574" y="5141472"/>
            <a:ext cx="3686747" cy="1665433"/>
            <a:chOff x="2069667" y="4140865"/>
            <a:chExt cx="3686747" cy="1665433"/>
          </a:xfrm>
        </p:grpSpPr>
        <p:sp useBgFill="1">
          <p:nvSpPr>
            <p:cNvPr id="34" name="Rectangle: Rounded Corners 21">
              <a:extLst>
                <a:ext uri="{FF2B5EF4-FFF2-40B4-BE49-F238E27FC236}">
                  <a16:creationId xmlns:a16="http://schemas.microsoft.com/office/drawing/2014/main" id="{07C491A7-C471-4229-AB28-122055117FB4}"/>
                </a:ext>
              </a:extLst>
            </p:cNvPr>
            <p:cNvSpPr/>
            <p:nvPr/>
          </p:nvSpPr>
          <p:spPr>
            <a:xfrm>
              <a:off x="2069667" y="4392128"/>
              <a:ext cx="1757022" cy="1414170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 useBgFill="1">
          <p:nvSpPr>
            <p:cNvPr id="64" name="Rectangle: Rounded Corners 21">
              <a:extLst>
                <a:ext uri="{FF2B5EF4-FFF2-40B4-BE49-F238E27FC236}">
                  <a16:creationId xmlns:a16="http://schemas.microsoft.com/office/drawing/2014/main" id="{D57FA4D7-A116-45E8-9CF6-4F6EC0E072EB}"/>
                </a:ext>
              </a:extLst>
            </p:cNvPr>
            <p:cNvSpPr/>
            <p:nvPr/>
          </p:nvSpPr>
          <p:spPr>
            <a:xfrm>
              <a:off x="2342725" y="4150484"/>
              <a:ext cx="3260926" cy="1239139"/>
            </a:xfrm>
            <a:prstGeom prst="roundRect">
              <a:avLst>
                <a:gd name="adj" fmla="val 10899"/>
              </a:avLst>
            </a:prstGeom>
            <a:gradFill>
              <a:gsLst>
                <a:gs pos="0">
                  <a:srgbClr val="FFFFFF">
                    <a:alpha val="11000"/>
                  </a:srgbClr>
                </a:gs>
                <a:gs pos="100000">
                  <a:srgbClr val="FFFFFF">
                    <a:alpha val="21000"/>
                  </a:srgbClr>
                </a:gs>
              </a:gsLst>
              <a:lin ang="2700000" scaled="0"/>
            </a:gradFill>
            <a:ln w="25400">
              <a:gradFill>
                <a:gsLst>
                  <a:gs pos="35000">
                    <a:schemeClr val="bg1">
                      <a:alpha val="7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1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D7A277F-5BC9-45C1-9D34-4E4D275ABACE}"/>
                </a:ext>
              </a:extLst>
            </p:cNvPr>
            <p:cNvSpPr txBox="1"/>
            <p:nvPr/>
          </p:nvSpPr>
          <p:spPr>
            <a:xfrm>
              <a:off x="2248385" y="4140865"/>
              <a:ext cx="3508029" cy="15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ru-RU" sz="12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 4.	Ответ государства: Российское государство ответило на угрозу терроризма усилением мер безопасности и антитеррористического законодательства. Однако такие меры иногда вызывали критику за нарушение гражданских свобод и прав человека.</a:t>
              </a:r>
              <a:endPara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Rectangle 11">
            <a:extLst>
              <a:ext uri="{FF2B5EF4-FFF2-40B4-BE49-F238E27FC236}">
                <a16:creationId xmlns:a16="http://schemas.microsoft.com/office/drawing/2014/main" id="{43042EFB-4244-AF6C-5DEB-26E1FB039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178" y="199322"/>
            <a:ext cx="8447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altLang="ru-UA" sz="5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Промежуточный вывод</a:t>
            </a:r>
            <a:endParaRPr lang="en-US" altLang="ru-UA" sz="5400" b="1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A7A1E2D-D2E5-451D-A095-91A186EC5F09}"/>
              </a:ext>
            </a:extLst>
          </p:cNvPr>
          <p:cNvSpPr/>
          <p:nvPr/>
        </p:nvSpPr>
        <p:spPr>
          <a:xfrm>
            <a:off x="4801395" y="752967"/>
            <a:ext cx="3954224" cy="4290524"/>
          </a:xfrm>
          <a:prstGeom prst="roundRect">
            <a:avLst>
              <a:gd name="adj" fmla="val 13186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EF85EAE-72B7-4471-A14F-319F4E54F3BB}"/>
              </a:ext>
            </a:extLst>
          </p:cNvPr>
          <p:cNvGrpSpPr/>
          <p:nvPr/>
        </p:nvGrpSpPr>
        <p:grpSpPr>
          <a:xfrm>
            <a:off x="4202588" y="254211"/>
            <a:ext cx="1646054" cy="1631630"/>
            <a:chOff x="4208728" y="261038"/>
            <a:chExt cx="1646054" cy="163163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0FD7945-33AF-46AA-A094-6321F780A1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06066" y="263700"/>
              <a:ext cx="1503152" cy="1497828"/>
            </a:xfrm>
            <a:custGeom>
              <a:avLst/>
              <a:gdLst>
                <a:gd name="connsiteX0" fmla="*/ 1503152 w 1503152"/>
                <a:gd name="connsiteY0" fmla="*/ 772987 h 1497828"/>
                <a:gd name="connsiteX1" fmla="*/ 1411268 w 1503152"/>
                <a:gd name="connsiteY1" fmla="*/ 1141439 h 1497828"/>
                <a:gd name="connsiteX2" fmla="*/ 1391331 w 1503152"/>
                <a:gd name="connsiteY2" fmla="*/ 1174761 h 1497828"/>
                <a:gd name="connsiteX3" fmla="*/ 1373135 w 1503152"/>
                <a:gd name="connsiteY3" fmla="*/ 1205171 h 1497828"/>
                <a:gd name="connsiteX4" fmla="*/ 1021007 w 1503152"/>
                <a:gd name="connsiteY4" fmla="*/ 1492356 h 1497828"/>
                <a:gd name="connsiteX5" fmla="*/ 1004397 w 1503152"/>
                <a:gd name="connsiteY5" fmla="*/ 1497828 h 1497828"/>
                <a:gd name="connsiteX6" fmla="*/ 1004397 w 1503152"/>
                <a:gd name="connsiteY6" fmla="*/ 1127737 h 1497828"/>
                <a:gd name="connsiteX7" fmla="*/ 482993 w 1503152"/>
                <a:gd name="connsiteY7" fmla="*/ 606333 h 1497828"/>
                <a:gd name="connsiteX8" fmla="*/ 0 w 1503152"/>
                <a:gd name="connsiteY8" fmla="*/ 606333 h 1497828"/>
                <a:gd name="connsiteX9" fmla="*/ 33375 w 1503152"/>
                <a:gd name="connsiteY9" fmla="*/ 489552 h 1497828"/>
                <a:gd name="connsiteX10" fmla="*/ 664024 w 1503152"/>
                <a:gd name="connsiteY10" fmla="*/ 3991 h 1497828"/>
                <a:gd name="connsiteX11" fmla="*/ 669171 w 1503152"/>
                <a:gd name="connsiteY11" fmla="*/ 3727 h 1497828"/>
                <a:gd name="connsiteX12" fmla="*/ 679750 w 1503152"/>
                <a:gd name="connsiteY12" fmla="*/ 3185 h 1497828"/>
                <a:gd name="connsiteX13" fmla="*/ 741860 w 1503152"/>
                <a:gd name="connsiteY13" fmla="*/ 0 h 1497828"/>
                <a:gd name="connsiteX14" fmla="*/ 1503152 w 1503152"/>
                <a:gd name="connsiteY14" fmla="*/ 772987 h 1497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3152" h="1497828">
                  <a:moveTo>
                    <a:pt x="1503152" y="772987"/>
                  </a:moveTo>
                  <a:cubicBezTo>
                    <a:pt x="1503152" y="906396"/>
                    <a:pt x="1469867" y="1031911"/>
                    <a:pt x="1411268" y="1141439"/>
                  </a:cubicBezTo>
                  <a:lnTo>
                    <a:pt x="1391331" y="1174761"/>
                  </a:lnTo>
                  <a:lnTo>
                    <a:pt x="1373135" y="1205171"/>
                  </a:lnTo>
                  <a:cubicBezTo>
                    <a:pt x="1287629" y="1333680"/>
                    <a:pt x="1165063" y="1434679"/>
                    <a:pt x="1021007" y="1492356"/>
                  </a:cubicBezTo>
                  <a:lnTo>
                    <a:pt x="1004397" y="1497828"/>
                  </a:lnTo>
                  <a:lnTo>
                    <a:pt x="1004397" y="1127737"/>
                  </a:lnTo>
                  <a:cubicBezTo>
                    <a:pt x="1004397" y="839774"/>
                    <a:pt x="770956" y="606333"/>
                    <a:pt x="482993" y="606333"/>
                  </a:cubicBezTo>
                  <a:lnTo>
                    <a:pt x="0" y="606333"/>
                  </a:lnTo>
                  <a:lnTo>
                    <a:pt x="33375" y="489552"/>
                  </a:lnTo>
                  <a:cubicBezTo>
                    <a:pt x="135623" y="226267"/>
                    <a:pt x="376109" y="33680"/>
                    <a:pt x="664024" y="3991"/>
                  </a:cubicBezTo>
                  <a:lnTo>
                    <a:pt x="669171" y="3727"/>
                  </a:lnTo>
                  <a:lnTo>
                    <a:pt x="679750" y="3185"/>
                  </a:lnTo>
                  <a:lnTo>
                    <a:pt x="741860" y="0"/>
                  </a:lnTo>
                  <a:cubicBezTo>
                    <a:pt x="1162310" y="0"/>
                    <a:pt x="1503152" y="346078"/>
                    <a:pt x="1503152" y="77298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4">
                    <a:lumMod val="20000"/>
                    <a:lumOff val="80000"/>
                  </a:schemeClr>
                </a:gs>
                <a:gs pos="0">
                  <a:schemeClr val="accent5"/>
                </a:gs>
              </a:gsLst>
              <a:lin ang="5400000" scaled="1"/>
              <a:tileRect/>
            </a:gradFill>
            <a:ln w="25400">
              <a:noFill/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UA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712D204-1B74-4B0B-97BD-81FC6CEFD5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63920" y="701806"/>
              <a:ext cx="1241922" cy="1139802"/>
            </a:xfrm>
            <a:custGeom>
              <a:avLst/>
              <a:gdLst>
                <a:gd name="connsiteX0" fmla="*/ 1023828 w 1023828"/>
                <a:gd name="connsiteY0" fmla="*/ 521404 h 939640"/>
                <a:gd name="connsiteX1" fmla="*/ 1023828 w 1023828"/>
                <a:gd name="connsiteY1" fmla="*/ 891495 h 939640"/>
                <a:gd name="connsiteX2" fmla="*/ 951550 w 1023828"/>
                <a:gd name="connsiteY2" fmla="*/ 915304 h 939640"/>
                <a:gd name="connsiteX3" fmla="*/ 761291 w 1023828"/>
                <a:gd name="connsiteY3" fmla="*/ 939640 h 939640"/>
                <a:gd name="connsiteX4" fmla="*/ 688602 w 1023828"/>
                <a:gd name="connsiteY4" fmla="*/ 932200 h 939640"/>
                <a:gd name="connsiteX5" fmla="*/ 607865 w 1023828"/>
                <a:gd name="connsiteY5" fmla="*/ 923935 h 939640"/>
                <a:gd name="connsiteX6" fmla="*/ 0 w 1023828"/>
                <a:gd name="connsiteY6" fmla="*/ 166654 h 939640"/>
                <a:gd name="connsiteX7" fmla="*/ 13622 w 1023828"/>
                <a:gd name="connsiteY7" fmla="*/ 20326 h 939640"/>
                <a:gd name="connsiteX8" fmla="*/ 19431 w 1023828"/>
                <a:gd name="connsiteY8" fmla="*/ 0 h 939640"/>
                <a:gd name="connsiteX9" fmla="*/ 502424 w 1023828"/>
                <a:gd name="connsiteY9" fmla="*/ 0 h 939640"/>
                <a:gd name="connsiteX10" fmla="*/ 1023828 w 1023828"/>
                <a:gd name="connsiteY10" fmla="*/ 521404 h 93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3828" h="939640">
                  <a:moveTo>
                    <a:pt x="1023828" y="521404"/>
                  </a:moveTo>
                  <a:lnTo>
                    <a:pt x="1023828" y="891495"/>
                  </a:lnTo>
                  <a:lnTo>
                    <a:pt x="951550" y="915304"/>
                  </a:lnTo>
                  <a:cubicBezTo>
                    <a:pt x="890738" y="931191"/>
                    <a:pt x="826986" y="939640"/>
                    <a:pt x="761291" y="939640"/>
                  </a:cubicBezTo>
                  <a:lnTo>
                    <a:pt x="688602" y="932200"/>
                  </a:lnTo>
                  <a:lnTo>
                    <a:pt x="607865" y="923935"/>
                  </a:lnTo>
                  <a:cubicBezTo>
                    <a:pt x="260958" y="851858"/>
                    <a:pt x="0" y="540199"/>
                    <a:pt x="0" y="166654"/>
                  </a:cubicBezTo>
                  <a:cubicBezTo>
                    <a:pt x="0" y="116626"/>
                    <a:pt x="4681" y="67707"/>
                    <a:pt x="13622" y="20326"/>
                  </a:cubicBezTo>
                  <a:lnTo>
                    <a:pt x="19431" y="0"/>
                  </a:lnTo>
                  <a:lnTo>
                    <a:pt x="502424" y="0"/>
                  </a:lnTo>
                  <a:cubicBezTo>
                    <a:pt x="790387" y="0"/>
                    <a:pt x="1023828" y="233441"/>
                    <a:pt x="1023828" y="52140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4">
                    <a:lumMod val="20000"/>
                    <a:lumOff val="80000"/>
                  </a:schemeClr>
                </a:gs>
                <a:gs pos="0">
                  <a:schemeClr val="accent5"/>
                </a:gs>
              </a:gsLst>
              <a:lin ang="5400000" scaled="1"/>
              <a:tileRect/>
            </a:gradFill>
            <a:ln w="25400">
              <a:noFill/>
              <a:round/>
              <a:headEnd/>
              <a:tailEnd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UA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11">
            <a:extLst>
              <a:ext uri="{FF2B5EF4-FFF2-40B4-BE49-F238E27FC236}">
                <a16:creationId xmlns:a16="http://schemas.microsoft.com/office/drawing/2014/main" id="{3769B9F6-9DEC-4904-BF05-E4F0AF63D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1814332"/>
            <a:ext cx="519906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ru-RU" altLang="ru-UA" sz="40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</a:rPr>
              <a:t>Запрет на передачу пропуска сторонним лицам</a:t>
            </a:r>
            <a:r>
              <a:rPr lang="en-US" altLang="ru-UA" sz="40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FB317B-4472-41B5-B72A-41F12AB7A781}"/>
              </a:ext>
            </a:extLst>
          </p:cNvPr>
          <p:cNvSpPr txBox="1"/>
          <p:nvPr/>
        </p:nvSpPr>
        <p:spPr>
          <a:xfrm>
            <a:off x="1134328" y="3468732"/>
            <a:ext cx="5199062" cy="258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Строгое правило: Передача пропуска (или идентификационного документа) другим лицам строго запрещена.</a:t>
            </a:r>
          </a:p>
          <a:p>
            <a:pPr algn="just">
              <a:lnSpc>
                <a:spcPct val="130000"/>
              </a:lnSpc>
            </a:pPr>
            <a:endParaRPr lang="ru-RU" sz="1400" dirty="0">
              <a:solidFill>
                <a:schemeClr val="bg1"/>
              </a:solidFill>
              <a:ea typeface="Roboto" panose="02000000000000000000" pitchFamily="2" charset="0"/>
              <a:cs typeface="Space Grotesk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Это правило позволяет предотвратить несанкционированный доступ на территорию Университета и другие здания. Также не допустить возможного преступления.</a:t>
            </a:r>
          </a:p>
          <a:p>
            <a:pPr algn="just">
              <a:lnSpc>
                <a:spcPct val="130000"/>
              </a:lnSpc>
            </a:pPr>
            <a:endParaRPr lang="ru-RU" sz="1400" dirty="0">
              <a:solidFill>
                <a:schemeClr val="bg1"/>
              </a:solidFill>
              <a:ea typeface="Roboto" panose="02000000000000000000" pitchFamily="2" charset="0"/>
              <a:cs typeface="Space Grotesk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Соблюдение данного правила — это долг каждого обучающегося и сотрудников Университета.</a:t>
            </a:r>
            <a:endParaRPr lang="en-US" sz="1400" dirty="0">
              <a:solidFill>
                <a:schemeClr val="bg1"/>
              </a:solidFill>
              <a:ea typeface="Roboto" panose="02000000000000000000" pitchFamily="2" charset="0"/>
              <a:cs typeface="Space Grotesk" pitchFamily="2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EDD8419-CE72-4D34-8680-FB38DB345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277" y="4033343"/>
            <a:ext cx="696530" cy="1503154"/>
          </a:xfrm>
          <a:custGeom>
            <a:avLst/>
            <a:gdLst>
              <a:gd name="connsiteX0" fmla="*/ 540803 w 540803"/>
              <a:gd name="connsiteY0" fmla="*/ 0 h 1205382"/>
              <a:gd name="connsiteX1" fmla="*/ 540803 w 540803"/>
              <a:gd name="connsiteY1" fmla="*/ 1205382 h 1205382"/>
              <a:gd name="connsiteX2" fmla="*/ 477395 w 540803"/>
              <a:gd name="connsiteY2" fmla="*/ 1198891 h 1205382"/>
              <a:gd name="connsiteX3" fmla="*/ 0 w 540803"/>
              <a:gd name="connsiteY3" fmla="*/ 604149 h 1205382"/>
              <a:gd name="connsiteX4" fmla="*/ 536761 w 540803"/>
              <a:gd name="connsiteY4" fmla="*/ 207 h 1205382"/>
              <a:gd name="connsiteX5" fmla="*/ 540803 w 540803"/>
              <a:gd name="connsiteY5" fmla="*/ 0 h 120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03" h="1205382">
                <a:moveTo>
                  <a:pt x="540803" y="0"/>
                </a:moveTo>
                <a:lnTo>
                  <a:pt x="540803" y="1205382"/>
                </a:lnTo>
                <a:lnTo>
                  <a:pt x="477395" y="1198891"/>
                </a:lnTo>
                <a:cubicBezTo>
                  <a:pt x="204947" y="1142284"/>
                  <a:pt x="0" y="897518"/>
                  <a:pt x="0" y="604149"/>
                </a:cubicBezTo>
                <a:cubicBezTo>
                  <a:pt x="0" y="289825"/>
                  <a:pt x="235270" y="31296"/>
                  <a:pt x="536761" y="207"/>
                </a:cubicBezTo>
                <a:lnTo>
                  <a:pt x="540803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5400000" scaled="1"/>
            <a:tileRect/>
          </a:gradFill>
          <a:ln w="25400">
            <a:noFill/>
            <a:round/>
            <a:headEnd/>
            <a:tailEnd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8E00848-AE8C-40F2-B54B-3C7F17B57D4A}"/>
              </a:ext>
            </a:extLst>
          </p:cNvPr>
          <p:cNvSpPr/>
          <p:nvPr/>
        </p:nvSpPr>
        <p:spPr>
          <a:xfrm>
            <a:off x="6983534" y="1639093"/>
            <a:ext cx="3954224" cy="4209312"/>
          </a:xfrm>
          <a:prstGeom prst="roundRect">
            <a:avLst>
              <a:gd name="adj" fmla="val 9008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4C57E3-1CCF-49F7-3BA0-1F5BCEEA84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" b="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20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6" grpId="0"/>
      <p:bldP spid="41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D10AEBD-C9C7-47F5-A803-0BC14C237C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476011" y="1660106"/>
            <a:ext cx="1236584" cy="734619"/>
          </a:xfrm>
          <a:custGeom>
            <a:avLst/>
            <a:gdLst>
              <a:gd name="connsiteX0" fmla="*/ 0 w 1236584"/>
              <a:gd name="connsiteY0" fmla="*/ 616487 h 734619"/>
              <a:gd name="connsiteX1" fmla="*/ 618292 w 1236584"/>
              <a:gd name="connsiteY1" fmla="*/ 0 h 734619"/>
              <a:gd name="connsiteX2" fmla="*/ 1236584 w 1236584"/>
              <a:gd name="connsiteY2" fmla="*/ 616487 h 734619"/>
              <a:gd name="connsiteX3" fmla="*/ 1224640 w 1236584"/>
              <a:gd name="connsiteY3" fmla="*/ 734619 h 734619"/>
              <a:gd name="connsiteX4" fmla="*/ 11944 w 1236584"/>
              <a:gd name="connsiteY4" fmla="*/ 734619 h 73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584" h="734619">
                <a:moveTo>
                  <a:pt x="0" y="616487"/>
                </a:moveTo>
                <a:cubicBezTo>
                  <a:pt x="0" y="276011"/>
                  <a:pt x="276819" y="0"/>
                  <a:pt x="618292" y="0"/>
                </a:cubicBezTo>
                <a:cubicBezTo>
                  <a:pt x="959765" y="0"/>
                  <a:pt x="1236584" y="276011"/>
                  <a:pt x="1236584" y="616487"/>
                </a:cubicBezTo>
                <a:lnTo>
                  <a:pt x="1224640" y="734619"/>
                </a:lnTo>
                <a:lnTo>
                  <a:pt x="11944" y="7346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>
              <a:solidFill>
                <a:schemeClr val="bg1"/>
              </a:solidFill>
            </a:endParaRPr>
          </a:p>
        </p:txBody>
      </p: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44FC115D-3452-44F2-93DF-E4BC2C00EC3A}"/>
              </a:ext>
            </a:extLst>
          </p:cNvPr>
          <p:cNvSpPr/>
          <p:nvPr/>
        </p:nvSpPr>
        <p:spPr>
          <a:xfrm rot="10800000">
            <a:off x="1465007" y="1"/>
            <a:ext cx="9261987" cy="3428999"/>
          </a:xfrm>
          <a:prstGeom prst="round2SameRect">
            <a:avLst>
              <a:gd name="adj1" fmla="val 18889"/>
              <a:gd name="adj2" fmla="val 0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25400">
            <a:gradFill>
              <a:gsLst>
                <a:gs pos="43000">
                  <a:schemeClr val="bg1">
                    <a:alpha val="19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solidFill>
                <a:schemeClr val="bg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0AE0EA-50F9-482A-97AE-BD5B6324DEA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73161" y="2160140"/>
            <a:ext cx="1236584" cy="765630"/>
          </a:xfrm>
          <a:custGeom>
            <a:avLst/>
            <a:gdLst>
              <a:gd name="connsiteX0" fmla="*/ 1236584 w 1236584"/>
              <a:gd name="connsiteY0" fmla="*/ 616487 h 765630"/>
              <a:gd name="connsiteX1" fmla="*/ 1232552 w 1236584"/>
              <a:gd name="connsiteY1" fmla="*/ 656369 h 765630"/>
              <a:gd name="connsiteX2" fmla="*/ 379951 w 1236584"/>
              <a:gd name="connsiteY2" fmla="*/ 656369 h 765630"/>
              <a:gd name="connsiteX3" fmla="*/ 127836 w 1236584"/>
              <a:gd name="connsiteY3" fmla="*/ 707269 h 765630"/>
              <a:gd name="connsiteX4" fmla="*/ 20314 w 1236584"/>
              <a:gd name="connsiteY4" fmla="*/ 765630 h 765630"/>
              <a:gd name="connsiteX5" fmla="*/ 12562 w 1236584"/>
              <a:gd name="connsiteY5" fmla="*/ 740731 h 765630"/>
              <a:gd name="connsiteX6" fmla="*/ 0 w 1236584"/>
              <a:gd name="connsiteY6" fmla="*/ 616487 h 765630"/>
              <a:gd name="connsiteX7" fmla="*/ 618292 w 1236584"/>
              <a:gd name="connsiteY7" fmla="*/ 0 h 765630"/>
              <a:gd name="connsiteX8" fmla="*/ 1236584 w 1236584"/>
              <a:gd name="connsiteY8" fmla="*/ 616487 h 76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6584" h="765630">
                <a:moveTo>
                  <a:pt x="1236584" y="616487"/>
                </a:moveTo>
                <a:lnTo>
                  <a:pt x="1232552" y="656369"/>
                </a:lnTo>
                <a:lnTo>
                  <a:pt x="379951" y="656369"/>
                </a:lnTo>
                <a:cubicBezTo>
                  <a:pt x="290522" y="656369"/>
                  <a:pt x="205326" y="674493"/>
                  <a:pt x="127836" y="707269"/>
                </a:cubicBezTo>
                <a:lnTo>
                  <a:pt x="20314" y="765630"/>
                </a:lnTo>
                <a:lnTo>
                  <a:pt x="12562" y="740731"/>
                </a:lnTo>
                <a:cubicBezTo>
                  <a:pt x="4326" y="700599"/>
                  <a:pt x="0" y="659047"/>
                  <a:pt x="0" y="616487"/>
                </a:cubicBezTo>
                <a:cubicBezTo>
                  <a:pt x="0" y="276011"/>
                  <a:pt x="276819" y="0"/>
                  <a:pt x="618292" y="0"/>
                </a:cubicBezTo>
                <a:cubicBezTo>
                  <a:pt x="959765" y="0"/>
                  <a:pt x="1236584" y="276011"/>
                  <a:pt x="1236584" y="61648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>
              <a:solidFill>
                <a:schemeClr val="bg1"/>
              </a:solidFill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D6666933-C1E4-49CE-88FD-AD033A66C1D8}"/>
              </a:ext>
            </a:extLst>
          </p:cNvPr>
          <p:cNvSpPr>
            <a:spLocks/>
          </p:cNvSpPr>
          <p:nvPr/>
        </p:nvSpPr>
        <p:spPr bwMode="auto">
          <a:xfrm rot="16200000">
            <a:off x="795014" y="1955284"/>
            <a:ext cx="1890714" cy="1210191"/>
          </a:xfrm>
          <a:custGeom>
            <a:avLst/>
            <a:gdLst>
              <a:gd name="T0" fmla="*/ 4 w 592"/>
              <a:gd name="T1" fmla="*/ 0 h 343"/>
              <a:gd name="T2" fmla="*/ 0 w 592"/>
              <a:gd name="T3" fmla="*/ 47 h 343"/>
              <a:gd name="T4" fmla="*/ 296 w 592"/>
              <a:gd name="T5" fmla="*/ 343 h 343"/>
              <a:gd name="T6" fmla="*/ 592 w 592"/>
              <a:gd name="T7" fmla="*/ 47 h 343"/>
              <a:gd name="T8" fmla="*/ 588 w 592"/>
              <a:gd name="T9" fmla="*/ 0 h 343"/>
              <a:gd name="T10" fmla="*/ 4 w 592"/>
              <a:gd name="T11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343">
                <a:moveTo>
                  <a:pt x="4" y="0"/>
                </a:moveTo>
                <a:cubicBezTo>
                  <a:pt x="1" y="16"/>
                  <a:pt x="0" y="31"/>
                  <a:pt x="0" y="47"/>
                </a:cubicBezTo>
                <a:cubicBezTo>
                  <a:pt x="0" y="211"/>
                  <a:pt x="133" y="343"/>
                  <a:pt x="296" y="343"/>
                </a:cubicBezTo>
                <a:cubicBezTo>
                  <a:pt x="459" y="343"/>
                  <a:pt x="592" y="211"/>
                  <a:pt x="592" y="47"/>
                </a:cubicBezTo>
                <a:cubicBezTo>
                  <a:pt x="592" y="31"/>
                  <a:pt x="591" y="16"/>
                  <a:pt x="588" y="0"/>
                </a:cubicBezTo>
                <a:lnTo>
                  <a:pt x="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bg1"/>
              </a:solidFill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0FEC1E67-DD70-44F7-BDBF-D74F6607F9DA}"/>
              </a:ext>
            </a:extLst>
          </p:cNvPr>
          <p:cNvSpPr>
            <a:spLocks/>
          </p:cNvSpPr>
          <p:nvPr/>
        </p:nvSpPr>
        <p:spPr bwMode="auto">
          <a:xfrm rot="5400000">
            <a:off x="9584522" y="1404898"/>
            <a:ext cx="1890714" cy="1210191"/>
          </a:xfrm>
          <a:custGeom>
            <a:avLst/>
            <a:gdLst>
              <a:gd name="T0" fmla="*/ 4 w 592"/>
              <a:gd name="T1" fmla="*/ 0 h 343"/>
              <a:gd name="T2" fmla="*/ 0 w 592"/>
              <a:gd name="T3" fmla="*/ 47 h 343"/>
              <a:gd name="T4" fmla="*/ 296 w 592"/>
              <a:gd name="T5" fmla="*/ 343 h 343"/>
              <a:gd name="T6" fmla="*/ 592 w 592"/>
              <a:gd name="T7" fmla="*/ 47 h 343"/>
              <a:gd name="T8" fmla="*/ 588 w 592"/>
              <a:gd name="T9" fmla="*/ 0 h 343"/>
              <a:gd name="T10" fmla="*/ 4 w 592"/>
              <a:gd name="T11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343">
                <a:moveTo>
                  <a:pt x="4" y="0"/>
                </a:moveTo>
                <a:cubicBezTo>
                  <a:pt x="1" y="16"/>
                  <a:pt x="0" y="31"/>
                  <a:pt x="0" y="47"/>
                </a:cubicBezTo>
                <a:cubicBezTo>
                  <a:pt x="0" y="211"/>
                  <a:pt x="133" y="343"/>
                  <a:pt x="296" y="343"/>
                </a:cubicBezTo>
                <a:cubicBezTo>
                  <a:pt x="459" y="343"/>
                  <a:pt x="592" y="211"/>
                  <a:pt x="592" y="47"/>
                </a:cubicBezTo>
                <a:cubicBezTo>
                  <a:pt x="592" y="31"/>
                  <a:pt x="591" y="16"/>
                  <a:pt x="588" y="0"/>
                </a:cubicBezTo>
                <a:lnTo>
                  <a:pt x="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F7CD45-EE4F-4D31-A7BA-14D48165974E}"/>
              </a:ext>
            </a:extLst>
          </p:cNvPr>
          <p:cNvCxnSpPr/>
          <p:nvPr/>
        </p:nvCxnSpPr>
        <p:spPr>
          <a:xfrm>
            <a:off x="1510203" y="5708493"/>
            <a:ext cx="653143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1">
            <a:extLst>
              <a:ext uri="{FF2B5EF4-FFF2-40B4-BE49-F238E27FC236}">
                <a16:creationId xmlns:a16="http://schemas.microsoft.com/office/drawing/2014/main" id="{26B7D3E4-B97A-4FBA-857E-A9FA566A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846" y="3948011"/>
            <a:ext cx="5876609" cy="24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ru-RU" altLang="ru-UA" sz="4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Запрет на нарушение контрольно-пропускного режима</a:t>
            </a:r>
          </a:p>
          <a:p>
            <a:pPr lvl="0" algn="ctr">
              <a:lnSpc>
                <a:spcPct val="90000"/>
              </a:lnSpc>
            </a:pPr>
            <a:r>
              <a:rPr lang="ru-RU" altLang="ru-UA" sz="4400" b="1" dirty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+mj-lt"/>
                <a:ea typeface="Inter" panose="020B0502030000000004" pitchFamily="34" charset="0"/>
              </a:rPr>
              <a:t>в Университете</a:t>
            </a:r>
            <a:endParaRPr kumimoji="0" lang="ru-UA" altLang="ru-UA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+mj-lt"/>
              <a:ea typeface="Inter" panose="020B05020300000000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496F81-0893-47B6-A9F7-8B73E9B8CBCC}"/>
              </a:ext>
            </a:extLst>
          </p:cNvPr>
          <p:cNvSpPr txBox="1"/>
          <p:nvPr/>
        </p:nvSpPr>
        <p:spPr>
          <a:xfrm>
            <a:off x="7342456" y="3948011"/>
            <a:ext cx="4522442" cy="258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Строго запрещено проникновение на территорию Университета и его здания без прохода через турникеты.</a:t>
            </a:r>
          </a:p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Попытка перепрыгнуть через заграждения</a:t>
            </a:r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</a:t>
            </a: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 перелезть через забор может быть воспринята охраной как угроза безопасности</a:t>
            </a:r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 </a:t>
            </a: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которую надлежит пресечь</a:t>
            </a:r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,</a:t>
            </a: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а виновника - наказать.</a:t>
            </a:r>
          </a:p>
          <a:p>
            <a:pPr algn="just">
              <a:lnSpc>
                <a:spcPct val="130000"/>
              </a:lnSpc>
            </a:pPr>
            <a:r>
              <a:rPr lang="ru-RU" sz="1400" dirty="0">
                <a:solidFill>
                  <a:srgbClr val="C00000"/>
                </a:solidFill>
                <a:ea typeface="Roboto" panose="02000000000000000000" pitchFamily="2" charset="0"/>
                <a:cs typeface="Space Grotesk" pitchFamily="2" charset="0"/>
              </a:rPr>
              <a:t>Важно! </a:t>
            </a:r>
            <a:r>
              <a:rPr lang="ru-RU" sz="14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Пользоваться только официальными входами на территорию и здания Университета.</a:t>
            </a:r>
            <a:endParaRPr lang="en-US" sz="1400" dirty="0">
              <a:solidFill>
                <a:schemeClr val="bg1"/>
              </a:solidFill>
              <a:ea typeface="Roboto" panose="02000000000000000000" pitchFamily="2" charset="0"/>
              <a:cs typeface="Space Grotesk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296308-1C6F-32A3-0D54-AB81306797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t="355" r="50" b="272"/>
          <a:stretch/>
        </p:blipFill>
        <p:spPr>
          <a:xfrm>
            <a:off x="1689099" y="3"/>
            <a:ext cx="8813802" cy="3948007"/>
          </a:xfrm>
        </p:spPr>
      </p:pic>
    </p:spTree>
    <p:extLst>
      <p:ext uri="{BB962C8B-B14F-4D97-AF65-F5344CB8AC3E}">
        <p14:creationId xmlns:p14="http://schemas.microsoft.com/office/powerpoint/2010/main" val="21992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620CFD"/>
      </a:accent1>
      <a:accent2>
        <a:srgbClr val="62A7F9"/>
      </a:accent2>
      <a:accent3>
        <a:srgbClr val="E94A6D"/>
      </a:accent3>
      <a:accent4>
        <a:srgbClr val="F6AF2E"/>
      </a:accent4>
      <a:accent5>
        <a:srgbClr val="29BAD6"/>
      </a:accent5>
      <a:accent6>
        <a:srgbClr val="7642B9"/>
      </a:accent6>
      <a:hlink>
        <a:srgbClr val="0563C1"/>
      </a:hlink>
      <a:folHlink>
        <a:srgbClr val="954F72"/>
      </a:folHlink>
    </a:clrScheme>
    <a:fontScheme name="Custom 2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288A3C-F06C-44C2-AD87-11D5F94ECBC6}">
  <we:reference id="wa200003157" version="1.0.0.0" store="en-US" storeType="OMEX"/>
  <we:alternateReferences>
    <we:reference id="wa200003157" version="1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5284</TotalTime>
  <Words>1661</Words>
  <Application>Microsoft Macintosh PowerPoint</Application>
  <PresentationFormat>Широкоэкранный</PresentationFormat>
  <Paragraphs>104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Open Sans</vt:lpstr>
      <vt:lpstr>Calibri</vt:lpstr>
      <vt:lpstr>Inter</vt:lpstr>
      <vt:lpstr>Roboto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</dc:creator>
  <cp:lastModifiedBy>Димочка </cp:lastModifiedBy>
  <cp:revision>202</cp:revision>
  <dcterms:created xsi:type="dcterms:W3CDTF">2021-04-19T02:31:05Z</dcterms:created>
  <dcterms:modified xsi:type="dcterms:W3CDTF">2025-02-02T11:38:07Z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27048788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S10.3.1</vt:lpwstr>
  </property>
</Properties>
</file>