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8" r:id="rId2"/>
    <p:sldId id="259" r:id="rId3"/>
    <p:sldId id="303" r:id="rId4"/>
    <p:sldId id="304" r:id="rId5"/>
    <p:sldId id="305" r:id="rId6"/>
    <p:sldId id="273" r:id="rId7"/>
    <p:sldId id="306" r:id="rId8"/>
    <p:sldId id="307" r:id="rId9"/>
    <p:sldId id="308" r:id="rId10"/>
    <p:sldId id="276" r:id="rId11"/>
    <p:sldId id="277" r:id="rId12"/>
    <p:sldId id="319" r:id="rId13"/>
    <p:sldId id="320" r:id="rId14"/>
    <p:sldId id="279" r:id="rId15"/>
    <p:sldId id="322" r:id="rId16"/>
    <p:sldId id="323" r:id="rId17"/>
    <p:sldId id="278" r:id="rId18"/>
    <p:sldId id="321" r:id="rId19"/>
    <p:sldId id="280" r:id="rId20"/>
    <p:sldId id="309" r:id="rId21"/>
    <p:sldId id="310" r:id="rId22"/>
    <p:sldId id="311" r:id="rId23"/>
    <p:sldId id="312" r:id="rId24"/>
    <p:sldId id="313" r:id="rId25"/>
    <p:sldId id="314" r:id="rId26"/>
    <p:sldId id="281" r:id="rId27"/>
    <p:sldId id="282" r:id="rId28"/>
    <p:sldId id="283" r:id="rId29"/>
    <p:sldId id="315" r:id="rId30"/>
    <p:sldId id="284" r:id="rId31"/>
    <p:sldId id="316" r:id="rId32"/>
    <p:sldId id="285" r:id="rId33"/>
    <p:sldId id="286" r:id="rId34"/>
    <p:sldId id="287" r:id="rId35"/>
    <p:sldId id="288" r:id="rId36"/>
    <p:sldId id="317" r:id="rId37"/>
    <p:sldId id="289" r:id="rId38"/>
    <p:sldId id="293" r:id="rId39"/>
    <p:sldId id="325" r:id="rId40"/>
    <p:sldId id="326" r:id="rId41"/>
    <p:sldId id="327" r:id="rId42"/>
    <p:sldId id="324" r:id="rId43"/>
    <p:sldId id="291" r:id="rId44"/>
    <p:sldId id="292" r:id="rId45"/>
    <p:sldId id="294" r:id="rId46"/>
    <p:sldId id="297" r:id="rId47"/>
    <p:sldId id="298" r:id="rId48"/>
    <p:sldId id="300" r:id="rId49"/>
    <p:sldId id="302" r:id="rId50"/>
    <p:sldId id="295" r:id="rId51"/>
    <p:sldId id="318" r:id="rId52"/>
    <p:sldId id="275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7" autoAdjust="0"/>
    <p:restoredTop sz="94660"/>
  </p:normalViewPr>
  <p:slideViewPr>
    <p:cSldViewPr>
      <p:cViewPr varScale="1">
        <p:scale>
          <a:sx n="72" d="100"/>
          <a:sy n="72" d="100"/>
        </p:scale>
        <p:origin x="44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5B512B-718F-49AE-9CFA-73544554D643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190FBC-638F-4F9D-B192-CC4EC6C0545A}">
      <dgm:prSet phldrT="[Текст]" custT="1"/>
      <dgm:spPr/>
      <dgm:t>
        <a:bodyPr/>
        <a:lstStyle/>
        <a:p>
          <a:r>
            <a:rPr lang="ru-RU" sz="2000" b="1" dirty="0" smtClean="0">
              <a:latin typeface="Cambria" panose="02040503050406030204" pitchFamily="18" charset="0"/>
              <a:ea typeface="Cambria" panose="02040503050406030204" pitchFamily="18" charset="0"/>
            </a:rPr>
            <a:t>Формы повышенной </a:t>
          </a:r>
          <a:r>
            <a:rPr lang="ru-RU" sz="20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стираемости</a:t>
          </a:r>
          <a:r>
            <a:rPr lang="ru-RU" sz="20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</a:p>
        <a:p>
          <a:r>
            <a:rPr lang="ru-RU" sz="2000" b="1" dirty="0" smtClean="0">
              <a:latin typeface="Cambria" panose="02040503050406030204" pitchFamily="18" charset="0"/>
              <a:ea typeface="Cambria" panose="02040503050406030204" pitchFamily="18" charset="0"/>
            </a:rPr>
            <a:t>А.Л. </a:t>
          </a:r>
          <a:r>
            <a:rPr lang="ru-RU" sz="20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Грозовский</a:t>
          </a:r>
          <a:r>
            <a:rPr lang="ru-RU" sz="2000" b="1" dirty="0" smtClean="0">
              <a:latin typeface="Cambria" panose="02040503050406030204" pitchFamily="18" charset="0"/>
              <a:ea typeface="Cambria" panose="02040503050406030204" pitchFamily="18" charset="0"/>
            </a:rPr>
            <a:t> (1946)</a:t>
          </a:r>
          <a:endParaRPr lang="ru-RU" sz="20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39B888C-2852-4E38-A813-7A2980DF8B5E}" type="parTrans" cxnId="{10D9FE58-3C5F-47E2-8960-1BD092619707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B8F2E01-0D82-4259-897A-4301CAA47EF4}" type="sibTrans" cxnId="{10D9FE58-3C5F-47E2-8960-1BD092619707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1EAB6A1-7A61-496D-9BB0-F1D795B1EBCC}">
      <dgm:prSet phldrT="[Текст]"/>
      <dgm:spPr/>
      <dgm:t>
        <a:bodyPr/>
        <a:lstStyle/>
        <a:p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</a:rPr>
            <a:t>горизонтальная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1AA0778-849F-4D90-90A7-57306D3A37B6}" type="parTrans" cxnId="{CE222BBB-8BF6-4B7E-BA3D-52613D317F7A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1864FBB-2471-4082-82D5-BBC9403FD963}" type="sibTrans" cxnId="{CE222BBB-8BF6-4B7E-BA3D-52613D317F7A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371DE43-ECB3-402C-983A-3DC1E5A816A7}">
      <dgm:prSet phldrT="[Текст]"/>
      <dgm:spPr/>
      <dgm:t>
        <a:bodyPr/>
        <a:lstStyle/>
        <a:p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</a:rPr>
            <a:t>вертикальная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00EFEFE-106A-4CBC-89C8-621B483ABAD2}" type="parTrans" cxnId="{0FA7A604-4B05-4222-9FCE-D69CFC31590E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1822A6E-36D1-435E-8641-7AAF3153AF4D}" type="sibTrans" cxnId="{0FA7A604-4B05-4222-9FCE-D69CFC31590E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3EF792A-BE20-42D0-BEF7-3E732BC4ED8C}">
      <dgm:prSet phldrT="[Текст]"/>
      <dgm:spPr/>
      <dgm:t>
        <a:bodyPr/>
        <a:lstStyle/>
        <a:p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</a:rPr>
            <a:t>смешанная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53D378E-5F2E-4122-941C-3B2656082642}" type="parTrans" cxnId="{FC8E4E89-A19D-4196-8968-A60F499121DC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7BC632A-DC99-4144-8A47-D72B184FBFF9}" type="sibTrans" cxnId="{FC8E4E89-A19D-4196-8968-A60F499121DC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D01547C-66B7-4B11-B947-79AFD93C718E}" type="pres">
      <dgm:prSet presAssocID="{665B512B-718F-49AE-9CFA-73544554D64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AB662-4244-4C22-9FE8-D11676DECAAF}" type="pres">
      <dgm:prSet presAssocID="{68190FBC-638F-4F9D-B192-CC4EC6C0545A}" presName="root1" presStyleCnt="0"/>
      <dgm:spPr/>
    </dgm:pt>
    <dgm:pt modelId="{BE19BCFC-7A16-41E6-90B7-F5E45BFE41F4}" type="pres">
      <dgm:prSet presAssocID="{68190FBC-638F-4F9D-B192-CC4EC6C0545A}" presName="LevelOneTextNode" presStyleLbl="node0" presStyleIdx="0" presStyleCnt="1" custAng="5400000" custScaleX="366148" custScaleY="80072" custLinFactX="-100000" custLinFactNeighborX="-125100" custLinFactNeighborY="54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F7F1A3-9760-4A69-9C79-37AB619E0796}" type="pres">
      <dgm:prSet presAssocID="{68190FBC-638F-4F9D-B192-CC4EC6C0545A}" presName="level2hierChild" presStyleCnt="0"/>
      <dgm:spPr/>
    </dgm:pt>
    <dgm:pt modelId="{67801BF1-EC62-4229-B8AC-E2C2DB474B56}" type="pres">
      <dgm:prSet presAssocID="{F1AA0778-849F-4D90-90A7-57306D3A37B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9700C98C-54D7-4716-948C-490A168A3C33}" type="pres">
      <dgm:prSet presAssocID="{F1AA0778-849F-4D90-90A7-57306D3A37B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7C0E4959-EEF7-4E30-9738-7FE2507A3871}" type="pres">
      <dgm:prSet presAssocID="{51EAB6A1-7A61-496D-9BB0-F1D795B1EBCC}" presName="root2" presStyleCnt="0"/>
      <dgm:spPr/>
    </dgm:pt>
    <dgm:pt modelId="{0428A8A1-9A92-4FF5-A56E-28B12C57B757}" type="pres">
      <dgm:prSet presAssocID="{51EAB6A1-7A61-496D-9BB0-F1D795B1EBCC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69D61C-10C9-4E56-99CE-654F753DBF5F}" type="pres">
      <dgm:prSet presAssocID="{51EAB6A1-7A61-496D-9BB0-F1D795B1EBCC}" presName="level3hierChild" presStyleCnt="0"/>
      <dgm:spPr/>
    </dgm:pt>
    <dgm:pt modelId="{511D80D8-5A04-467C-A43F-0EDBE195A498}" type="pres">
      <dgm:prSet presAssocID="{100EFEFE-106A-4CBC-89C8-621B483ABAD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ECF4A622-CE73-4C5F-9F06-F10EECDBE507}" type="pres">
      <dgm:prSet presAssocID="{100EFEFE-106A-4CBC-89C8-621B483ABAD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130A6391-7DFA-44EC-A4A0-C70E480D5538}" type="pres">
      <dgm:prSet presAssocID="{7371DE43-ECB3-402C-983A-3DC1E5A816A7}" presName="root2" presStyleCnt="0"/>
      <dgm:spPr/>
    </dgm:pt>
    <dgm:pt modelId="{EBA77396-1E6F-458F-A3F5-1B5830112509}" type="pres">
      <dgm:prSet presAssocID="{7371DE43-ECB3-402C-983A-3DC1E5A816A7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AF36CA-AE60-40C3-ACD7-69D40C2EA2D9}" type="pres">
      <dgm:prSet presAssocID="{7371DE43-ECB3-402C-983A-3DC1E5A816A7}" presName="level3hierChild" presStyleCnt="0"/>
      <dgm:spPr/>
    </dgm:pt>
    <dgm:pt modelId="{88C9C436-8BCF-4110-860B-8569B805C46A}" type="pres">
      <dgm:prSet presAssocID="{A53D378E-5F2E-4122-941C-3B2656082642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5AEFD92A-2486-4BCC-9492-05E4395A70C1}" type="pres">
      <dgm:prSet presAssocID="{A53D378E-5F2E-4122-941C-3B2656082642}" presName="connTx" presStyleLbl="parChTrans1D2" presStyleIdx="2" presStyleCnt="3"/>
      <dgm:spPr/>
      <dgm:t>
        <a:bodyPr/>
        <a:lstStyle/>
        <a:p>
          <a:endParaRPr lang="ru-RU"/>
        </a:p>
      </dgm:t>
    </dgm:pt>
    <dgm:pt modelId="{99FFA184-584B-437E-9E3A-B7F1AC175CC5}" type="pres">
      <dgm:prSet presAssocID="{F3EF792A-BE20-42D0-BEF7-3E732BC4ED8C}" presName="root2" presStyleCnt="0"/>
      <dgm:spPr/>
    </dgm:pt>
    <dgm:pt modelId="{443B3AEC-CF55-4E41-8363-3C19E453DC54}" type="pres">
      <dgm:prSet presAssocID="{F3EF792A-BE20-42D0-BEF7-3E732BC4ED8C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7BB0DE-00F8-44F1-B255-483DA604A948}" type="pres">
      <dgm:prSet presAssocID="{F3EF792A-BE20-42D0-BEF7-3E732BC4ED8C}" presName="level3hierChild" presStyleCnt="0"/>
      <dgm:spPr/>
    </dgm:pt>
  </dgm:ptLst>
  <dgm:cxnLst>
    <dgm:cxn modelId="{0CD06066-080A-48CF-8D34-5CDB6C5F57E1}" type="presOf" srcId="{100EFEFE-106A-4CBC-89C8-621B483ABAD2}" destId="{511D80D8-5A04-467C-A43F-0EDBE195A498}" srcOrd="0" destOrd="0" presId="urn:microsoft.com/office/officeart/2008/layout/HorizontalMultiLevelHierarchy"/>
    <dgm:cxn modelId="{D43E551C-3400-4E3C-BE96-03B9B2D5D97A}" type="presOf" srcId="{F3EF792A-BE20-42D0-BEF7-3E732BC4ED8C}" destId="{443B3AEC-CF55-4E41-8363-3C19E453DC54}" srcOrd="0" destOrd="0" presId="urn:microsoft.com/office/officeart/2008/layout/HorizontalMultiLevelHierarchy"/>
    <dgm:cxn modelId="{261D95E7-21D9-4CE8-B590-5660AF6A7EED}" type="presOf" srcId="{100EFEFE-106A-4CBC-89C8-621B483ABAD2}" destId="{ECF4A622-CE73-4C5F-9F06-F10EECDBE507}" srcOrd="1" destOrd="0" presId="urn:microsoft.com/office/officeart/2008/layout/HorizontalMultiLevelHierarchy"/>
    <dgm:cxn modelId="{0FA7A604-4B05-4222-9FCE-D69CFC31590E}" srcId="{68190FBC-638F-4F9D-B192-CC4EC6C0545A}" destId="{7371DE43-ECB3-402C-983A-3DC1E5A816A7}" srcOrd="1" destOrd="0" parTransId="{100EFEFE-106A-4CBC-89C8-621B483ABAD2}" sibTransId="{D1822A6E-36D1-435E-8641-7AAF3153AF4D}"/>
    <dgm:cxn modelId="{CE222BBB-8BF6-4B7E-BA3D-52613D317F7A}" srcId="{68190FBC-638F-4F9D-B192-CC4EC6C0545A}" destId="{51EAB6A1-7A61-496D-9BB0-F1D795B1EBCC}" srcOrd="0" destOrd="0" parTransId="{F1AA0778-849F-4D90-90A7-57306D3A37B6}" sibTransId="{51864FBB-2471-4082-82D5-BBC9403FD963}"/>
    <dgm:cxn modelId="{AAB657AA-77FB-40ED-87C6-23B6B5FC65C7}" type="presOf" srcId="{51EAB6A1-7A61-496D-9BB0-F1D795B1EBCC}" destId="{0428A8A1-9A92-4FF5-A56E-28B12C57B757}" srcOrd="0" destOrd="0" presId="urn:microsoft.com/office/officeart/2008/layout/HorizontalMultiLevelHierarchy"/>
    <dgm:cxn modelId="{28552DD0-E025-41A5-8FF7-3B74728487BE}" type="presOf" srcId="{7371DE43-ECB3-402C-983A-3DC1E5A816A7}" destId="{EBA77396-1E6F-458F-A3F5-1B5830112509}" srcOrd="0" destOrd="0" presId="urn:microsoft.com/office/officeart/2008/layout/HorizontalMultiLevelHierarchy"/>
    <dgm:cxn modelId="{46E861B6-E695-454D-A823-D117661E6912}" type="presOf" srcId="{F1AA0778-849F-4D90-90A7-57306D3A37B6}" destId="{67801BF1-EC62-4229-B8AC-E2C2DB474B56}" srcOrd="0" destOrd="0" presId="urn:microsoft.com/office/officeart/2008/layout/HorizontalMultiLevelHierarchy"/>
    <dgm:cxn modelId="{E45E1E3C-7705-402D-B80C-3BBEF2B4A9BA}" type="presOf" srcId="{665B512B-718F-49AE-9CFA-73544554D643}" destId="{3D01547C-66B7-4B11-B947-79AFD93C718E}" srcOrd="0" destOrd="0" presId="urn:microsoft.com/office/officeart/2008/layout/HorizontalMultiLevelHierarchy"/>
    <dgm:cxn modelId="{54334C24-3952-4A1F-BA33-AB08E8D4B5BE}" type="presOf" srcId="{A53D378E-5F2E-4122-941C-3B2656082642}" destId="{88C9C436-8BCF-4110-860B-8569B805C46A}" srcOrd="0" destOrd="0" presId="urn:microsoft.com/office/officeart/2008/layout/HorizontalMultiLevelHierarchy"/>
    <dgm:cxn modelId="{10D9FE58-3C5F-47E2-8960-1BD092619707}" srcId="{665B512B-718F-49AE-9CFA-73544554D643}" destId="{68190FBC-638F-4F9D-B192-CC4EC6C0545A}" srcOrd="0" destOrd="0" parTransId="{039B888C-2852-4E38-A813-7A2980DF8B5E}" sibTransId="{7B8F2E01-0D82-4259-897A-4301CAA47EF4}"/>
    <dgm:cxn modelId="{E86A25FB-0957-4252-B45D-55C674784309}" type="presOf" srcId="{A53D378E-5F2E-4122-941C-3B2656082642}" destId="{5AEFD92A-2486-4BCC-9492-05E4395A70C1}" srcOrd="1" destOrd="0" presId="urn:microsoft.com/office/officeart/2008/layout/HorizontalMultiLevelHierarchy"/>
    <dgm:cxn modelId="{8D5CC1C0-B85E-45D3-B65D-2DDA9F8A3BC1}" type="presOf" srcId="{F1AA0778-849F-4D90-90A7-57306D3A37B6}" destId="{9700C98C-54D7-4716-948C-490A168A3C33}" srcOrd="1" destOrd="0" presId="urn:microsoft.com/office/officeart/2008/layout/HorizontalMultiLevelHierarchy"/>
    <dgm:cxn modelId="{FC8E4E89-A19D-4196-8968-A60F499121DC}" srcId="{68190FBC-638F-4F9D-B192-CC4EC6C0545A}" destId="{F3EF792A-BE20-42D0-BEF7-3E732BC4ED8C}" srcOrd="2" destOrd="0" parTransId="{A53D378E-5F2E-4122-941C-3B2656082642}" sibTransId="{C7BC632A-DC99-4144-8A47-D72B184FBFF9}"/>
    <dgm:cxn modelId="{53E5FEA7-C1D4-4915-A444-E681F6BF1923}" type="presOf" srcId="{68190FBC-638F-4F9D-B192-CC4EC6C0545A}" destId="{BE19BCFC-7A16-41E6-90B7-F5E45BFE41F4}" srcOrd="0" destOrd="0" presId="urn:microsoft.com/office/officeart/2008/layout/HorizontalMultiLevelHierarchy"/>
    <dgm:cxn modelId="{AD8FA95E-5A36-42F2-9342-B68CF099AF16}" type="presParOf" srcId="{3D01547C-66B7-4B11-B947-79AFD93C718E}" destId="{00AAB662-4244-4C22-9FE8-D11676DECAAF}" srcOrd="0" destOrd="0" presId="urn:microsoft.com/office/officeart/2008/layout/HorizontalMultiLevelHierarchy"/>
    <dgm:cxn modelId="{60856CB7-AC54-4E35-A8B1-A165C0DE3CC3}" type="presParOf" srcId="{00AAB662-4244-4C22-9FE8-D11676DECAAF}" destId="{BE19BCFC-7A16-41E6-90B7-F5E45BFE41F4}" srcOrd="0" destOrd="0" presId="urn:microsoft.com/office/officeart/2008/layout/HorizontalMultiLevelHierarchy"/>
    <dgm:cxn modelId="{DC5D4D4E-BF2B-456E-9F94-3806CFDE4A8B}" type="presParOf" srcId="{00AAB662-4244-4C22-9FE8-D11676DECAAF}" destId="{CAF7F1A3-9760-4A69-9C79-37AB619E0796}" srcOrd="1" destOrd="0" presId="urn:microsoft.com/office/officeart/2008/layout/HorizontalMultiLevelHierarchy"/>
    <dgm:cxn modelId="{8852033C-5965-4B58-8A38-46DF5EBD3FB4}" type="presParOf" srcId="{CAF7F1A3-9760-4A69-9C79-37AB619E0796}" destId="{67801BF1-EC62-4229-B8AC-E2C2DB474B56}" srcOrd="0" destOrd="0" presId="urn:microsoft.com/office/officeart/2008/layout/HorizontalMultiLevelHierarchy"/>
    <dgm:cxn modelId="{6E379580-A685-4244-B739-EDD39E495E5F}" type="presParOf" srcId="{67801BF1-EC62-4229-B8AC-E2C2DB474B56}" destId="{9700C98C-54D7-4716-948C-490A168A3C33}" srcOrd="0" destOrd="0" presId="urn:microsoft.com/office/officeart/2008/layout/HorizontalMultiLevelHierarchy"/>
    <dgm:cxn modelId="{12168D4A-863F-4B8F-9521-00130F0D5AD3}" type="presParOf" srcId="{CAF7F1A3-9760-4A69-9C79-37AB619E0796}" destId="{7C0E4959-EEF7-4E30-9738-7FE2507A3871}" srcOrd="1" destOrd="0" presId="urn:microsoft.com/office/officeart/2008/layout/HorizontalMultiLevelHierarchy"/>
    <dgm:cxn modelId="{FA224179-AE09-4228-BF24-54E30C436E3B}" type="presParOf" srcId="{7C0E4959-EEF7-4E30-9738-7FE2507A3871}" destId="{0428A8A1-9A92-4FF5-A56E-28B12C57B757}" srcOrd="0" destOrd="0" presId="urn:microsoft.com/office/officeart/2008/layout/HorizontalMultiLevelHierarchy"/>
    <dgm:cxn modelId="{7ABDFDC3-D05C-4966-8448-2E8E75647361}" type="presParOf" srcId="{7C0E4959-EEF7-4E30-9738-7FE2507A3871}" destId="{EE69D61C-10C9-4E56-99CE-654F753DBF5F}" srcOrd="1" destOrd="0" presId="urn:microsoft.com/office/officeart/2008/layout/HorizontalMultiLevelHierarchy"/>
    <dgm:cxn modelId="{57FBBEF1-3003-4ADC-BA61-91B9BB8EDE16}" type="presParOf" srcId="{CAF7F1A3-9760-4A69-9C79-37AB619E0796}" destId="{511D80D8-5A04-467C-A43F-0EDBE195A498}" srcOrd="2" destOrd="0" presId="urn:microsoft.com/office/officeart/2008/layout/HorizontalMultiLevelHierarchy"/>
    <dgm:cxn modelId="{35ADC7E3-BEB1-4E32-BC13-DD8AA35384CB}" type="presParOf" srcId="{511D80D8-5A04-467C-A43F-0EDBE195A498}" destId="{ECF4A622-CE73-4C5F-9F06-F10EECDBE507}" srcOrd="0" destOrd="0" presId="urn:microsoft.com/office/officeart/2008/layout/HorizontalMultiLevelHierarchy"/>
    <dgm:cxn modelId="{7926F5F9-83FE-432E-8F37-B6A9FF2CFADF}" type="presParOf" srcId="{CAF7F1A3-9760-4A69-9C79-37AB619E0796}" destId="{130A6391-7DFA-44EC-A4A0-C70E480D5538}" srcOrd="3" destOrd="0" presId="urn:microsoft.com/office/officeart/2008/layout/HorizontalMultiLevelHierarchy"/>
    <dgm:cxn modelId="{FF31F3FA-5262-4DF8-94DA-B4D399821838}" type="presParOf" srcId="{130A6391-7DFA-44EC-A4A0-C70E480D5538}" destId="{EBA77396-1E6F-458F-A3F5-1B5830112509}" srcOrd="0" destOrd="0" presId="urn:microsoft.com/office/officeart/2008/layout/HorizontalMultiLevelHierarchy"/>
    <dgm:cxn modelId="{46FCEC49-AAA1-4403-822B-BBC1536C8843}" type="presParOf" srcId="{130A6391-7DFA-44EC-A4A0-C70E480D5538}" destId="{ACAF36CA-AE60-40C3-ACD7-69D40C2EA2D9}" srcOrd="1" destOrd="0" presId="urn:microsoft.com/office/officeart/2008/layout/HorizontalMultiLevelHierarchy"/>
    <dgm:cxn modelId="{2580AF86-8BB1-4D04-96A0-4DB552A95D24}" type="presParOf" srcId="{CAF7F1A3-9760-4A69-9C79-37AB619E0796}" destId="{88C9C436-8BCF-4110-860B-8569B805C46A}" srcOrd="4" destOrd="0" presId="urn:microsoft.com/office/officeart/2008/layout/HorizontalMultiLevelHierarchy"/>
    <dgm:cxn modelId="{C25C1A05-5B33-4673-9259-74340C3B311A}" type="presParOf" srcId="{88C9C436-8BCF-4110-860B-8569B805C46A}" destId="{5AEFD92A-2486-4BCC-9492-05E4395A70C1}" srcOrd="0" destOrd="0" presId="urn:microsoft.com/office/officeart/2008/layout/HorizontalMultiLevelHierarchy"/>
    <dgm:cxn modelId="{9B991B37-6226-41EF-8CB9-42D332D1040D}" type="presParOf" srcId="{CAF7F1A3-9760-4A69-9C79-37AB619E0796}" destId="{99FFA184-584B-437E-9E3A-B7F1AC175CC5}" srcOrd="5" destOrd="0" presId="urn:microsoft.com/office/officeart/2008/layout/HorizontalMultiLevelHierarchy"/>
    <dgm:cxn modelId="{31804309-31CC-4252-AFAD-DFBCB6654584}" type="presParOf" srcId="{99FFA184-584B-437E-9E3A-B7F1AC175CC5}" destId="{443B3AEC-CF55-4E41-8363-3C19E453DC54}" srcOrd="0" destOrd="0" presId="urn:microsoft.com/office/officeart/2008/layout/HorizontalMultiLevelHierarchy"/>
    <dgm:cxn modelId="{102BA601-59D5-4085-B730-20CC0CF09348}" type="presParOf" srcId="{99FFA184-584B-437E-9E3A-B7F1AC175CC5}" destId="{527BB0DE-00F8-44F1-B255-483DA604A94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B512B-718F-49AE-9CFA-73544554D643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190FBC-638F-4F9D-B192-CC4EC6C0545A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2400" b="1" dirty="0" smtClean="0">
              <a:latin typeface="Cambria" panose="02040503050406030204" pitchFamily="18" charset="0"/>
              <a:ea typeface="Cambria" panose="02040503050406030204" pitchFamily="18" charset="0"/>
            </a:rPr>
            <a:t>По протяженности патологического процесса </a:t>
          </a:r>
          <a:r>
            <a:rPr lang="ru-RU" sz="24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В.Ю.Курляндский</a:t>
          </a:r>
          <a:r>
            <a:rPr lang="ru-RU" sz="2400" b="1" dirty="0" smtClean="0">
              <a:latin typeface="Cambria" panose="02040503050406030204" pitchFamily="18" charset="0"/>
              <a:ea typeface="Cambria" panose="02040503050406030204" pitchFamily="18" charset="0"/>
            </a:rPr>
            <a:t> (1962) </a:t>
          </a:r>
          <a:endParaRPr lang="ru-RU" sz="24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39B888C-2852-4E38-A813-7A2980DF8B5E}" type="parTrans" cxnId="{10D9FE58-3C5F-47E2-8960-1BD092619707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B8F2E01-0D82-4259-897A-4301CAA47EF4}" type="sibTrans" cxnId="{10D9FE58-3C5F-47E2-8960-1BD092619707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1EAB6A1-7A61-496D-9BB0-F1D795B1EBCC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2000" b="1" dirty="0" smtClean="0">
              <a:latin typeface="Cambria" panose="02040503050406030204" pitchFamily="18" charset="0"/>
              <a:ea typeface="Cambria" panose="02040503050406030204" pitchFamily="18" charset="0"/>
            </a:rPr>
            <a:t>локализованная</a:t>
          </a:r>
          <a:endParaRPr lang="ru-RU" sz="20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1AA0778-849F-4D90-90A7-57306D3A37B6}" type="parTrans" cxnId="{CE222BBB-8BF6-4B7E-BA3D-52613D317F7A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1864FBB-2471-4082-82D5-BBC9403FD963}" type="sibTrans" cxnId="{CE222BBB-8BF6-4B7E-BA3D-52613D317F7A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371DE43-ECB3-402C-983A-3DC1E5A816A7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20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генерализованная</a:t>
          </a:r>
          <a:endParaRPr lang="ru-RU" sz="18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00EFEFE-106A-4CBC-89C8-621B483ABAD2}" type="parTrans" cxnId="{0FA7A604-4B05-4222-9FCE-D69CFC31590E}">
      <dgm:prSet custT="1"/>
      <dgm:spPr>
        <a:solidFill>
          <a:schemeClr val="bg1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1822A6E-36D1-435E-8641-7AAF3153AF4D}" type="sibTrans" cxnId="{0FA7A604-4B05-4222-9FCE-D69CFC31590E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D01547C-66B7-4B11-B947-79AFD93C718E}" type="pres">
      <dgm:prSet presAssocID="{665B512B-718F-49AE-9CFA-73544554D64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AB662-4244-4C22-9FE8-D11676DECAAF}" type="pres">
      <dgm:prSet presAssocID="{68190FBC-638F-4F9D-B192-CC4EC6C0545A}" presName="root1" presStyleCnt="0"/>
      <dgm:spPr/>
    </dgm:pt>
    <dgm:pt modelId="{BE19BCFC-7A16-41E6-90B7-F5E45BFE41F4}" type="pres">
      <dgm:prSet presAssocID="{68190FBC-638F-4F9D-B192-CC4EC6C0545A}" presName="LevelOneTextNode" presStyleLbl="node0" presStyleIdx="0" presStyleCnt="1" custAng="5400000" custScaleX="3528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F7F1A3-9760-4A69-9C79-37AB619E0796}" type="pres">
      <dgm:prSet presAssocID="{68190FBC-638F-4F9D-B192-CC4EC6C0545A}" presName="level2hierChild" presStyleCnt="0"/>
      <dgm:spPr/>
    </dgm:pt>
    <dgm:pt modelId="{67801BF1-EC62-4229-B8AC-E2C2DB474B56}" type="pres">
      <dgm:prSet presAssocID="{F1AA0778-849F-4D90-90A7-57306D3A37B6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9700C98C-54D7-4716-948C-490A168A3C33}" type="pres">
      <dgm:prSet presAssocID="{F1AA0778-849F-4D90-90A7-57306D3A37B6}" presName="connTx" presStyleLbl="parChTrans1D2" presStyleIdx="0" presStyleCnt="2"/>
      <dgm:spPr/>
      <dgm:t>
        <a:bodyPr/>
        <a:lstStyle/>
        <a:p>
          <a:endParaRPr lang="ru-RU"/>
        </a:p>
      </dgm:t>
    </dgm:pt>
    <dgm:pt modelId="{7C0E4959-EEF7-4E30-9738-7FE2507A3871}" type="pres">
      <dgm:prSet presAssocID="{51EAB6A1-7A61-496D-9BB0-F1D795B1EBCC}" presName="root2" presStyleCnt="0"/>
      <dgm:spPr/>
    </dgm:pt>
    <dgm:pt modelId="{0428A8A1-9A92-4FF5-A56E-28B12C57B757}" type="pres">
      <dgm:prSet presAssocID="{51EAB6A1-7A61-496D-9BB0-F1D795B1EBCC}" presName="LevelTwoTextNode" presStyleLbl="node2" presStyleIdx="0" presStyleCnt="2" custScaleX="128209" custLinFactNeighborX="36761" custLinFactNeighborY="-1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69D61C-10C9-4E56-99CE-654F753DBF5F}" type="pres">
      <dgm:prSet presAssocID="{51EAB6A1-7A61-496D-9BB0-F1D795B1EBCC}" presName="level3hierChild" presStyleCnt="0"/>
      <dgm:spPr/>
    </dgm:pt>
    <dgm:pt modelId="{511D80D8-5A04-467C-A43F-0EDBE195A498}" type="pres">
      <dgm:prSet presAssocID="{100EFEFE-106A-4CBC-89C8-621B483ABAD2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ECF4A622-CE73-4C5F-9F06-F10EECDBE507}" type="pres">
      <dgm:prSet presAssocID="{100EFEFE-106A-4CBC-89C8-621B483ABAD2}" presName="connTx" presStyleLbl="parChTrans1D2" presStyleIdx="1" presStyleCnt="2"/>
      <dgm:spPr/>
      <dgm:t>
        <a:bodyPr/>
        <a:lstStyle/>
        <a:p>
          <a:endParaRPr lang="ru-RU"/>
        </a:p>
      </dgm:t>
    </dgm:pt>
    <dgm:pt modelId="{130A6391-7DFA-44EC-A4A0-C70E480D5538}" type="pres">
      <dgm:prSet presAssocID="{7371DE43-ECB3-402C-983A-3DC1E5A816A7}" presName="root2" presStyleCnt="0"/>
      <dgm:spPr/>
    </dgm:pt>
    <dgm:pt modelId="{EBA77396-1E6F-458F-A3F5-1B5830112509}" type="pres">
      <dgm:prSet presAssocID="{7371DE43-ECB3-402C-983A-3DC1E5A816A7}" presName="LevelTwoTextNode" presStyleLbl="node2" presStyleIdx="1" presStyleCnt="2" custScaleX="128209" custLinFactNeighborX="33148" custLinFactNeighborY="12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AF36CA-AE60-40C3-ACD7-69D40C2EA2D9}" type="pres">
      <dgm:prSet presAssocID="{7371DE43-ECB3-402C-983A-3DC1E5A816A7}" presName="level3hierChild" presStyleCnt="0"/>
      <dgm:spPr/>
    </dgm:pt>
  </dgm:ptLst>
  <dgm:cxnLst>
    <dgm:cxn modelId="{A39F46A3-3E35-45D9-A011-5C4D11B77800}" type="presOf" srcId="{51EAB6A1-7A61-496D-9BB0-F1D795B1EBCC}" destId="{0428A8A1-9A92-4FF5-A56E-28B12C57B757}" srcOrd="0" destOrd="0" presId="urn:microsoft.com/office/officeart/2008/layout/HorizontalMultiLevelHierarchy"/>
    <dgm:cxn modelId="{B9B4EB9B-9C4D-4C83-8D14-1E562D07A642}" type="presOf" srcId="{665B512B-718F-49AE-9CFA-73544554D643}" destId="{3D01547C-66B7-4B11-B947-79AFD93C718E}" srcOrd="0" destOrd="0" presId="urn:microsoft.com/office/officeart/2008/layout/HorizontalMultiLevelHierarchy"/>
    <dgm:cxn modelId="{AB974E68-9522-41B3-9A01-133508B9AB45}" type="presOf" srcId="{68190FBC-638F-4F9D-B192-CC4EC6C0545A}" destId="{BE19BCFC-7A16-41E6-90B7-F5E45BFE41F4}" srcOrd="0" destOrd="0" presId="urn:microsoft.com/office/officeart/2008/layout/HorizontalMultiLevelHierarchy"/>
    <dgm:cxn modelId="{C8D6BD31-961A-481B-8DFE-8FB7A49FF4EB}" type="presOf" srcId="{100EFEFE-106A-4CBC-89C8-621B483ABAD2}" destId="{ECF4A622-CE73-4C5F-9F06-F10EECDBE507}" srcOrd="1" destOrd="0" presId="urn:microsoft.com/office/officeart/2008/layout/HorizontalMultiLevelHierarchy"/>
    <dgm:cxn modelId="{0FA7A604-4B05-4222-9FCE-D69CFC31590E}" srcId="{68190FBC-638F-4F9D-B192-CC4EC6C0545A}" destId="{7371DE43-ECB3-402C-983A-3DC1E5A816A7}" srcOrd="1" destOrd="0" parTransId="{100EFEFE-106A-4CBC-89C8-621B483ABAD2}" sibTransId="{D1822A6E-36D1-435E-8641-7AAF3153AF4D}"/>
    <dgm:cxn modelId="{CE222BBB-8BF6-4B7E-BA3D-52613D317F7A}" srcId="{68190FBC-638F-4F9D-B192-CC4EC6C0545A}" destId="{51EAB6A1-7A61-496D-9BB0-F1D795B1EBCC}" srcOrd="0" destOrd="0" parTransId="{F1AA0778-849F-4D90-90A7-57306D3A37B6}" sibTransId="{51864FBB-2471-4082-82D5-BBC9403FD963}"/>
    <dgm:cxn modelId="{BF3AEFC9-131A-4BF9-8FBE-FA7EAE31DD3F}" type="presOf" srcId="{7371DE43-ECB3-402C-983A-3DC1E5A816A7}" destId="{EBA77396-1E6F-458F-A3F5-1B5830112509}" srcOrd="0" destOrd="0" presId="urn:microsoft.com/office/officeart/2008/layout/HorizontalMultiLevelHierarchy"/>
    <dgm:cxn modelId="{10D9FE58-3C5F-47E2-8960-1BD092619707}" srcId="{665B512B-718F-49AE-9CFA-73544554D643}" destId="{68190FBC-638F-4F9D-B192-CC4EC6C0545A}" srcOrd="0" destOrd="0" parTransId="{039B888C-2852-4E38-A813-7A2980DF8B5E}" sibTransId="{7B8F2E01-0D82-4259-897A-4301CAA47EF4}"/>
    <dgm:cxn modelId="{C713F05C-9E78-4D2F-A43B-281212AC8DCB}" type="presOf" srcId="{F1AA0778-849F-4D90-90A7-57306D3A37B6}" destId="{67801BF1-EC62-4229-B8AC-E2C2DB474B56}" srcOrd="0" destOrd="0" presId="urn:microsoft.com/office/officeart/2008/layout/HorizontalMultiLevelHierarchy"/>
    <dgm:cxn modelId="{74E9615F-4B5A-4CDC-985C-82EDBD35274B}" type="presOf" srcId="{100EFEFE-106A-4CBC-89C8-621B483ABAD2}" destId="{511D80D8-5A04-467C-A43F-0EDBE195A498}" srcOrd="0" destOrd="0" presId="urn:microsoft.com/office/officeart/2008/layout/HorizontalMultiLevelHierarchy"/>
    <dgm:cxn modelId="{C793A883-D5EC-4FB6-9B52-864A3AD74356}" type="presOf" srcId="{F1AA0778-849F-4D90-90A7-57306D3A37B6}" destId="{9700C98C-54D7-4716-948C-490A168A3C33}" srcOrd="1" destOrd="0" presId="urn:microsoft.com/office/officeart/2008/layout/HorizontalMultiLevelHierarchy"/>
    <dgm:cxn modelId="{A9BB0F58-EBDB-4519-94A9-100AE8C0946D}" type="presParOf" srcId="{3D01547C-66B7-4B11-B947-79AFD93C718E}" destId="{00AAB662-4244-4C22-9FE8-D11676DECAAF}" srcOrd="0" destOrd="0" presId="urn:microsoft.com/office/officeart/2008/layout/HorizontalMultiLevelHierarchy"/>
    <dgm:cxn modelId="{D96181CD-FCBC-46BC-A9F2-648C259BB276}" type="presParOf" srcId="{00AAB662-4244-4C22-9FE8-D11676DECAAF}" destId="{BE19BCFC-7A16-41E6-90B7-F5E45BFE41F4}" srcOrd="0" destOrd="0" presId="urn:microsoft.com/office/officeart/2008/layout/HorizontalMultiLevelHierarchy"/>
    <dgm:cxn modelId="{B31AA51A-974C-4F1C-BD02-C0E946CC490C}" type="presParOf" srcId="{00AAB662-4244-4C22-9FE8-D11676DECAAF}" destId="{CAF7F1A3-9760-4A69-9C79-37AB619E0796}" srcOrd="1" destOrd="0" presId="urn:microsoft.com/office/officeart/2008/layout/HorizontalMultiLevelHierarchy"/>
    <dgm:cxn modelId="{81DBB745-64ED-4E68-BDA9-6F78F3A9FD12}" type="presParOf" srcId="{CAF7F1A3-9760-4A69-9C79-37AB619E0796}" destId="{67801BF1-EC62-4229-B8AC-E2C2DB474B56}" srcOrd="0" destOrd="0" presId="urn:microsoft.com/office/officeart/2008/layout/HorizontalMultiLevelHierarchy"/>
    <dgm:cxn modelId="{0A7DEB33-8230-4A22-BBE5-1F290CA5A13D}" type="presParOf" srcId="{67801BF1-EC62-4229-B8AC-E2C2DB474B56}" destId="{9700C98C-54D7-4716-948C-490A168A3C33}" srcOrd="0" destOrd="0" presId="urn:microsoft.com/office/officeart/2008/layout/HorizontalMultiLevelHierarchy"/>
    <dgm:cxn modelId="{F2E9A46E-9050-481B-A8B4-5063D629E903}" type="presParOf" srcId="{CAF7F1A3-9760-4A69-9C79-37AB619E0796}" destId="{7C0E4959-EEF7-4E30-9738-7FE2507A3871}" srcOrd="1" destOrd="0" presId="urn:microsoft.com/office/officeart/2008/layout/HorizontalMultiLevelHierarchy"/>
    <dgm:cxn modelId="{3BF40674-5270-404B-BBF0-AA22CAFEF7B0}" type="presParOf" srcId="{7C0E4959-EEF7-4E30-9738-7FE2507A3871}" destId="{0428A8A1-9A92-4FF5-A56E-28B12C57B757}" srcOrd="0" destOrd="0" presId="urn:microsoft.com/office/officeart/2008/layout/HorizontalMultiLevelHierarchy"/>
    <dgm:cxn modelId="{99B58FC6-48A6-4289-B807-FE7D7FED8DBB}" type="presParOf" srcId="{7C0E4959-EEF7-4E30-9738-7FE2507A3871}" destId="{EE69D61C-10C9-4E56-99CE-654F753DBF5F}" srcOrd="1" destOrd="0" presId="urn:microsoft.com/office/officeart/2008/layout/HorizontalMultiLevelHierarchy"/>
    <dgm:cxn modelId="{B180489B-590A-4C0D-8EC9-350815F8A27A}" type="presParOf" srcId="{CAF7F1A3-9760-4A69-9C79-37AB619E0796}" destId="{511D80D8-5A04-467C-A43F-0EDBE195A498}" srcOrd="2" destOrd="0" presId="urn:microsoft.com/office/officeart/2008/layout/HorizontalMultiLevelHierarchy"/>
    <dgm:cxn modelId="{2BD84F0B-5D65-4195-BC9F-77760970F928}" type="presParOf" srcId="{511D80D8-5A04-467C-A43F-0EDBE195A498}" destId="{ECF4A622-CE73-4C5F-9F06-F10EECDBE507}" srcOrd="0" destOrd="0" presId="urn:microsoft.com/office/officeart/2008/layout/HorizontalMultiLevelHierarchy"/>
    <dgm:cxn modelId="{395A93D5-202F-4B0E-B0D0-FC58B357AE8A}" type="presParOf" srcId="{CAF7F1A3-9760-4A69-9C79-37AB619E0796}" destId="{130A6391-7DFA-44EC-A4A0-C70E480D5538}" srcOrd="3" destOrd="0" presId="urn:microsoft.com/office/officeart/2008/layout/HorizontalMultiLevelHierarchy"/>
    <dgm:cxn modelId="{86600D5E-7650-41BA-BD36-8402E0E00AFC}" type="presParOf" srcId="{130A6391-7DFA-44EC-A4A0-C70E480D5538}" destId="{EBA77396-1E6F-458F-A3F5-1B5830112509}" srcOrd="0" destOrd="0" presId="urn:microsoft.com/office/officeart/2008/layout/HorizontalMultiLevelHierarchy"/>
    <dgm:cxn modelId="{276FB034-DF08-4EF0-B117-CB92D456CD25}" type="presParOf" srcId="{130A6391-7DFA-44EC-A4A0-C70E480D5538}" destId="{ACAF36CA-AE60-40C3-ACD7-69D40C2EA2D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EAD06D-E907-4EC3-B368-D411091C8968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C33F6D9-261B-4DCF-9D9B-F322436466B5}">
      <dgm:prSet phldrT="[Текст]" custT="1"/>
      <dgm:spPr/>
      <dgm:t>
        <a:bodyPr/>
        <a:lstStyle/>
        <a:p>
          <a:r>
            <a:rPr lang="ru-RU" sz="1600" b="1" dirty="0" smtClean="0">
              <a:latin typeface="Cambria" panose="02040503050406030204" pitchFamily="18" charset="0"/>
              <a:ea typeface="Cambria" panose="02040503050406030204" pitchFamily="18" charset="0"/>
            </a:rPr>
            <a:t>Осмотр</a:t>
          </a:r>
          <a:endParaRPr lang="ru-RU" sz="16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E23DB34-BC70-46D4-B82F-CF819B1BDDC7}" type="parTrans" cxnId="{A15062B5-CA31-48CF-8527-145DC6621607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10FD3FA-071E-42D9-B735-4D2006FC45CC}" type="sibTrans" cxnId="{A15062B5-CA31-48CF-8527-145DC6621607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88F42DF-4052-46CF-BA96-5B09D713AEFB}">
      <dgm:prSet phldrT="[Текст]" custT="1"/>
      <dgm:spPr/>
      <dgm:t>
        <a:bodyPr/>
        <a:lstStyle/>
        <a:p>
          <a:r>
            <a:rPr lang="ru-RU" sz="1600" b="1" dirty="0" smtClean="0">
              <a:latin typeface="Cambria" panose="02040503050406030204" pitchFamily="18" charset="0"/>
              <a:ea typeface="Cambria" panose="02040503050406030204" pitchFamily="18" charset="0"/>
            </a:rPr>
            <a:t>Перкуссия</a:t>
          </a:r>
          <a:endParaRPr lang="ru-RU" sz="16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98370B4-8CAE-48D9-9668-82271ABAA828}" type="parTrans" cxnId="{28833403-0D1D-41C5-8881-EB879E322B78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F4A89A8-8158-4B46-9737-5EEF9E37AD48}" type="sibTrans" cxnId="{28833403-0D1D-41C5-8881-EB879E322B78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ECFD1C0-E849-4396-81E6-C3A053F85BBA}">
      <dgm:prSet phldrT="[Текст]"/>
      <dgm:spPr/>
      <dgm:t>
        <a:bodyPr/>
        <a:lstStyle/>
        <a:p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</a:rPr>
            <a:t>Пальпация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FD0E93A-D07D-47ED-9743-020F00267419}" type="parTrans" cxnId="{9D9802C9-6044-4118-AA89-F9E0162C5DAF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7620738-C848-4629-8A6B-C478074AD756}" type="sibTrans" cxnId="{9D9802C9-6044-4118-AA89-F9E0162C5DAF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590380D-3212-4D7C-B5EE-CDEB98FA1845}">
      <dgm:prSet phldrT="[Текст]"/>
      <dgm:spPr/>
      <dgm:t>
        <a:bodyPr/>
        <a:lstStyle/>
        <a:p>
          <a:pPr algn="ctr"/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I </a:t>
          </a:r>
          <a:r>
            <a:rPr lang="ru-RU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степень 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— зуб подвижен в </a:t>
          </a:r>
          <a:r>
            <a:rPr lang="ru-RU" dirty="0" err="1" smtClean="0">
              <a:latin typeface="Cambria" panose="02040503050406030204" pitchFamily="18" charset="0"/>
              <a:ea typeface="Cambria" panose="02040503050406030204" pitchFamily="18" charset="0"/>
            </a:rPr>
            <a:t>вестибуло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-оральном направлении, но коронка зуба не выходит за пределы зубной дуги;</a:t>
          </a:r>
        </a:p>
        <a:p>
          <a:pPr algn="ctr"/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II </a:t>
          </a:r>
          <a:r>
            <a:rPr lang="ru-RU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степень 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— зуб подвижен в </a:t>
          </a:r>
          <a:r>
            <a:rPr lang="ru-RU" dirty="0" err="1" smtClean="0">
              <a:latin typeface="Cambria" panose="02040503050406030204" pitchFamily="18" charset="0"/>
              <a:ea typeface="Cambria" panose="02040503050406030204" pitchFamily="18" charset="0"/>
            </a:rPr>
            <a:t>вестибуло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-оральном направлении;</a:t>
          </a:r>
        </a:p>
        <a:p>
          <a:pPr algn="ctr"/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III </a:t>
          </a:r>
          <a:r>
            <a:rPr lang="ru-RU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степень 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— кроме </a:t>
          </a:r>
          <a:r>
            <a:rPr lang="ru-RU" dirty="0" err="1" smtClean="0">
              <a:latin typeface="Cambria" panose="02040503050406030204" pitchFamily="18" charset="0"/>
              <a:ea typeface="Cambria" panose="02040503050406030204" pitchFamily="18" charset="0"/>
            </a:rPr>
            <a:t>вестибуло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-орального смещения, зуб имеет и другие (</a:t>
          </a:r>
          <a:r>
            <a:rPr lang="ru-RU" dirty="0" err="1" smtClean="0">
              <a:latin typeface="Cambria" panose="02040503050406030204" pitchFamily="18" charset="0"/>
              <a:ea typeface="Cambria" panose="02040503050406030204" pitchFamily="18" charset="0"/>
            </a:rPr>
            <a:t>медиодистальное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, вертикальное) смещения.</a:t>
          </a:r>
        </a:p>
        <a:p>
          <a:pPr algn="ctr"/>
          <a:r>
            <a:rPr lang="ru-RU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IV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степень 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- все + ротационные движения.</a:t>
          </a:r>
          <a:endParaRPr lang="ru-RU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09B29C8-1905-40AD-8B0B-D608DEB994D9}" type="parTrans" cxnId="{4F9E5A4E-A75C-44FC-9E37-2A63E36E5C17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6255C0-76C5-40E4-BC83-A72DF18C7F12}" type="sibTrans" cxnId="{4F9E5A4E-A75C-44FC-9E37-2A63E36E5C17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F933000-4492-4697-AC7F-AB7EC346CAA2}" type="pres">
      <dgm:prSet presAssocID="{B4EAD06D-E907-4EC3-B368-D411091C896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7BE1CDB-5F1D-44BE-8FF6-A8CFB2A7E112}" type="pres">
      <dgm:prSet presAssocID="{DC33F6D9-261B-4DCF-9D9B-F322436466B5}" presName="hierRoot1" presStyleCnt="0"/>
      <dgm:spPr/>
    </dgm:pt>
    <dgm:pt modelId="{38A42F13-C8E7-419A-AE11-E19F73A9D4E1}" type="pres">
      <dgm:prSet presAssocID="{DC33F6D9-261B-4DCF-9D9B-F322436466B5}" presName="composite" presStyleCnt="0"/>
      <dgm:spPr/>
    </dgm:pt>
    <dgm:pt modelId="{5A7E5EBB-33DC-4637-A2BD-E67DA332DAE7}" type="pres">
      <dgm:prSet presAssocID="{DC33F6D9-261B-4DCF-9D9B-F322436466B5}" presName="background" presStyleLbl="node0" presStyleIdx="0" presStyleCnt="1"/>
      <dgm:spPr/>
    </dgm:pt>
    <dgm:pt modelId="{FE58EC0A-31DD-447E-AAE8-43CB00561C75}" type="pres">
      <dgm:prSet presAssocID="{DC33F6D9-261B-4DCF-9D9B-F322436466B5}" presName="text" presStyleLbl="fgAcc0" presStyleIdx="0" presStyleCnt="1" custScaleX="139857" custLinFactNeighborX="36041" custLinFactNeighborY="51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71F452-CB6B-44AB-B00D-246245848A42}" type="pres">
      <dgm:prSet presAssocID="{DC33F6D9-261B-4DCF-9D9B-F322436466B5}" presName="hierChild2" presStyleCnt="0"/>
      <dgm:spPr/>
    </dgm:pt>
    <dgm:pt modelId="{7EE21A60-82CF-46DE-8E6C-F8A812EA0BEA}" type="pres">
      <dgm:prSet presAssocID="{298370B4-8CAE-48D9-9668-82271ABAA828}" presName="Name10" presStyleLbl="parChTrans1D2" presStyleIdx="0" presStyleCnt="2"/>
      <dgm:spPr/>
      <dgm:t>
        <a:bodyPr/>
        <a:lstStyle/>
        <a:p>
          <a:endParaRPr lang="ru-RU"/>
        </a:p>
      </dgm:t>
    </dgm:pt>
    <dgm:pt modelId="{13864C0C-44A3-418A-A8A6-07BCC32FCF3A}" type="pres">
      <dgm:prSet presAssocID="{F88F42DF-4052-46CF-BA96-5B09D713AEFB}" presName="hierRoot2" presStyleCnt="0"/>
      <dgm:spPr/>
    </dgm:pt>
    <dgm:pt modelId="{041F5C83-32DC-44C0-9216-06CF1AC22777}" type="pres">
      <dgm:prSet presAssocID="{F88F42DF-4052-46CF-BA96-5B09D713AEFB}" presName="composite2" presStyleCnt="0"/>
      <dgm:spPr/>
    </dgm:pt>
    <dgm:pt modelId="{F6B6FD9A-CB50-490B-AD18-E2412C3ACAE6}" type="pres">
      <dgm:prSet presAssocID="{F88F42DF-4052-46CF-BA96-5B09D713AEFB}" presName="background2" presStyleLbl="node2" presStyleIdx="0" presStyleCnt="2"/>
      <dgm:spPr/>
    </dgm:pt>
    <dgm:pt modelId="{AD3E107E-A7FD-4F97-BD6E-FF770BA470F0}" type="pres">
      <dgm:prSet presAssocID="{F88F42DF-4052-46CF-BA96-5B09D713AEFB}" presName="text2" presStyleLbl="fgAcc2" presStyleIdx="0" presStyleCnt="2" custScaleX="189721" custScaleY="153474" custLinFactX="-57890" custLinFactY="-2639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66BAEB-154B-4678-83B5-0C0C80F21281}" type="pres">
      <dgm:prSet presAssocID="{F88F42DF-4052-46CF-BA96-5B09D713AEFB}" presName="hierChild3" presStyleCnt="0"/>
      <dgm:spPr/>
    </dgm:pt>
    <dgm:pt modelId="{4E381D1D-175E-4DE5-9150-9152B9CA1000}" type="pres">
      <dgm:prSet presAssocID="{8FD0E93A-D07D-47ED-9743-020F0026741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D26FAA7-9E9B-4290-A57C-220775E5D04C}" type="pres">
      <dgm:prSet presAssocID="{9ECFD1C0-E849-4396-81E6-C3A053F85BBA}" presName="hierRoot2" presStyleCnt="0"/>
      <dgm:spPr/>
    </dgm:pt>
    <dgm:pt modelId="{B5FCBCD3-83DD-41BE-8AAD-9009DA892706}" type="pres">
      <dgm:prSet presAssocID="{9ECFD1C0-E849-4396-81E6-C3A053F85BBA}" presName="composite2" presStyleCnt="0"/>
      <dgm:spPr/>
    </dgm:pt>
    <dgm:pt modelId="{C555F521-C547-4145-B084-7B347111BDB5}" type="pres">
      <dgm:prSet presAssocID="{9ECFD1C0-E849-4396-81E6-C3A053F85BBA}" presName="background2" presStyleLbl="node2" presStyleIdx="1" presStyleCnt="2"/>
      <dgm:spPr/>
    </dgm:pt>
    <dgm:pt modelId="{9B09E428-99A3-457B-B1FA-BD1E26390577}" type="pres">
      <dgm:prSet presAssocID="{9ECFD1C0-E849-4396-81E6-C3A053F85BBA}" presName="text2" presStyleLbl="fgAcc2" presStyleIdx="1" presStyleCnt="2" custScaleX="196081" custScaleY="102779" custLinFactY="-15051" custLinFactNeighborX="83693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F7E22A-E12D-4EC6-8EB6-F69D9A3109A9}" type="pres">
      <dgm:prSet presAssocID="{9ECFD1C0-E849-4396-81E6-C3A053F85BBA}" presName="hierChild3" presStyleCnt="0"/>
      <dgm:spPr/>
    </dgm:pt>
    <dgm:pt modelId="{D9964AAF-C750-454D-BE8C-DCD39F15B4CB}" type="pres">
      <dgm:prSet presAssocID="{209B29C8-1905-40AD-8B0B-D608DEB994D9}" presName="Name17" presStyleLbl="parChTrans1D3" presStyleIdx="0" presStyleCnt="1"/>
      <dgm:spPr/>
      <dgm:t>
        <a:bodyPr/>
        <a:lstStyle/>
        <a:p>
          <a:endParaRPr lang="ru-RU"/>
        </a:p>
      </dgm:t>
    </dgm:pt>
    <dgm:pt modelId="{2E032036-2D27-46DF-93A5-D6B11AB9078F}" type="pres">
      <dgm:prSet presAssocID="{F590380D-3212-4D7C-B5EE-CDEB98FA1845}" presName="hierRoot3" presStyleCnt="0"/>
      <dgm:spPr/>
    </dgm:pt>
    <dgm:pt modelId="{C522270F-DAF1-4827-82FB-60BE9099EECD}" type="pres">
      <dgm:prSet presAssocID="{F590380D-3212-4D7C-B5EE-CDEB98FA1845}" presName="composite3" presStyleCnt="0"/>
      <dgm:spPr/>
    </dgm:pt>
    <dgm:pt modelId="{E08002FC-180F-4748-A063-FBC941DBC315}" type="pres">
      <dgm:prSet presAssocID="{F590380D-3212-4D7C-B5EE-CDEB98FA1845}" presName="background3" presStyleLbl="node3" presStyleIdx="0" presStyleCnt="1"/>
      <dgm:spPr/>
    </dgm:pt>
    <dgm:pt modelId="{31F6993B-738E-4D1F-A326-AC3377F8B6DF}" type="pres">
      <dgm:prSet presAssocID="{F590380D-3212-4D7C-B5EE-CDEB98FA1845}" presName="text3" presStyleLbl="fgAcc3" presStyleIdx="0" presStyleCnt="1" custScaleX="558097" custScaleY="537027" custLinFactNeighborX="-46134" custLinFactNeighborY="3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BA46CB-C059-41EC-A575-62FEBC994AAF}" type="pres">
      <dgm:prSet presAssocID="{F590380D-3212-4D7C-B5EE-CDEB98FA1845}" presName="hierChild4" presStyleCnt="0"/>
      <dgm:spPr/>
    </dgm:pt>
  </dgm:ptLst>
  <dgm:cxnLst>
    <dgm:cxn modelId="{23DA9C15-EE13-4F0C-93D0-45BEB6BA8504}" type="presOf" srcId="{DC33F6D9-261B-4DCF-9D9B-F322436466B5}" destId="{FE58EC0A-31DD-447E-AAE8-43CB00561C75}" srcOrd="0" destOrd="0" presId="urn:microsoft.com/office/officeart/2005/8/layout/hierarchy1"/>
    <dgm:cxn modelId="{C56C2841-FE47-4BD0-810D-4EEEBED6C628}" type="presOf" srcId="{9ECFD1C0-E849-4396-81E6-C3A053F85BBA}" destId="{9B09E428-99A3-457B-B1FA-BD1E26390577}" srcOrd="0" destOrd="0" presId="urn:microsoft.com/office/officeart/2005/8/layout/hierarchy1"/>
    <dgm:cxn modelId="{A15062B5-CA31-48CF-8527-145DC6621607}" srcId="{B4EAD06D-E907-4EC3-B368-D411091C8968}" destId="{DC33F6D9-261B-4DCF-9D9B-F322436466B5}" srcOrd="0" destOrd="0" parTransId="{9E23DB34-BC70-46D4-B82F-CF819B1BDDC7}" sibTransId="{110FD3FA-071E-42D9-B735-4D2006FC45CC}"/>
    <dgm:cxn modelId="{9290C98F-74AA-459E-B19F-B8A8B03AFAE1}" type="presOf" srcId="{B4EAD06D-E907-4EC3-B368-D411091C8968}" destId="{2F933000-4492-4697-AC7F-AB7EC346CAA2}" srcOrd="0" destOrd="0" presId="urn:microsoft.com/office/officeart/2005/8/layout/hierarchy1"/>
    <dgm:cxn modelId="{28833403-0D1D-41C5-8881-EB879E322B78}" srcId="{DC33F6D9-261B-4DCF-9D9B-F322436466B5}" destId="{F88F42DF-4052-46CF-BA96-5B09D713AEFB}" srcOrd="0" destOrd="0" parTransId="{298370B4-8CAE-48D9-9668-82271ABAA828}" sibTransId="{9F4A89A8-8158-4B46-9737-5EEF9E37AD48}"/>
    <dgm:cxn modelId="{937EB76E-4D7D-48BB-8560-8ED28F2A3DEE}" type="presOf" srcId="{298370B4-8CAE-48D9-9668-82271ABAA828}" destId="{7EE21A60-82CF-46DE-8E6C-F8A812EA0BEA}" srcOrd="0" destOrd="0" presId="urn:microsoft.com/office/officeart/2005/8/layout/hierarchy1"/>
    <dgm:cxn modelId="{9D9802C9-6044-4118-AA89-F9E0162C5DAF}" srcId="{DC33F6D9-261B-4DCF-9D9B-F322436466B5}" destId="{9ECFD1C0-E849-4396-81E6-C3A053F85BBA}" srcOrd="1" destOrd="0" parTransId="{8FD0E93A-D07D-47ED-9743-020F00267419}" sibTransId="{17620738-C848-4629-8A6B-C478074AD756}"/>
    <dgm:cxn modelId="{80005438-59E3-4925-8E9E-DF20147130D8}" type="presOf" srcId="{F590380D-3212-4D7C-B5EE-CDEB98FA1845}" destId="{31F6993B-738E-4D1F-A326-AC3377F8B6DF}" srcOrd="0" destOrd="0" presId="urn:microsoft.com/office/officeart/2005/8/layout/hierarchy1"/>
    <dgm:cxn modelId="{55F74DD8-5583-4C0E-93A7-0CC9FE435B1F}" type="presOf" srcId="{209B29C8-1905-40AD-8B0B-D608DEB994D9}" destId="{D9964AAF-C750-454D-BE8C-DCD39F15B4CB}" srcOrd="0" destOrd="0" presId="urn:microsoft.com/office/officeart/2005/8/layout/hierarchy1"/>
    <dgm:cxn modelId="{4F9E5A4E-A75C-44FC-9E37-2A63E36E5C17}" srcId="{9ECFD1C0-E849-4396-81E6-C3A053F85BBA}" destId="{F590380D-3212-4D7C-B5EE-CDEB98FA1845}" srcOrd="0" destOrd="0" parTransId="{209B29C8-1905-40AD-8B0B-D608DEB994D9}" sibTransId="{F66255C0-76C5-40E4-BC83-A72DF18C7F12}"/>
    <dgm:cxn modelId="{308A195A-9F3F-43AD-8BF4-12F3CF232BA2}" type="presOf" srcId="{8FD0E93A-D07D-47ED-9743-020F00267419}" destId="{4E381D1D-175E-4DE5-9150-9152B9CA1000}" srcOrd="0" destOrd="0" presId="urn:microsoft.com/office/officeart/2005/8/layout/hierarchy1"/>
    <dgm:cxn modelId="{3E15DCF6-076F-43B7-A91E-077C991B524D}" type="presOf" srcId="{F88F42DF-4052-46CF-BA96-5B09D713AEFB}" destId="{AD3E107E-A7FD-4F97-BD6E-FF770BA470F0}" srcOrd="0" destOrd="0" presId="urn:microsoft.com/office/officeart/2005/8/layout/hierarchy1"/>
    <dgm:cxn modelId="{959CC59B-6677-40BD-B545-ACB8AB267F20}" type="presParOf" srcId="{2F933000-4492-4697-AC7F-AB7EC346CAA2}" destId="{47BE1CDB-5F1D-44BE-8FF6-A8CFB2A7E112}" srcOrd="0" destOrd="0" presId="urn:microsoft.com/office/officeart/2005/8/layout/hierarchy1"/>
    <dgm:cxn modelId="{D6F66FED-BB57-47C4-AA67-3AAE4160D7C8}" type="presParOf" srcId="{47BE1CDB-5F1D-44BE-8FF6-A8CFB2A7E112}" destId="{38A42F13-C8E7-419A-AE11-E19F73A9D4E1}" srcOrd="0" destOrd="0" presId="urn:microsoft.com/office/officeart/2005/8/layout/hierarchy1"/>
    <dgm:cxn modelId="{E3773241-DCBF-412F-9E35-289C336D3EEB}" type="presParOf" srcId="{38A42F13-C8E7-419A-AE11-E19F73A9D4E1}" destId="{5A7E5EBB-33DC-4637-A2BD-E67DA332DAE7}" srcOrd="0" destOrd="0" presId="urn:microsoft.com/office/officeart/2005/8/layout/hierarchy1"/>
    <dgm:cxn modelId="{7888B5EA-D673-40A3-B338-54F253A4338D}" type="presParOf" srcId="{38A42F13-C8E7-419A-AE11-E19F73A9D4E1}" destId="{FE58EC0A-31DD-447E-AAE8-43CB00561C75}" srcOrd="1" destOrd="0" presId="urn:microsoft.com/office/officeart/2005/8/layout/hierarchy1"/>
    <dgm:cxn modelId="{32FAC36F-F894-4B3F-984A-45C722034062}" type="presParOf" srcId="{47BE1CDB-5F1D-44BE-8FF6-A8CFB2A7E112}" destId="{EF71F452-CB6B-44AB-B00D-246245848A42}" srcOrd="1" destOrd="0" presId="urn:microsoft.com/office/officeart/2005/8/layout/hierarchy1"/>
    <dgm:cxn modelId="{3FF11F5B-2301-4951-888C-DF18DCA6DB61}" type="presParOf" srcId="{EF71F452-CB6B-44AB-B00D-246245848A42}" destId="{7EE21A60-82CF-46DE-8E6C-F8A812EA0BEA}" srcOrd="0" destOrd="0" presId="urn:microsoft.com/office/officeart/2005/8/layout/hierarchy1"/>
    <dgm:cxn modelId="{E966201B-6B5A-4F86-9D39-85F822353AC5}" type="presParOf" srcId="{EF71F452-CB6B-44AB-B00D-246245848A42}" destId="{13864C0C-44A3-418A-A8A6-07BCC32FCF3A}" srcOrd="1" destOrd="0" presId="urn:microsoft.com/office/officeart/2005/8/layout/hierarchy1"/>
    <dgm:cxn modelId="{74316297-E618-4E4B-AD02-3CB62A857F40}" type="presParOf" srcId="{13864C0C-44A3-418A-A8A6-07BCC32FCF3A}" destId="{041F5C83-32DC-44C0-9216-06CF1AC22777}" srcOrd="0" destOrd="0" presId="urn:microsoft.com/office/officeart/2005/8/layout/hierarchy1"/>
    <dgm:cxn modelId="{B9019DE6-AD6C-4914-969A-BE595EC3AB0C}" type="presParOf" srcId="{041F5C83-32DC-44C0-9216-06CF1AC22777}" destId="{F6B6FD9A-CB50-490B-AD18-E2412C3ACAE6}" srcOrd="0" destOrd="0" presId="urn:microsoft.com/office/officeart/2005/8/layout/hierarchy1"/>
    <dgm:cxn modelId="{F39B5798-700C-41F0-B1EB-A128187769C1}" type="presParOf" srcId="{041F5C83-32DC-44C0-9216-06CF1AC22777}" destId="{AD3E107E-A7FD-4F97-BD6E-FF770BA470F0}" srcOrd="1" destOrd="0" presId="urn:microsoft.com/office/officeart/2005/8/layout/hierarchy1"/>
    <dgm:cxn modelId="{7520DE98-6772-4E4F-9EFC-E823B69FC741}" type="presParOf" srcId="{13864C0C-44A3-418A-A8A6-07BCC32FCF3A}" destId="{C366BAEB-154B-4678-83B5-0C0C80F21281}" srcOrd="1" destOrd="0" presId="urn:microsoft.com/office/officeart/2005/8/layout/hierarchy1"/>
    <dgm:cxn modelId="{36A1856A-D117-4C0C-A21B-D4AC5ABDA5CA}" type="presParOf" srcId="{EF71F452-CB6B-44AB-B00D-246245848A42}" destId="{4E381D1D-175E-4DE5-9150-9152B9CA1000}" srcOrd="2" destOrd="0" presId="urn:microsoft.com/office/officeart/2005/8/layout/hierarchy1"/>
    <dgm:cxn modelId="{22A0BF25-C4DD-4DCD-8BCE-9EBCBEE04666}" type="presParOf" srcId="{EF71F452-CB6B-44AB-B00D-246245848A42}" destId="{CD26FAA7-9E9B-4290-A57C-220775E5D04C}" srcOrd="3" destOrd="0" presId="urn:microsoft.com/office/officeart/2005/8/layout/hierarchy1"/>
    <dgm:cxn modelId="{8741C37C-E8BC-4370-929D-C3129BAD2AC6}" type="presParOf" srcId="{CD26FAA7-9E9B-4290-A57C-220775E5D04C}" destId="{B5FCBCD3-83DD-41BE-8AAD-9009DA892706}" srcOrd="0" destOrd="0" presId="urn:microsoft.com/office/officeart/2005/8/layout/hierarchy1"/>
    <dgm:cxn modelId="{AAFEFB20-32BD-4CFF-9D3A-673973B25A9B}" type="presParOf" srcId="{B5FCBCD3-83DD-41BE-8AAD-9009DA892706}" destId="{C555F521-C547-4145-B084-7B347111BDB5}" srcOrd="0" destOrd="0" presId="urn:microsoft.com/office/officeart/2005/8/layout/hierarchy1"/>
    <dgm:cxn modelId="{A1B5A6E8-3BE9-4EE7-8C33-06A3E1FC5F63}" type="presParOf" srcId="{B5FCBCD3-83DD-41BE-8AAD-9009DA892706}" destId="{9B09E428-99A3-457B-B1FA-BD1E26390577}" srcOrd="1" destOrd="0" presId="urn:microsoft.com/office/officeart/2005/8/layout/hierarchy1"/>
    <dgm:cxn modelId="{6CCA0F17-CC4B-42BF-9CFF-C466818AB2AB}" type="presParOf" srcId="{CD26FAA7-9E9B-4290-A57C-220775E5D04C}" destId="{FEF7E22A-E12D-4EC6-8EB6-F69D9A3109A9}" srcOrd="1" destOrd="0" presId="urn:microsoft.com/office/officeart/2005/8/layout/hierarchy1"/>
    <dgm:cxn modelId="{0B7E74C6-CEA7-4B71-B717-A22934408F9D}" type="presParOf" srcId="{FEF7E22A-E12D-4EC6-8EB6-F69D9A3109A9}" destId="{D9964AAF-C750-454D-BE8C-DCD39F15B4CB}" srcOrd="0" destOrd="0" presId="urn:microsoft.com/office/officeart/2005/8/layout/hierarchy1"/>
    <dgm:cxn modelId="{8DEDDA36-6145-43E6-9C94-C6F85B0937E2}" type="presParOf" srcId="{FEF7E22A-E12D-4EC6-8EB6-F69D9A3109A9}" destId="{2E032036-2D27-46DF-93A5-D6B11AB9078F}" srcOrd="1" destOrd="0" presId="urn:microsoft.com/office/officeart/2005/8/layout/hierarchy1"/>
    <dgm:cxn modelId="{A29B9500-986E-4C8E-92D7-4A460EEFDB5F}" type="presParOf" srcId="{2E032036-2D27-46DF-93A5-D6B11AB9078F}" destId="{C522270F-DAF1-4827-82FB-60BE9099EECD}" srcOrd="0" destOrd="0" presId="urn:microsoft.com/office/officeart/2005/8/layout/hierarchy1"/>
    <dgm:cxn modelId="{94B998F0-5BDD-469B-800C-B0D5017960DA}" type="presParOf" srcId="{C522270F-DAF1-4827-82FB-60BE9099EECD}" destId="{E08002FC-180F-4748-A063-FBC941DBC315}" srcOrd="0" destOrd="0" presId="urn:microsoft.com/office/officeart/2005/8/layout/hierarchy1"/>
    <dgm:cxn modelId="{F937D471-CE08-403F-A730-E6DE2B59F507}" type="presParOf" srcId="{C522270F-DAF1-4827-82FB-60BE9099EECD}" destId="{31F6993B-738E-4D1F-A326-AC3377F8B6DF}" srcOrd="1" destOrd="0" presId="urn:microsoft.com/office/officeart/2005/8/layout/hierarchy1"/>
    <dgm:cxn modelId="{1ED0CB86-BDB9-465C-8231-BDF0CE967CE9}" type="presParOf" srcId="{2E032036-2D27-46DF-93A5-D6B11AB9078F}" destId="{3DBA46CB-C059-41EC-A575-62FEBC994AA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9C436-8BCF-4110-860B-8569B805C46A}">
      <dsp:nvSpPr>
        <dsp:cNvPr id="0" name=""/>
        <dsp:cNvSpPr/>
      </dsp:nvSpPr>
      <dsp:spPr>
        <a:xfrm>
          <a:off x="2330815" y="1729070"/>
          <a:ext cx="1576622" cy="5714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8311" y="0"/>
              </a:lnTo>
              <a:lnTo>
                <a:pt x="788311" y="571457"/>
              </a:lnTo>
              <a:lnTo>
                <a:pt x="1576622" y="5714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077202" y="1972874"/>
        <a:ext cx="83849" cy="83849"/>
      </dsp:txXfrm>
    </dsp:sp>
    <dsp:sp modelId="{511D80D8-5A04-467C-A43F-0EDBE195A498}">
      <dsp:nvSpPr>
        <dsp:cNvPr id="0" name=""/>
        <dsp:cNvSpPr/>
      </dsp:nvSpPr>
      <dsp:spPr>
        <a:xfrm>
          <a:off x="2330815" y="1560661"/>
          <a:ext cx="1576622" cy="168409"/>
        </a:xfrm>
        <a:custGeom>
          <a:avLst/>
          <a:gdLst/>
          <a:ahLst/>
          <a:cxnLst/>
          <a:rect l="0" t="0" r="0" b="0"/>
          <a:pathLst>
            <a:path>
              <a:moveTo>
                <a:pt x="0" y="168409"/>
              </a:moveTo>
              <a:lnTo>
                <a:pt x="788311" y="168409"/>
              </a:lnTo>
              <a:lnTo>
                <a:pt x="788311" y="0"/>
              </a:lnTo>
              <a:lnTo>
                <a:pt x="15766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079487" y="1605225"/>
        <a:ext cx="79279" cy="79279"/>
      </dsp:txXfrm>
    </dsp:sp>
    <dsp:sp modelId="{67801BF1-EC62-4229-B8AC-E2C2DB474B56}">
      <dsp:nvSpPr>
        <dsp:cNvPr id="0" name=""/>
        <dsp:cNvSpPr/>
      </dsp:nvSpPr>
      <dsp:spPr>
        <a:xfrm>
          <a:off x="2330815" y="820794"/>
          <a:ext cx="1576622" cy="908276"/>
        </a:xfrm>
        <a:custGeom>
          <a:avLst/>
          <a:gdLst/>
          <a:ahLst/>
          <a:cxnLst/>
          <a:rect l="0" t="0" r="0" b="0"/>
          <a:pathLst>
            <a:path>
              <a:moveTo>
                <a:pt x="0" y="908276"/>
              </a:moveTo>
              <a:lnTo>
                <a:pt x="788311" y="908276"/>
              </a:lnTo>
              <a:lnTo>
                <a:pt x="788311" y="0"/>
              </a:lnTo>
              <a:lnTo>
                <a:pt x="15766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073639" y="1229443"/>
        <a:ext cx="90976" cy="90976"/>
      </dsp:txXfrm>
    </dsp:sp>
    <dsp:sp modelId="{BE19BCFC-7A16-41E6-90B7-F5E45BFE41F4}">
      <dsp:nvSpPr>
        <dsp:cNvPr id="0" name=""/>
        <dsp:cNvSpPr/>
      </dsp:nvSpPr>
      <dsp:spPr>
        <a:xfrm>
          <a:off x="0" y="645467"/>
          <a:ext cx="2494425" cy="21672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Формы повышенной </a:t>
          </a:r>
          <a:r>
            <a:rPr lang="ru-RU" sz="20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стираемости</a:t>
          </a:r>
          <a:r>
            <a:rPr lang="ru-RU" sz="20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А.Л. </a:t>
          </a:r>
          <a:r>
            <a:rPr lang="ru-RU" sz="20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Грозовский</a:t>
          </a:r>
          <a:r>
            <a:rPr lang="ru-RU" sz="20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(1946)</a:t>
          </a:r>
          <a:endParaRPr lang="ru-RU" sz="20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0" y="645467"/>
        <a:ext cx="2494425" cy="2167206"/>
      </dsp:txXfrm>
    </dsp:sp>
    <dsp:sp modelId="{0428A8A1-9A92-4FF5-A56E-28B12C57B757}">
      <dsp:nvSpPr>
        <dsp:cNvPr id="0" name=""/>
        <dsp:cNvSpPr/>
      </dsp:nvSpPr>
      <dsp:spPr>
        <a:xfrm>
          <a:off x="3907438" y="524847"/>
          <a:ext cx="1941410" cy="591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горизонтальная</a:t>
          </a:r>
          <a:endParaRPr lang="ru-RU" sz="19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907438" y="524847"/>
        <a:ext cx="1941410" cy="591893"/>
      </dsp:txXfrm>
    </dsp:sp>
    <dsp:sp modelId="{EBA77396-1E6F-458F-A3F5-1B5830112509}">
      <dsp:nvSpPr>
        <dsp:cNvPr id="0" name=""/>
        <dsp:cNvSpPr/>
      </dsp:nvSpPr>
      <dsp:spPr>
        <a:xfrm>
          <a:off x="3907438" y="1264714"/>
          <a:ext cx="1941410" cy="591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вертикальная</a:t>
          </a:r>
          <a:endParaRPr lang="ru-RU" sz="19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907438" y="1264714"/>
        <a:ext cx="1941410" cy="591893"/>
      </dsp:txXfrm>
    </dsp:sp>
    <dsp:sp modelId="{443B3AEC-CF55-4E41-8363-3C19E453DC54}">
      <dsp:nvSpPr>
        <dsp:cNvPr id="0" name=""/>
        <dsp:cNvSpPr/>
      </dsp:nvSpPr>
      <dsp:spPr>
        <a:xfrm>
          <a:off x="3907438" y="2004581"/>
          <a:ext cx="1941410" cy="591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смешанная</a:t>
          </a:r>
          <a:endParaRPr lang="ru-RU" sz="19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907438" y="2004581"/>
        <a:ext cx="1941410" cy="5918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D80D8-5A04-467C-A43F-0EDBE195A498}">
      <dsp:nvSpPr>
        <dsp:cNvPr id="0" name=""/>
        <dsp:cNvSpPr/>
      </dsp:nvSpPr>
      <dsp:spPr>
        <a:xfrm>
          <a:off x="2773105" y="1584175"/>
          <a:ext cx="1047367" cy="3827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3683" y="0"/>
              </a:lnTo>
              <a:lnTo>
                <a:pt x="523683" y="382747"/>
              </a:lnTo>
              <a:lnTo>
                <a:pt x="1047367" y="382747"/>
              </a:lnTo>
            </a:path>
          </a:pathLst>
        </a:custGeom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268911" y="1747671"/>
        <a:ext cx="55755" cy="55755"/>
      </dsp:txXfrm>
    </dsp:sp>
    <dsp:sp modelId="{67801BF1-EC62-4229-B8AC-E2C2DB474B56}">
      <dsp:nvSpPr>
        <dsp:cNvPr id="0" name=""/>
        <dsp:cNvSpPr/>
      </dsp:nvSpPr>
      <dsp:spPr>
        <a:xfrm>
          <a:off x="2773105" y="1207485"/>
          <a:ext cx="1047376" cy="376690"/>
        </a:xfrm>
        <a:custGeom>
          <a:avLst/>
          <a:gdLst/>
          <a:ahLst/>
          <a:cxnLst/>
          <a:rect l="0" t="0" r="0" b="0"/>
          <a:pathLst>
            <a:path>
              <a:moveTo>
                <a:pt x="0" y="376690"/>
              </a:moveTo>
              <a:lnTo>
                <a:pt x="523688" y="376690"/>
              </a:lnTo>
              <a:lnTo>
                <a:pt x="523688" y="0"/>
              </a:lnTo>
              <a:lnTo>
                <a:pt x="1047376" y="0"/>
              </a:lnTo>
            </a:path>
          </a:pathLst>
        </a:custGeom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268967" y="1368004"/>
        <a:ext cx="55652" cy="55652"/>
      </dsp:txXfrm>
    </dsp:sp>
    <dsp:sp modelId="{BE19BCFC-7A16-41E6-90B7-F5E45BFE41F4}">
      <dsp:nvSpPr>
        <dsp:cNvPr id="0" name=""/>
        <dsp:cNvSpPr/>
      </dsp:nvSpPr>
      <dsp:spPr>
        <a:xfrm>
          <a:off x="132091" y="524245"/>
          <a:ext cx="3162166" cy="2119861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По протяженности патологического процесса </a:t>
          </a:r>
          <a:r>
            <a:rPr lang="ru-RU" sz="24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В.Ю.Курляндский</a:t>
          </a:r>
          <a:r>
            <a:rPr lang="ru-RU" sz="24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(1962) </a:t>
          </a:r>
          <a:endParaRPr lang="ru-RU" sz="2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32091" y="524245"/>
        <a:ext cx="3162166" cy="2119861"/>
      </dsp:txXfrm>
    </dsp:sp>
    <dsp:sp modelId="{0428A8A1-9A92-4FF5-A56E-28B12C57B757}">
      <dsp:nvSpPr>
        <dsp:cNvPr id="0" name=""/>
        <dsp:cNvSpPr/>
      </dsp:nvSpPr>
      <dsp:spPr>
        <a:xfrm>
          <a:off x="3820481" y="907079"/>
          <a:ext cx="2526566" cy="600811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локализованная</a:t>
          </a:r>
          <a:endParaRPr lang="ru-RU" sz="20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820481" y="907079"/>
        <a:ext cx="2526566" cy="600811"/>
      </dsp:txXfrm>
    </dsp:sp>
    <dsp:sp modelId="{EBA77396-1E6F-458F-A3F5-1B5830112509}">
      <dsp:nvSpPr>
        <dsp:cNvPr id="0" name=""/>
        <dsp:cNvSpPr/>
      </dsp:nvSpPr>
      <dsp:spPr>
        <a:xfrm>
          <a:off x="3820473" y="1666517"/>
          <a:ext cx="2526566" cy="600811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генерализованная</a:t>
          </a:r>
          <a:endParaRPr lang="ru-RU" sz="1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820473" y="1666517"/>
        <a:ext cx="2526566" cy="6008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64AAF-C750-454D-BE8C-DCD39F15B4CB}">
      <dsp:nvSpPr>
        <dsp:cNvPr id="0" name=""/>
        <dsp:cNvSpPr/>
      </dsp:nvSpPr>
      <dsp:spPr>
        <a:xfrm>
          <a:off x="3813235" y="823264"/>
          <a:ext cx="1111819" cy="891668"/>
        </a:xfrm>
        <a:custGeom>
          <a:avLst/>
          <a:gdLst/>
          <a:ahLst/>
          <a:cxnLst/>
          <a:rect l="0" t="0" r="0" b="0"/>
          <a:pathLst>
            <a:path>
              <a:moveTo>
                <a:pt x="1111819" y="0"/>
              </a:moveTo>
              <a:lnTo>
                <a:pt x="1111819" y="812333"/>
              </a:lnTo>
              <a:lnTo>
                <a:pt x="0" y="812333"/>
              </a:lnTo>
              <a:lnTo>
                <a:pt x="0" y="89166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381D1D-175E-4DE5-9150-9152B9CA1000}">
      <dsp:nvSpPr>
        <dsp:cNvPr id="0" name=""/>
        <dsp:cNvSpPr/>
      </dsp:nvSpPr>
      <dsp:spPr>
        <a:xfrm>
          <a:off x="2834381" y="264347"/>
          <a:ext cx="2090673" cy="404538"/>
        </a:xfrm>
        <a:custGeom>
          <a:avLst/>
          <a:gdLst/>
          <a:ahLst/>
          <a:cxnLst/>
          <a:rect l="0" t="0" r="0" b="0"/>
          <a:pathLst>
            <a:path>
              <a:moveTo>
                <a:pt x="0" y="404538"/>
              </a:moveTo>
              <a:lnTo>
                <a:pt x="2090673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E21A60-82CF-46DE-8E6C-F8A812EA0BEA}">
      <dsp:nvSpPr>
        <dsp:cNvPr id="0" name=""/>
        <dsp:cNvSpPr/>
      </dsp:nvSpPr>
      <dsp:spPr>
        <a:xfrm>
          <a:off x="717217" y="331844"/>
          <a:ext cx="2117164" cy="337041"/>
        </a:xfrm>
        <a:custGeom>
          <a:avLst/>
          <a:gdLst/>
          <a:ahLst/>
          <a:cxnLst/>
          <a:rect l="0" t="0" r="0" b="0"/>
          <a:pathLst>
            <a:path>
              <a:moveTo>
                <a:pt x="2117164" y="337041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E5EBB-33DC-4637-A2BD-E67DA332DAE7}">
      <dsp:nvSpPr>
        <dsp:cNvPr id="0" name=""/>
        <dsp:cNvSpPr/>
      </dsp:nvSpPr>
      <dsp:spPr>
        <a:xfrm>
          <a:off x="2235524" y="125082"/>
          <a:ext cx="1197714" cy="5438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58EC0A-31DD-447E-AAE8-43CB00561C75}">
      <dsp:nvSpPr>
        <dsp:cNvPr id="0" name=""/>
        <dsp:cNvSpPr/>
      </dsp:nvSpPr>
      <dsp:spPr>
        <a:xfrm>
          <a:off x="2330678" y="215478"/>
          <a:ext cx="1197714" cy="543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Осмотр</a:t>
          </a:r>
          <a:endParaRPr lang="ru-RU" sz="1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346605" y="231405"/>
        <a:ext cx="1165860" cy="511950"/>
      </dsp:txXfrm>
    </dsp:sp>
    <dsp:sp modelId="{F6B6FD9A-CB50-490B-AD18-E2412C3ACAE6}">
      <dsp:nvSpPr>
        <dsp:cNvPr id="0" name=""/>
        <dsp:cNvSpPr/>
      </dsp:nvSpPr>
      <dsp:spPr>
        <a:xfrm>
          <a:off x="-95153" y="331844"/>
          <a:ext cx="1624742" cy="8345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3E107E-A7FD-4F97-BD6E-FF770BA470F0}">
      <dsp:nvSpPr>
        <dsp:cNvPr id="0" name=""/>
        <dsp:cNvSpPr/>
      </dsp:nvSpPr>
      <dsp:spPr>
        <a:xfrm>
          <a:off x="0" y="422241"/>
          <a:ext cx="1624742" cy="834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Перкуссия</a:t>
          </a:r>
          <a:endParaRPr lang="ru-RU" sz="1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4445" y="446686"/>
        <a:ext cx="1575852" cy="785708"/>
      </dsp:txXfrm>
    </dsp:sp>
    <dsp:sp modelId="{C555F521-C547-4145-B084-7B347111BDB5}">
      <dsp:nvSpPr>
        <dsp:cNvPr id="0" name=""/>
        <dsp:cNvSpPr/>
      </dsp:nvSpPr>
      <dsp:spPr>
        <a:xfrm>
          <a:off x="4085450" y="264347"/>
          <a:ext cx="1679209" cy="558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09E428-99A3-457B-B1FA-BD1E26390577}">
      <dsp:nvSpPr>
        <dsp:cNvPr id="0" name=""/>
        <dsp:cNvSpPr/>
      </dsp:nvSpPr>
      <dsp:spPr>
        <a:xfrm>
          <a:off x="4180604" y="354744"/>
          <a:ext cx="1679209" cy="5589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Пальпация</a:t>
          </a:r>
          <a:endParaRPr lang="ru-RU" sz="17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196974" y="371114"/>
        <a:ext cx="1646469" cy="526177"/>
      </dsp:txXfrm>
    </dsp:sp>
    <dsp:sp modelId="{E08002FC-180F-4748-A063-FBC941DBC315}">
      <dsp:nvSpPr>
        <dsp:cNvPr id="0" name=""/>
        <dsp:cNvSpPr/>
      </dsp:nvSpPr>
      <dsp:spPr>
        <a:xfrm>
          <a:off x="1423505" y="1714933"/>
          <a:ext cx="4779461" cy="29203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F6993B-738E-4D1F-A326-AC3377F8B6DF}">
      <dsp:nvSpPr>
        <dsp:cNvPr id="0" name=""/>
        <dsp:cNvSpPr/>
      </dsp:nvSpPr>
      <dsp:spPr>
        <a:xfrm>
          <a:off x="1518658" y="1805329"/>
          <a:ext cx="4779461" cy="29203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I </a:t>
          </a:r>
          <a:r>
            <a:rPr lang="ru-RU" sz="17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степень </a:t>
          </a:r>
          <a:r>
            <a:rPr lang="ru-RU" sz="17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— зуб подвижен в </a:t>
          </a:r>
          <a:r>
            <a:rPr lang="ru-RU" sz="1700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вестибуло</a:t>
          </a:r>
          <a:r>
            <a:rPr lang="ru-RU" sz="17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-оральном направлении, но коронка зуба не выходит за пределы зубной дуги;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II </a:t>
          </a:r>
          <a:r>
            <a:rPr lang="ru-RU" sz="17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степень </a:t>
          </a:r>
          <a:r>
            <a:rPr lang="ru-RU" sz="17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— зуб подвижен в </a:t>
          </a:r>
          <a:r>
            <a:rPr lang="ru-RU" sz="1700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вестибуло</a:t>
          </a:r>
          <a:r>
            <a:rPr lang="ru-RU" sz="17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-оральном направлении;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III </a:t>
          </a:r>
          <a:r>
            <a:rPr lang="ru-RU" sz="17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степень </a:t>
          </a:r>
          <a:r>
            <a:rPr lang="ru-RU" sz="17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— кроме </a:t>
          </a:r>
          <a:r>
            <a:rPr lang="ru-RU" sz="1700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вестибуло</a:t>
          </a:r>
          <a:r>
            <a:rPr lang="ru-RU" sz="17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-орального смещения, зуб имеет и другие (</a:t>
          </a:r>
          <a:r>
            <a:rPr lang="ru-RU" sz="1700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медиодистальное</a:t>
          </a:r>
          <a:r>
            <a:rPr lang="ru-RU" sz="17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, вертикальное) смещения.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IV</a:t>
          </a:r>
          <a:r>
            <a:rPr lang="en-US" sz="17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7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степень </a:t>
          </a:r>
          <a:r>
            <a:rPr lang="ru-RU" sz="17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- все + ротационные движения.</a:t>
          </a:r>
          <a:endParaRPr lang="ru-RU" sz="17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604193" y="1890864"/>
        <a:ext cx="4608391" cy="2749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FC65F-D3C8-4139-B77F-6110F35EBCF9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4020B-54F7-495D-8606-BE28F5278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848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932E-2181-49AB-87A5-F96F2E3762DA}" type="datetime1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A152-D518-4E27-B587-78DCFE6EC85F}" type="datetime1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89314-4E68-481A-819D-E2E17ECD3BEE}" type="datetime1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6573D-1743-4782-83B6-D598477DC196}" type="datetime1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98D-6A7A-4609-8629-78E67D6FF5C7}" type="datetime1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C729-78F8-486E-AAB1-BAD20EA187C1}" type="datetime1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FD8B-9CF8-4070-9A2C-B2E0C825B879}" type="datetime1">
              <a:rPr lang="ru-RU" smtClean="0"/>
              <a:pPr/>
              <a:t>07.02.2021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8878-A4F4-409F-BE3B-58892D2F8B00}" type="datetime1">
              <a:rPr lang="ru-RU" smtClean="0"/>
              <a:pPr/>
              <a:t>07.02.2021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993-84A4-460F-80E2-21E3C3334BCD}" type="datetime1">
              <a:rPr lang="ru-RU" smtClean="0"/>
              <a:pPr/>
              <a:t>07.02.2021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74E0-A532-45D0-8DCF-6711D421CA4E}" type="datetime1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842A-3B76-4766-ADD3-F767F9896F9C}" type="datetime1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7B289-D8A2-48C6-8AD4-8369026B2605}" type="datetime1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"/>
            <a:ext cx="9149631" cy="6853782"/>
          </a:xfrm>
          <a:prstGeom prst="rect">
            <a:avLst/>
          </a:prstGeom>
        </p:spPr>
      </p:pic>
      <p:pic>
        <p:nvPicPr>
          <p:cNvPr id="3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187624" y="44624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61594" y="-27384"/>
            <a:ext cx="42349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Лекция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по модулю «Зубопротезирование сложное»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учебной дисциплины «Стоматология»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275856" y="1752143"/>
            <a:ext cx="5666412" cy="1989499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  <a:t>Тема: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  <a:t>«</a:t>
            </a:r>
            <a:r>
              <a:rPr lang="ru-RU" sz="2000" b="1" noProof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Повышенное стирание твердых тканей зубов. Этиология, патогенез, клиника, диагностика.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4100" y="4042856"/>
            <a:ext cx="5678735" cy="195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2200" b="1" dirty="0" smtClean="0">
                <a:latin typeface="Cambria" panose="02040503050406030204" pitchFamily="18" charset="0"/>
              </a:rPr>
              <a:t>Лекцию подготовила: </a:t>
            </a:r>
          </a:p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2200" b="1" dirty="0" smtClean="0">
                <a:latin typeface="Cambria" panose="02040503050406030204" pitchFamily="18" charset="0"/>
              </a:rPr>
              <a:t>Заведующий кафедрой </a:t>
            </a:r>
            <a:br>
              <a:rPr lang="ru-RU" sz="2200" b="1" dirty="0" smtClean="0">
                <a:latin typeface="Cambria" panose="02040503050406030204" pitchFamily="18" charset="0"/>
              </a:rPr>
            </a:br>
            <a:r>
              <a:rPr lang="ru-RU" sz="2200" b="1" dirty="0" smtClean="0">
                <a:latin typeface="Cambria" panose="02040503050406030204" pitchFamily="18" charset="0"/>
              </a:rPr>
              <a:t>ортопедической стоматологии</a:t>
            </a:r>
          </a:p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2200" b="1" dirty="0" smtClean="0">
                <a:latin typeface="Cambria" panose="02040503050406030204" pitchFamily="18" charset="0"/>
              </a:rPr>
              <a:t>доктор медицинских наук, доцент </a:t>
            </a:r>
          </a:p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Лапина Наталья Викторовна</a:t>
            </a:r>
          </a:p>
          <a:p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20" y="-27384"/>
            <a:ext cx="1999515" cy="14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0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616914"/>
              </p:ext>
            </p:extLst>
          </p:nvPr>
        </p:nvGraphicFramePr>
        <p:xfrm>
          <a:off x="1547664" y="105660"/>
          <a:ext cx="7416824" cy="6620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122">
                  <a:extLst>
                    <a:ext uri="{9D8B030D-6E8A-4147-A177-3AD203B41FA5}">
                      <a16:colId xmlns:a16="http://schemas.microsoft.com/office/drawing/2014/main" val="3465516208"/>
                    </a:ext>
                  </a:extLst>
                </a:gridCol>
                <a:gridCol w="1168756">
                  <a:extLst>
                    <a:ext uri="{9D8B030D-6E8A-4147-A177-3AD203B41FA5}">
                      <a16:colId xmlns:a16="http://schemas.microsoft.com/office/drawing/2014/main" val="1430853667"/>
                    </a:ext>
                  </a:extLst>
                </a:gridCol>
                <a:gridCol w="2805015">
                  <a:extLst>
                    <a:ext uri="{9D8B030D-6E8A-4147-A177-3AD203B41FA5}">
                      <a16:colId xmlns:a16="http://schemas.microsoft.com/office/drawing/2014/main" val="2762096540"/>
                    </a:ext>
                  </a:extLst>
                </a:gridCol>
                <a:gridCol w="2882931">
                  <a:extLst>
                    <a:ext uri="{9D8B030D-6E8A-4147-A177-3AD203B41FA5}">
                      <a16:colId xmlns:a16="http://schemas.microsoft.com/office/drawing/2014/main" val="2837036398"/>
                    </a:ext>
                  </a:extLst>
                </a:gridCol>
              </a:tblGrid>
              <a:tr h="360039">
                <a:tc rowSpan="2"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</a:t>
                      </a:r>
                      <a:endParaRPr lang="ru-RU" sz="1400" kern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</a:t>
                      </a:r>
                      <a:endParaRPr lang="ru-RU" sz="1400" kern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</a:t>
                      </a:r>
                      <a:endParaRPr lang="ru-RU" sz="1400" kern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Ы</a:t>
                      </a:r>
                      <a:endParaRPr lang="ru-RU" sz="1400" kern="1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/>
                </a:tc>
                <a:tc rowSpan="2"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Возраст, годы</a:t>
                      </a:r>
                      <a:endParaRPr lang="ru-RU" sz="1400" kern="1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 anchor="ctr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Стираемость</a:t>
                      </a:r>
                      <a:r>
                        <a:rPr lang="ru-RU" sz="14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зубов</a:t>
                      </a:r>
                      <a:endParaRPr lang="ru-RU" sz="140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584899"/>
                  </a:ext>
                </a:extLst>
              </a:tr>
              <a:tr h="4785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Верхней челюсти</a:t>
                      </a:r>
                      <a:endParaRPr lang="ru-RU" sz="1400" kern="1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Нижней челюсти</a:t>
                      </a:r>
                      <a:endParaRPr lang="ru-RU" sz="140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 anchor="ctr"/>
                </a:tc>
                <a:extLst>
                  <a:ext uri="{0D108BD9-81ED-4DB2-BD59-A6C34878D82A}">
                    <a16:rowId xmlns:a16="http://schemas.microsoft.com/office/drawing/2014/main" val="1143953362"/>
                  </a:ext>
                </a:extLst>
              </a:tr>
              <a:tr h="2392697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Е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Ц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Ы</a:t>
                      </a:r>
                      <a:endParaRPr lang="ru-RU" sz="1400" kern="1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20-29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30-39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40-49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Старше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50</a:t>
                      </a:r>
                      <a:endParaRPr lang="ru-RU" sz="1400" kern="1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балл: стирание эмали посередине режущего края</a:t>
                      </a:r>
                    </a:p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балла: стирание эмали </a:t>
                      </a:r>
                      <a:r>
                        <a:rPr lang="ru-RU" sz="1400" kern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мезиального</a:t>
                      </a:r>
                      <a:r>
                        <a:rPr lang="ru-RU" sz="14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угла и режущего края, обнажение дентина в виде черточки</a:t>
                      </a:r>
                    </a:p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балла: стирание эмали дистального угла, обнажение дентина на режущем крае в виде полоски</a:t>
                      </a:r>
                    </a:p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балла: стирание эмали на язычной поверхности, обнажение дентина на режущем крае и углах коронки в виде полоски</a:t>
                      </a:r>
                      <a:endParaRPr lang="ru-RU" sz="140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балл: стирание эмали посредине режущего края</a:t>
                      </a:r>
                    </a:p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балла: стирание эмали на обоих углах, обнажение дентина на режущем крае в виде черточки</a:t>
                      </a:r>
                    </a:p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балла: обнажение дентина на режущем крае в виде полоски</a:t>
                      </a:r>
                    </a:p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балла: стирание эмали на язычной поверхности, обнажение дентина на режущем крае и углах коронки </a:t>
                      </a:r>
                      <a:endParaRPr lang="ru-RU" sz="1400" kern="1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/>
                </a:tc>
                <a:extLst>
                  <a:ext uri="{0D108BD9-81ED-4DB2-BD59-A6C34878D82A}">
                    <a16:rowId xmlns:a16="http://schemas.microsoft.com/office/drawing/2014/main" val="3659464179"/>
                  </a:ext>
                </a:extLst>
              </a:tr>
              <a:tr h="175464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Л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Ы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</a:t>
                      </a:r>
                      <a:endParaRPr lang="ru-RU" sz="1400" kern="1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20-29</a:t>
                      </a:r>
                      <a:endParaRPr lang="ru-RU" sz="1400" kern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 kern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30-39</a:t>
                      </a:r>
                      <a:endParaRPr lang="ru-RU" sz="1400" kern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 kern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40-49</a:t>
                      </a:r>
                      <a:endParaRPr lang="ru-RU" sz="1400" kern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 kern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 kern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Старше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  <a:endParaRPr lang="ru-RU" sz="1400" kern="1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балл: стирание эмали главного бугорка</a:t>
                      </a:r>
                    </a:p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балла: стирание эмали мезиального ската главного бугорка</a:t>
                      </a:r>
                    </a:p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балла: стирание эмали на обоих скатах бугорка, обнажение дентина главного бугорка в виде точки</a:t>
                      </a:r>
                    </a:p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балла: Стирание эмали на язычной поверхности</a:t>
                      </a:r>
                      <a:endParaRPr lang="ru-RU" sz="1400" kern="1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балл: стирание эмали главного бугорка</a:t>
                      </a:r>
                    </a:p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балла: стирание эмали расширяется в вестибулярную сторону</a:t>
                      </a:r>
                    </a:p>
                    <a:p>
                      <a:pPr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балла: стирание эмали на обоих скатах бугорка, обнажение дентина главного бугорка в виде точки</a:t>
                      </a:r>
                      <a:endParaRPr lang="ru-RU" sz="140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/>
                </a:tc>
                <a:extLst>
                  <a:ext uri="{0D108BD9-81ED-4DB2-BD59-A6C34878D82A}">
                    <a16:rowId xmlns:a16="http://schemas.microsoft.com/office/drawing/2014/main" val="556980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79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629665"/>
              </p:ext>
            </p:extLst>
          </p:nvPr>
        </p:nvGraphicFramePr>
        <p:xfrm>
          <a:off x="1547664" y="116632"/>
          <a:ext cx="7416824" cy="913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28112446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873898412"/>
                    </a:ext>
                  </a:extLst>
                </a:gridCol>
                <a:gridCol w="2949717">
                  <a:extLst>
                    <a:ext uri="{9D8B030D-6E8A-4147-A177-3AD203B41FA5}">
                      <a16:colId xmlns:a16="http://schemas.microsoft.com/office/drawing/2014/main" val="3195031549"/>
                    </a:ext>
                  </a:extLst>
                </a:gridCol>
                <a:gridCol w="2882931">
                  <a:extLst>
                    <a:ext uri="{9D8B030D-6E8A-4147-A177-3AD203B41FA5}">
                      <a16:colId xmlns:a16="http://schemas.microsoft.com/office/drawing/2014/main" val="808954500"/>
                    </a:ext>
                  </a:extLst>
                </a:gridCol>
              </a:tblGrid>
              <a:tr h="360039">
                <a:tc rowSpan="2"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</a:t>
                      </a:r>
                      <a:endParaRPr lang="ru-RU" sz="1400" kern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</a:t>
                      </a:r>
                      <a:endParaRPr lang="ru-RU" sz="1400" kern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</a:t>
                      </a:r>
                      <a:endParaRPr lang="ru-RU" sz="1400" kern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Ы</a:t>
                      </a:r>
                      <a:endParaRPr lang="ru-RU" sz="140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/>
                </a:tc>
                <a:tc rowSpan="2"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Возраст, годы</a:t>
                      </a:r>
                      <a:endParaRPr lang="ru-RU" sz="1400" kern="1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 anchor="ctr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Стираемость</a:t>
                      </a:r>
                      <a:r>
                        <a:rPr lang="ru-RU" sz="14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зубов</a:t>
                      </a:r>
                      <a:endParaRPr lang="ru-RU" sz="140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275211"/>
                  </a:ext>
                </a:extLst>
              </a:tr>
              <a:tr h="4785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Верхней челюсти</a:t>
                      </a:r>
                      <a:endParaRPr lang="ru-RU" sz="1400" kern="1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Нижней челюсти</a:t>
                      </a:r>
                      <a:endParaRPr lang="ru-RU" sz="140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20" marR="23920" marT="0" marB="0" anchor="ctr"/>
                </a:tc>
                <a:extLst>
                  <a:ext uri="{0D108BD9-81ED-4DB2-BD59-A6C34878D82A}">
                    <a16:rowId xmlns:a16="http://schemas.microsoft.com/office/drawing/2014/main" val="96529476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995300"/>
              </p:ext>
            </p:extLst>
          </p:nvPr>
        </p:nvGraphicFramePr>
        <p:xfrm>
          <a:off x="1547664" y="1029762"/>
          <a:ext cx="7416824" cy="57070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366032427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4239400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136238964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1343304481"/>
                    </a:ext>
                  </a:extLst>
                </a:gridCol>
              </a:tblGrid>
              <a:tr h="2627978">
                <a:tc>
                  <a:txBody>
                    <a:bodyPr/>
                    <a:lstStyle/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Е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Л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Я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Ы</a:t>
                      </a:r>
                    </a:p>
                  </a:txBody>
                  <a:tcPr marL="23149" marR="2314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20-29</a:t>
                      </a:r>
                      <a:endParaRPr lang="ru-RU" sz="1400" kern="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ru-RU" sz="1400" kern="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30-39</a:t>
                      </a:r>
                      <a:endParaRPr lang="ru-RU" sz="1400" kern="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ru-RU" sz="1400" kern="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40-49</a:t>
                      </a:r>
                      <a:endParaRPr lang="ru-RU" sz="1400" kern="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ru-RU" sz="1400" kern="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ru-RU" sz="1400" kern="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ru-RU" sz="1400" kern="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Старше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50</a:t>
                      </a:r>
                      <a:endParaRPr lang="ru-RU" sz="1400" kern="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23149" marR="23149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балл: стирание эмали жевательных бугорков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 балла: стирание жевательных бугорков, больше язычных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 балла: слияние площадок стершейся эмали с дистальной стороны, обнажение дентина вестибулярного бугорка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 балла: обнажение дентина обоих бугорков, эмаль сохранена в глубине борозд первого порядка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 баллов: стирание коронки примерно на половину ее высоты</a:t>
                      </a:r>
                    </a:p>
                  </a:txBody>
                  <a:tcPr marL="23149" marR="23149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балл: стирание эмали  верхушки вестибулярного бугорка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 балла: стирание эмали вестибулярного бугорка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 балла: стирание эмали обоих бугорков и соединение площадок точечное обнажение дентина вестибулярных бугорков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 балла: обнажение дентина обоих бугорков, эмаль сохранена в глубине борозд первого порядка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 баллов: стирание коронки примерно на одну треть ее высоты</a:t>
                      </a:r>
                    </a:p>
                  </a:txBody>
                  <a:tcPr marL="23149" marR="23149" marT="0" marB="0"/>
                </a:tc>
                <a:extLst>
                  <a:ext uri="{0D108BD9-81ED-4DB2-BD59-A6C34878D82A}">
                    <a16:rowId xmlns:a16="http://schemas.microsoft.com/office/drawing/2014/main" val="1944524461"/>
                  </a:ext>
                </a:extLst>
              </a:tr>
              <a:tr h="1897985">
                <a:tc>
                  <a:txBody>
                    <a:bodyPr/>
                    <a:lstStyle/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Л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Я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Ы</a:t>
                      </a:r>
                    </a:p>
                  </a:txBody>
                  <a:tcPr marL="23149" marR="2314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20-29</a:t>
                      </a:r>
                      <a:endParaRPr lang="ru-RU" sz="1400" kern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ru-RU" sz="1400" kern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30-39</a:t>
                      </a:r>
                      <a:endParaRPr lang="ru-RU" sz="1400" kern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ru-RU" sz="1400" kern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40-49</a:t>
                      </a:r>
                      <a:endParaRPr lang="ru-RU" sz="1400" kern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ru-RU" sz="1400" kern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Старше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50</a:t>
                      </a:r>
                      <a:endParaRPr lang="ru-RU" sz="1400" kern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23149" marR="23149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балл: стирание эмали верхушек язычных бугорков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 балла: стирание эмали язычных и верхушек вестибулярных бугорков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 балла: стирание эмали жевательных бугорков, обнажение дентина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 балла: обнажение дентина в области бугорков в виде точек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 баллов: обнажение дентина в виде площадки</a:t>
                      </a:r>
                    </a:p>
                  </a:txBody>
                  <a:tcPr marL="23149" marR="23149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балл: стирание эмали верхушек вестибулярных бугорков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 балла: стирание эмали  щечных и верхушек язычных бугорков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 балла: обнажение дентина на бугорках в виде точек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 балла: полное стирание эмали; обнажение дентина</a:t>
                      </a:r>
                    </a:p>
                    <a:p>
                      <a:pPr marL="0" algn="ctr" defTabSz="914400" rtl="0" eaLnBrk="1" latin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 баллов: обнажение дентина в виде площадки</a:t>
                      </a:r>
                    </a:p>
                  </a:txBody>
                  <a:tcPr marL="23149" marR="23149" marT="0" marB="0"/>
                </a:tc>
                <a:extLst>
                  <a:ext uri="{0D108BD9-81ED-4DB2-BD59-A6C34878D82A}">
                    <a16:rowId xmlns:a16="http://schemas.microsoft.com/office/drawing/2014/main" val="707771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224582"/>
            <a:ext cx="6570572" cy="76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14000"/>
              </a:lnSpc>
              <a:spcAft>
                <a:spcPts val="0"/>
              </a:spcAft>
            </a:pPr>
            <a:r>
              <a:rPr lang="ru-RU" sz="2000" b="1" kern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Общие </a:t>
            </a:r>
            <a:r>
              <a:rPr lang="ru-RU" sz="2000" b="1" kern="1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причины возникновения патологической стираемости зубов</a:t>
            </a:r>
            <a:endParaRPr lang="ru-RU" sz="1200" b="1" kern="1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95736" y="967387"/>
            <a:ext cx="61385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По данным отечественной литературы, существует взаимосвязь заболеваний желудочно-кишечного тракта, эндокринной, нервной систем, сердечно-сосудистых болезней с повышенным стиранием зубов. </a:t>
            </a:r>
            <a:endParaRPr lang="en-US" dirty="0" smtClean="0">
              <a:latin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</a:rPr>
              <a:t>Эндокринные расстройства часто отмечали в случае преобладания смешанной и вертикальной форм повышенного стирания, увеличенной чувствительности зубов. </a:t>
            </a:r>
            <a:endParaRPr lang="en-US" dirty="0" smtClean="0">
              <a:latin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</a:rPr>
              <a:t>Зарубежными исследователями обнаружена взаимосвязь повышенного стирания твердых тканей зубов с </a:t>
            </a:r>
            <a:r>
              <a:rPr lang="ru-RU" dirty="0" err="1" smtClean="0">
                <a:latin typeface="Cambria" panose="02040503050406030204" pitchFamily="18" charset="0"/>
              </a:rPr>
              <a:t>гастроэзофагеальным</a:t>
            </a:r>
            <a:r>
              <a:rPr lang="ru-RU" dirty="0" smtClean="0">
                <a:latin typeface="Cambria" panose="02040503050406030204" pitchFamily="18" charset="0"/>
              </a:rPr>
              <a:t> рефлюксом. </a:t>
            </a:r>
            <a:r>
              <a:rPr lang="ru-RU" dirty="0" err="1" smtClean="0">
                <a:latin typeface="Cambria" panose="02040503050406030204" pitchFamily="18" charset="0"/>
              </a:rPr>
              <a:t>Гастроэзофагеальный</a:t>
            </a:r>
            <a:r>
              <a:rPr lang="ru-RU" dirty="0" smtClean="0">
                <a:latin typeface="Cambria" panose="02040503050406030204" pitchFamily="18" charset="0"/>
              </a:rPr>
              <a:t> рефлюкс, произвольная (при булимии) и непроизвольная рвота связаны с развитием эрозий на небных поверхностях зубов верхней челюсти, а окклюзионная нагрузка способствует прогрессированию появившихся дефектов. Повышенное стирание зубов чаще встречается у лиц с </a:t>
            </a:r>
            <a:r>
              <a:rPr lang="ru-RU" dirty="0" err="1" smtClean="0">
                <a:latin typeface="Cambria" panose="02040503050406030204" pitchFamily="18" charset="0"/>
              </a:rPr>
              <a:t>фенилкетонурией</a:t>
            </a:r>
            <a:r>
              <a:rPr lang="ru-RU" dirty="0" smtClean="0">
                <a:latin typeface="Cambria" panose="02040503050406030204" pitchFamily="18" charset="0"/>
              </a:rPr>
              <a:t>, у больных детским церебральным параличом обнаружено большее стирание зубов по сравнению со здоровыми детьми. 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8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67953" y="1519938"/>
            <a:ext cx="4789512" cy="465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hangingPunct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Наследственная предрасположенность (болезнь </a:t>
            </a:r>
            <a:r>
              <a:rPr lang="ru-RU" sz="2000" kern="1400" spc="-20" dirty="0" err="1">
                <a:latin typeface="Cambria" panose="02040503050406030204" pitchFamily="18" charset="0"/>
                <a:ea typeface="Cambria" panose="02040503050406030204" pitchFamily="18" charset="0"/>
              </a:rPr>
              <a:t>Капдепона</a:t>
            </a: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marL="285750" indent="-285750" hangingPunct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врожденный </a:t>
            </a: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характер (нарушение </a:t>
            </a:r>
            <a:r>
              <a:rPr lang="ru-RU" sz="2000" kern="1400" spc="-20" dirty="0" err="1">
                <a:latin typeface="Cambria" panose="02040503050406030204" pitchFamily="18" charset="0"/>
                <a:ea typeface="Cambria" panose="02040503050406030204" pitchFamily="18" charset="0"/>
              </a:rPr>
              <a:t>амело</a:t>
            </a: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- и </a:t>
            </a:r>
            <a:r>
              <a:rPr lang="ru-RU" sz="2000" kern="1400" spc="-20" dirty="0" err="1">
                <a:latin typeface="Cambria" panose="02040503050406030204" pitchFamily="18" charset="0"/>
                <a:ea typeface="Cambria" panose="02040503050406030204" pitchFamily="18" charset="0"/>
              </a:rPr>
              <a:t>дентиногенеза</a:t>
            </a: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 при болезнях матери и ребенка</a:t>
            </a: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  <a:endParaRPr lang="ru-RU" sz="2000" kern="1400" spc="-2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hangingPunct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приобретенный характер – следствие </a:t>
            </a:r>
            <a:r>
              <a:rPr lang="ru-RU" sz="2000" kern="1400" spc="-20" dirty="0" err="1">
                <a:latin typeface="Cambria" panose="02040503050406030204" pitchFamily="18" charset="0"/>
                <a:ea typeface="Cambria" panose="02040503050406030204" pitchFamily="18" charset="0"/>
              </a:rPr>
              <a:t>нейродистро-фических</a:t>
            </a: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 процессов, расстройств функции кровеносной системы и эндокринного </a:t>
            </a: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аппарата, заболеваний ЖКТ;</a:t>
            </a:r>
          </a:p>
          <a:p>
            <a:pPr marL="285750" indent="-285750" hangingPunct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нарушений </a:t>
            </a: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обмена веществ различной этиологии.</a:t>
            </a:r>
            <a:endParaRPr lang="ru-RU" sz="1200" kern="1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378841"/>
            <a:ext cx="6570572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14000"/>
              </a:lnSpc>
              <a:spcAft>
                <a:spcPts val="0"/>
              </a:spcAft>
            </a:pPr>
            <a:r>
              <a:rPr lang="ru-RU" sz="2400" b="1" kern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Общие </a:t>
            </a:r>
            <a:r>
              <a:rPr lang="ru-RU" sz="2400" b="1" kern="1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причины возникновения повышенной стираемости зубов</a:t>
            </a:r>
            <a:endParaRPr lang="ru-RU" sz="1400" b="1" kern="1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2204864"/>
            <a:ext cx="2558102" cy="1466106"/>
          </a:xfrm>
          <a:prstGeom prst="rect">
            <a:avLst/>
          </a:prstGeom>
        </p:spPr>
      </p:pic>
      <p:pic>
        <p:nvPicPr>
          <p:cNvPr id="1026" name="Picture 2" descr="https://ivkult.ru/800/600/https/estetmedicina.ru/upload/medialibrary/20d/20de8e8665f79d13e6f7fade1e20a5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46729"/>
            <a:ext cx="2558102" cy="171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4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809358" y="1540143"/>
            <a:ext cx="6767264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hangingPunct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Вид прикуса (</a:t>
            </a: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прямой, перекрестный);</a:t>
            </a:r>
          </a:p>
          <a:p>
            <a:pPr marL="285750" indent="-285750" hangingPunct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Функциональная </a:t>
            </a: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перегрузка зубов, вызванная частичной потерей </a:t>
            </a: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зубов; </a:t>
            </a:r>
          </a:p>
          <a:p>
            <a:pPr marL="285750" indent="-285750" hangingPunct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Функциональная </a:t>
            </a: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перегрузка зубов, </a:t>
            </a: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 вызванная </a:t>
            </a:r>
            <a:r>
              <a:rPr lang="ru-RU" sz="2000" kern="1400" spc="-2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парафункцией</a:t>
            </a: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000" kern="1400" spc="-2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бруксизм</a:t>
            </a: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), гипертонусом </a:t>
            </a: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жевательных мышц центрального </a:t>
            </a: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происхождения, связанным </a:t>
            </a: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с профессией (вибрация, физическое </a:t>
            </a: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напряжение), хронической </a:t>
            </a: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травмой </a:t>
            </a:r>
            <a:r>
              <a:rPr lang="ru-RU" sz="2000" kern="1400" spc="-20" dirty="0" smtClean="0">
                <a:latin typeface="Cambria" panose="02040503050406030204" pitchFamily="18" charset="0"/>
                <a:ea typeface="Cambria" panose="02040503050406030204" pitchFamily="18" charset="0"/>
              </a:rPr>
              <a:t>зубов и  вредными </a:t>
            </a:r>
            <a:r>
              <a:rPr lang="ru-RU" sz="2000" kern="1400" spc="-20" dirty="0">
                <a:latin typeface="Cambria" panose="02040503050406030204" pitchFamily="18" charset="0"/>
                <a:ea typeface="Cambria" panose="02040503050406030204" pitchFamily="18" charset="0"/>
              </a:rPr>
              <a:t>привычками.</a:t>
            </a:r>
            <a:endParaRPr lang="ru-RU" sz="1200" kern="1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378841"/>
            <a:ext cx="6570572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14000"/>
              </a:lnSpc>
              <a:spcAft>
                <a:spcPts val="0"/>
              </a:spcAft>
            </a:pPr>
            <a:r>
              <a:rPr lang="ru-RU" sz="2400" b="1" kern="1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Местные причины возникновения повышенной стираемости зубов</a:t>
            </a:r>
            <a:endParaRPr lang="ru-RU" sz="1400" b="1" kern="1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1.wp.com/zebyjakdiamenty.com/wp-content/uploads/2017/10/bruksizmas1.geras_.jpg?w=1165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22" y="4468112"/>
            <a:ext cx="5104735" cy="205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63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23728" y="802139"/>
            <a:ext cx="6400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Cambria" panose="02040503050406030204" pitchFamily="18" charset="0"/>
              </a:rPr>
              <a:t>В патогенезе повышенного стирания взаимодействуют </a:t>
            </a:r>
            <a:r>
              <a:rPr lang="ru-RU" sz="1700" b="1" i="1" dirty="0">
                <a:solidFill>
                  <a:srgbClr val="002060"/>
                </a:solidFill>
                <a:latin typeface="Cambria" panose="02040503050406030204" pitchFamily="18" charset="0"/>
              </a:rPr>
              <a:t>следующие факторы: </a:t>
            </a:r>
            <a:r>
              <a:rPr lang="ru-RU" sz="1700" dirty="0" smtClean="0">
                <a:latin typeface="Cambria" panose="02040503050406030204" pitchFamily="18" charset="0"/>
              </a:rPr>
              <a:t>увеличенная </a:t>
            </a:r>
            <a:r>
              <a:rPr lang="ru-RU" sz="1700" dirty="0">
                <a:latin typeface="Cambria" panose="02040503050406030204" pitchFamily="18" charset="0"/>
              </a:rPr>
              <a:t>окклюзионная нагрузка, экзогенные (профессиональные вредности и особенности питания, нерациональное протезирование без учета коэффициента трения материала протеза с эмалью зуба и шероховатости материала) и эндогенные факторы (нарушения обмена веществ, эндокринопатии, </a:t>
            </a:r>
            <a:r>
              <a:rPr lang="ru-RU" sz="1700" dirty="0" err="1">
                <a:latin typeface="Cambria" panose="02040503050406030204" pitchFamily="18" charset="0"/>
              </a:rPr>
              <a:t>бруксизм</a:t>
            </a:r>
            <a:r>
              <a:rPr lang="ru-RU" sz="1700" dirty="0">
                <a:latin typeface="Cambria" panose="02040503050406030204" pitchFamily="18" charset="0"/>
              </a:rPr>
              <a:t>, заболевания желудочно-кишечного тракта). </a:t>
            </a:r>
            <a:endParaRPr lang="ru-RU" sz="1700" dirty="0" smtClean="0">
              <a:latin typeface="Cambria" panose="02040503050406030204" pitchFamily="18" charset="0"/>
            </a:endParaRPr>
          </a:p>
          <a:p>
            <a:endParaRPr lang="ru-RU" sz="1700" dirty="0" smtClean="0">
              <a:latin typeface="Cambria" panose="02040503050406030204" pitchFamily="18" charset="0"/>
            </a:endParaRPr>
          </a:p>
          <a:p>
            <a:r>
              <a:rPr lang="ru-RU" sz="1700" dirty="0" smtClean="0">
                <a:latin typeface="Cambria" panose="02040503050406030204" pitchFamily="18" charset="0"/>
              </a:rPr>
              <a:t>Несмотря </a:t>
            </a:r>
            <a:r>
              <a:rPr lang="ru-RU" sz="1700" dirty="0">
                <a:latin typeface="Cambria" panose="02040503050406030204" pitchFamily="18" charset="0"/>
              </a:rPr>
              <a:t>на описание наличия вышеперечисленных общесоматических заболеваний у пациентов с повышенным стиранием зубов, до сих пор нет единого мнения об их влиянии, и механизм патогенеза остается неясным. </a:t>
            </a:r>
            <a:r>
              <a:rPr lang="ru-RU" sz="1700" dirty="0" smtClean="0">
                <a:latin typeface="Cambria" panose="02040503050406030204" pitchFamily="18" charset="0"/>
              </a:rPr>
              <a:t>В </a:t>
            </a:r>
            <a:r>
              <a:rPr lang="ru-RU" sz="1700" dirty="0">
                <a:latin typeface="Cambria" panose="02040503050406030204" pitchFamily="18" charset="0"/>
              </a:rPr>
              <a:t>отношении стирания окклюзионных поверхностей имеется более определенное мнение. Данный процесс рассматривают с точки зрения механики и трибологии (научная дисциплина, занимающаяся изучением трения и износа). Знание механики износа твердых тканей зубов и реставрационных материалов позволяет выбрать наиболее рациональный метод лечения и материал для реставрации зубов с повышенным стиранием.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62959" y="303741"/>
            <a:ext cx="432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Патогенез повышенной стираемости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074" name="Picture 2" descr="https://cgnso.ru/wp-content/uploads/2020/04/961018aa3b848757748f059e10a0e7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620688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5107470"/>
            <a:ext cx="6264426" cy="123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14000"/>
              </a:lnSpc>
            </a:pPr>
            <a:r>
              <a:rPr lang="ru-RU" b="1" kern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Главное патогенетическое </a:t>
            </a:r>
            <a:r>
              <a:rPr lang="ru-RU" b="1" kern="1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звено </a:t>
            </a:r>
            <a:r>
              <a:rPr lang="ru-RU" kern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функциональная </a:t>
            </a:r>
            <a:r>
              <a:rPr lang="ru-RU" kern="1400" dirty="0">
                <a:latin typeface="Cambria" panose="02040503050406030204" pitchFamily="18" charset="0"/>
                <a:ea typeface="Cambria" panose="02040503050406030204" pitchFamily="18" charset="0"/>
              </a:rPr>
              <a:t>недостаточность твердых тканей зубов, обусловленная их морфологической неполноценностью</a:t>
            </a:r>
            <a:endParaRPr lang="ru-RU" kern="1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hangingPunct="0">
              <a:lnSpc>
                <a:spcPct val="114000"/>
              </a:lnSpc>
              <a:spcAft>
                <a:spcPts val="0"/>
              </a:spcAft>
            </a:pPr>
            <a:endParaRPr lang="ru-RU" sz="1100" kern="1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9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63688" y="116632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Этиология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патогенез повышенной </a:t>
            </a:r>
            <a:r>
              <a:rPr lang="ru-RU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стираемости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естественных зубов</a:t>
            </a:r>
            <a:endParaRPr lang="ru-RU" sz="2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325239"/>
              </p:ext>
            </p:extLst>
          </p:nvPr>
        </p:nvGraphicFramePr>
        <p:xfrm>
          <a:off x="1680354" y="1166018"/>
          <a:ext cx="7356142" cy="51903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7630">
                  <a:extLst>
                    <a:ext uri="{9D8B030D-6E8A-4147-A177-3AD203B41FA5}">
                      <a16:colId xmlns:a16="http://schemas.microsoft.com/office/drawing/2014/main" val="259203046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16254669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565911908"/>
                    </a:ext>
                  </a:extLst>
                </a:gridCol>
              </a:tblGrid>
              <a:tr h="86505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Общие причины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7" marR="284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Местные причины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7" marR="28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Главное патогенетическое звено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7" marR="28437" marT="0" marB="0" anchor="ctr"/>
                </a:tc>
                <a:extLst>
                  <a:ext uri="{0D108BD9-81ED-4DB2-BD59-A6C34878D82A}">
                    <a16:rowId xmlns:a16="http://schemas.microsoft.com/office/drawing/2014/main" val="1043715221"/>
                  </a:ext>
                </a:extLst>
              </a:tr>
              <a:tr h="4325277">
                <a:tc>
                  <a:txBody>
                    <a:bodyPr/>
                    <a:lstStyle/>
                    <a:p>
                      <a:pPr algn="l" hangingPunct="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kern="1400" spc="-2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Наследственная предрасположенность (болезнь </a:t>
                      </a:r>
                      <a:r>
                        <a:rPr lang="ru-RU" sz="1600" kern="1400" spc="-2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Капдепона</a:t>
                      </a:r>
                      <a:r>
                        <a:rPr lang="ru-RU" sz="1600" kern="1400" spc="-2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), </a:t>
                      </a:r>
                      <a:r>
                        <a:rPr lang="ru-RU" sz="1600" kern="1400" spc="-2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врожденный характер (нарушение </a:t>
                      </a:r>
                      <a:r>
                        <a:rPr lang="ru-RU" sz="1600" kern="1400" spc="-2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амело</a:t>
                      </a:r>
                      <a:r>
                        <a:rPr lang="ru-RU" sz="1600" kern="1400" spc="-2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и </a:t>
                      </a:r>
                      <a:r>
                        <a:rPr lang="ru-RU" sz="1600" kern="1400" spc="-2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дентиногенеза</a:t>
                      </a:r>
                      <a:r>
                        <a:rPr lang="ru-RU" sz="1600" kern="1400" spc="-2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при болезнях матери и </a:t>
                      </a:r>
                      <a:r>
                        <a:rPr lang="ru-RU" sz="1600" kern="1400" spc="-2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ребенка),</a:t>
                      </a:r>
                    </a:p>
                    <a:p>
                      <a:pPr algn="l" hangingPunct="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kern="1400" spc="-2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приобретенный </a:t>
                      </a:r>
                      <a:r>
                        <a:rPr lang="ru-RU" sz="1600" kern="1400" spc="-2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характер – следствие </a:t>
                      </a:r>
                      <a:r>
                        <a:rPr lang="ru-RU" sz="1600" kern="1400" spc="-2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нейродистро-фических</a:t>
                      </a:r>
                      <a:r>
                        <a:rPr lang="ru-RU" sz="1600" kern="1400" spc="-2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процессов, расстройств функции кровеносной системы и эндокринного аппарата, нарушений обмена веществ различной этиологии.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7" marR="28437" marT="0" marB="0"/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kern="1400" spc="-2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Вид прикуса (прямой), функциональная перегрузка зубов, вызванная частичной потерей зубов </a:t>
                      </a:r>
                      <a:r>
                        <a:rPr lang="ru-RU" sz="1600" kern="1400" spc="-2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парафункцией</a:t>
                      </a:r>
                      <a:r>
                        <a:rPr lang="ru-RU" sz="1600" kern="1400" spc="-2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ru-RU" sz="1600" kern="1400" spc="-2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бруксизм</a:t>
                      </a:r>
                      <a:r>
                        <a:rPr lang="ru-RU" sz="1600" kern="1400" spc="-2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ru-RU" sz="1600" kern="1400" spc="-2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гипертонусом</a:t>
                      </a:r>
                      <a:r>
                        <a:rPr lang="ru-RU" sz="1600" kern="1400" spc="-2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жевательных мышц центрального происхождения и связанным с профессией (вибрация, физическое напряжение) хронической травмой зубов вредные привычками.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7" marR="28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Функциональная недостаточность твердых тканей зубов, обусловленная их морфологической </a:t>
                      </a:r>
                      <a:r>
                        <a:rPr lang="ru-RU" sz="1600" kern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неполноценностью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7" marR="28437" marT="0" marB="0"/>
                </a:tc>
                <a:extLst>
                  <a:ext uri="{0D108BD9-81ED-4DB2-BD59-A6C34878D82A}">
                    <a16:rowId xmlns:a16="http://schemas.microsoft.com/office/drawing/2014/main" val="328620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09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95767457"/>
              </p:ext>
            </p:extLst>
          </p:nvPr>
        </p:nvGraphicFramePr>
        <p:xfrm>
          <a:off x="2411760" y="3235028"/>
          <a:ext cx="7200800" cy="3121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13089005"/>
              </p:ext>
            </p:extLst>
          </p:nvPr>
        </p:nvGraphicFramePr>
        <p:xfrm>
          <a:off x="1907704" y="404664"/>
          <a:ext cx="6347048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98041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307593"/>
              </p:ext>
            </p:extLst>
          </p:nvPr>
        </p:nvGraphicFramePr>
        <p:xfrm>
          <a:off x="1475656" y="260648"/>
          <a:ext cx="7560840" cy="63471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0724">
                  <a:extLst>
                    <a:ext uri="{9D8B030D-6E8A-4147-A177-3AD203B41FA5}">
                      <a16:colId xmlns:a16="http://schemas.microsoft.com/office/drawing/2014/main" val="1671295538"/>
                    </a:ext>
                  </a:extLst>
                </a:gridCol>
                <a:gridCol w="5690116">
                  <a:extLst>
                    <a:ext uri="{9D8B030D-6E8A-4147-A177-3AD203B41FA5}">
                      <a16:colId xmlns:a16="http://schemas.microsoft.com/office/drawing/2014/main" val="2037402152"/>
                    </a:ext>
                  </a:extLst>
                </a:gridCol>
              </a:tblGrid>
              <a:tr h="332411"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kern="1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Классификация по </a:t>
                      </a:r>
                      <a:r>
                        <a:rPr lang="ru-RU" sz="2400" b="1" kern="14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М.Г.Бушану</a:t>
                      </a:r>
                      <a:r>
                        <a:rPr lang="ru-RU" sz="2400" b="1" kern="14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(1979)</a:t>
                      </a:r>
                      <a:endParaRPr lang="ru-RU" sz="2400" b="1" kern="1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93" marR="24393" marT="24393" marB="24393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715020"/>
                  </a:ext>
                </a:extLst>
              </a:tr>
              <a:tr h="1894853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4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Глубина поражения</a:t>
                      </a:r>
                    </a:p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4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зубов</a:t>
                      </a:r>
                      <a:endParaRPr lang="ru-RU" sz="1600" b="1" kern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93" marR="24393" marT="24393" marB="243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 степень – полное обнажение дентина и укорочение, не доходящее до экватора (в пределах </a:t>
                      </a:r>
                      <a:r>
                        <a:rPr lang="ru-RU" sz="1600" b="1" kern="1400" baseline="30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ru-RU" sz="1600" b="1" kern="1400" baseline="-25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длины коронки зуба); </a:t>
                      </a:r>
                    </a:p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степень – укорочение от </a:t>
                      </a:r>
                      <a:r>
                        <a:rPr lang="ru-RU" sz="1600" b="1" kern="1400" baseline="30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ru-RU" sz="1600" b="1" kern="1400" baseline="-25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до </a:t>
                      </a:r>
                      <a:r>
                        <a:rPr lang="ru-RU" sz="1600" b="1" kern="1400" baseline="30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ru-RU" sz="1600" b="1" kern="1400" baseline="-25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длины коронки; </a:t>
                      </a:r>
                    </a:p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III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степень – укорочение коронки зуба на </a:t>
                      </a:r>
                      <a:r>
                        <a:rPr lang="ru-RU" sz="1600" b="1" kern="1400" baseline="30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ru-RU" sz="1600" b="1" kern="1400" baseline="-25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и </a:t>
                      </a:r>
                      <a:r>
                        <a:rPr lang="ru-RU" sz="1600" b="1" kern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более</a:t>
                      </a:r>
                      <a:endParaRPr lang="ru-RU" sz="1600" b="1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93" marR="24393" marT="24393" marB="243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9076"/>
                  </a:ext>
                </a:extLst>
              </a:tr>
              <a:tr h="118871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4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 стадии развития</a:t>
                      </a:r>
                      <a:endParaRPr lang="ru-RU" sz="1600" b="1" kern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93" marR="24393" marT="24393" marB="243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 (физиологическая) – в пределах эмали; </a:t>
                      </a:r>
                    </a:p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(переходная) – в пределах эмали и частично дентина; </a:t>
                      </a:r>
                    </a:p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III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(повышенная) – в пределах дентина</a:t>
                      </a:r>
                      <a:endParaRPr lang="ru-RU" sz="1600" b="1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93" marR="24393" marT="24393" marB="24393"/>
                </a:tc>
                <a:extLst>
                  <a:ext uri="{0D108BD9-81ED-4DB2-BD59-A6C34878D82A}">
                    <a16:rowId xmlns:a16="http://schemas.microsoft.com/office/drawing/2014/main" val="4187252541"/>
                  </a:ext>
                </a:extLst>
              </a:tr>
              <a:tr h="917626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4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Плоскость поражения</a:t>
                      </a:r>
                      <a:endParaRPr lang="ru-RU" sz="1600" b="1" kern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93" marR="24393" marT="24393" marB="243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 – горизонтальная; </a:t>
                      </a:r>
                    </a:p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– вертикальная; </a:t>
                      </a:r>
                    </a:p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III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– смешанная</a:t>
                      </a:r>
                      <a:endParaRPr lang="ru-RU" sz="1600" b="1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93" marR="24393" marT="24393" marB="243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738684"/>
                  </a:ext>
                </a:extLst>
              </a:tr>
              <a:tr h="86168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4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Протяженность </a:t>
                      </a:r>
                    </a:p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4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поражения</a:t>
                      </a:r>
                      <a:endParaRPr lang="ru-RU" sz="1600" b="1" kern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93" marR="24393" marT="24393" marB="243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ru-RU" sz="1600" b="1" kern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 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– ограниченная (локализованная); </a:t>
                      </a:r>
                    </a:p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</a:t>
                      </a: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– </a:t>
                      </a:r>
                      <a:r>
                        <a:rPr lang="ru-RU" sz="1600" b="1" kern="1400" dirty="0" err="1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генерализованная</a:t>
                      </a:r>
                      <a:endParaRPr lang="ru-RU" sz="1600" b="1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93" marR="24393" marT="24393" marB="24393"/>
                </a:tc>
                <a:extLst>
                  <a:ext uri="{0D108BD9-81ED-4DB2-BD59-A6C34878D82A}">
                    <a16:rowId xmlns:a16="http://schemas.microsoft.com/office/drawing/2014/main" val="3578398874"/>
                  </a:ext>
                </a:extLst>
              </a:tr>
              <a:tr h="33241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4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Чувствительность дентина</a:t>
                      </a:r>
                      <a:endParaRPr lang="ru-RU" sz="1600" b="1" kern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93" marR="24393" marT="24393" marB="243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 – в пределах нормы</a:t>
                      </a:r>
                      <a:endParaRPr lang="ru-RU" sz="1600" b="1" kern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93" marR="24393" marT="24393" marB="243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276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09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475656" y="132532"/>
            <a:ext cx="7668344" cy="672546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Вопросы: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Определение понятия «физиологическая», «задержанная», «повышенная»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стираемость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зубов.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Этиология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, патогенез, классификация клинических форм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стираемости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в зависимости от стадии развития, степени выраженности и глубины поражения зубов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Клиника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, диагностика локализованной формы повышенной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стираемости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Генерализованная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форма повышенной стираемости зубов со снижением высоты нижнего отдела лица при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интактных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зубных рядах и частичном отсутствии 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зубов.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Генерализованная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форма повышенной стираемости без снижения высоты нижнего отдела лица при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интактных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зубных рядах и частичном отсутствии 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зубов.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Формулировка диагноза у </a:t>
            </a:r>
            <a:r>
              <a:rPr lang="ru-RU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паицентов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с повышенной стираемостью зубов.</a:t>
            </a:r>
          </a:p>
          <a:p>
            <a:pPr marL="457200" lvl="0" indent="-457200">
              <a:buFont typeface="+mj-lt"/>
              <a:buAutoNum type="arabicPeriod"/>
            </a:pP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55676" y="391110"/>
            <a:ext cx="7272808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b="1" kern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Методы обследования и диагностика повышенной стираемости зубов</a:t>
            </a:r>
            <a:endParaRPr lang="ru-RU" kern="1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00050" marR="2540" indent="-400050" algn="just" hangingPunct="0">
              <a:lnSpc>
                <a:spcPct val="150000"/>
              </a:lnSpc>
              <a:spcBef>
                <a:spcPts val="1045"/>
              </a:spcBef>
              <a:spcAft>
                <a:spcPts val="0"/>
              </a:spcAft>
              <a:buAutoNum type="romanUcPeriod"/>
            </a:pPr>
            <a:r>
              <a:rPr lang="ru-RU" kern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Целью </a:t>
            </a:r>
            <a:r>
              <a:rPr lang="ru-RU" kern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клинического исследования является определение причин, вызывающих заболевание, установление пра</a:t>
            </a:r>
            <a:r>
              <a:rPr lang="ru-RU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вильного диагноза и проведение лечебных мероприятий. </a:t>
            </a:r>
            <a:endParaRPr lang="ru-RU" kern="14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Что включает в себя первичный стоматологический осмотр? - Стоматология  «Эксперт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30679"/>
            <a:ext cx="3658015" cy="243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4016" y="3758127"/>
            <a:ext cx="3384376" cy="211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AutoNum type="arabicPeriod"/>
              <a:tabLst>
                <a:tab pos="468630" algn="l"/>
              </a:tabLst>
            </a:pPr>
            <a:r>
              <a:rPr lang="ru-RU" kern="1400" spc="15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Сбор </a:t>
            </a:r>
            <a:r>
              <a:rPr lang="ru-RU" kern="1400" spc="1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анамнеза.</a:t>
            </a:r>
            <a:endParaRPr lang="ru-RU" kern="1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AutoNum type="arabicPeriod"/>
              <a:tabLst>
                <a:tab pos="468630" algn="l"/>
              </a:tabLst>
            </a:pPr>
            <a:r>
              <a:rPr lang="ru-RU" kern="1400" spc="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Клиническое обследование.</a:t>
            </a:r>
            <a:endParaRPr lang="ru-RU" kern="1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AutoNum type="arabicPeriod"/>
              <a:tabLst>
                <a:tab pos="468630" algn="l"/>
              </a:tabLst>
            </a:pPr>
            <a:r>
              <a:rPr lang="ru-RU" kern="1400" spc="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Специальное обследование.</a:t>
            </a:r>
            <a:endParaRPr lang="ru-RU" kern="1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2665847"/>
            <a:ext cx="6246440" cy="87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algn="just" hangingPunct="0">
              <a:lnSpc>
                <a:spcPct val="150000"/>
              </a:lnSpc>
              <a:spcBef>
                <a:spcPts val="1045"/>
              </a:spcBef>
              <a:spcAft>
                <a:spcPts val="0"/>
              </a:spcAft>
            </a:pPr>
            <a:r>
              <a:rPr lang="ru-RU" b="1" i="1" kern="1400" spc="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Поэтому обследование в клинике ортопедической стома</a:t>
            </a:r>
            <a:r>
              <a:rPr lang="ru-RU" b="1" i="1" kern="1400" spc="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тологии проводят по следующей схеме:</a:t>
            </a:r>
            <a:endParaRPr lang="ru-RU" b="1" i="1" kern="1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0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260648"/>
            <a:ext cx="6606480" cy="357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indent="474980" algn="just" hangingPunct="0">
              <a:lnSpc>
                <a:spcPct val="150000"/>
              </a:lnSpc>
              <a:spcAft>
                <a:spcPts val="0"/>
              </a:spcAft>
            </a:pPr>
            <a:r>
              <a:rPr lang="ru-RU" sz="1700" b="1" i="1" kern="14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Анамнез </a:t>
            </a:r>
            <a:r>
              <a:rPr lang="ru-RU" sz="1700" kern="1400" spc="-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включает жалобы больного, данные о его общем состоянии, условиях жизни, профессии. При первом знакомстве с пациентом врачу следует подробно ознакомиться с жалобами больного и выявить основное, что побудило его обратиться за ортопедической помощью, обратить внимание на анамнез заболевания. При этом желательно выявить время возникновения заболевания, первоначальные ощущения и проявления, предполагаемую причину, течение заболевания, вплоть до момента обращения за помощью к врачу.</a:t>
            </a:r>
            <a:endParaRPr lang="ru-RU" sz="1700" kern="14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2" name="Picture 4" descr="Лечение зубов у пожилых людей — INNOVAST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4015211"/>
            <a:ext cx="4464496" cy="234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56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48264" y="6387166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16632"/>
            <a:ext cx="7272808" cy="440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indent="474980" hangingPunct="0">
              <a:lnSpc>
                <a:spcPct val="150000"/>
              </a:lnSpc>
              <a:spcAft>
                <a:spcPts val="0"/>
              </a:spcAft>
            </a:pPr>
            <a:r>
              <a:rPr lang="ru-RU" sz="1700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анамнезе жизни необходимо обращать внимание </a:t>
            </a:r>
            <a:r>
              <a:rPr lang="ru-RU" sz="1700" kern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ранее </a:t>
            </a:r>
            <a:r>
              <a:rPr lang="ru-RU" sz="1700" b="1" i="1" kern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перенесенные</a:t>
            </a:r>
            <a:r>
              <a:rPr lang="ru-RU" sz="1700" kern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sz="1700" b="1" i="1" kern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сопутствующие соматические </a:t>
            </a:r>
            <a:r>
              <a:rPr lang="ru-RU" sz="1700" b="1" i="1" kern="1400" spc="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заболевания</a:t>
            </a:r>
            <a:r>
              <a:rPr lang="ru-RU" sz="1700" kern="1400" spc="1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а также </a:t>
            </a:r>
            <a:r>
              <a:rPr lang="ru-RU" sz="1700" b="1" i="1" kern="1400" spc="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отягощенность наследственности</a:t>
            </a:r>
            <a:r>
              <a:rPr lang="ru-RU" sz="1700" kern="1400" spc="1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700" kern="1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5875" indent="474980" hangingPunct="0">
              <a:lnSpc>
                <a:spcPct val="150000"/>
              </a:lnSpc>
              <a:spcAft>
                <a:spcPts val="0"/>
              </a:spcAft>
            </a:pPr>
            <a:r>
              <a:rPr lang="ru-RU" sz="1700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анамнезе нередко выявляется, что повышенная стираемость зубов отмечалась и у других членов семьи </a:t>
            </a:r>
            <a:r>
              <a:rPr lang="ru-RU" sz="1700" kern="1400" spc="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(отца, матери, дедушки, бабушки), причем имелось идентичное стирание зубов. Это все свидетельствует о генети</a:t>
            </a:r>
            <a:r>
              <a:rPr lang="ru-RU" sz="1700" kern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ческой предрасположенности к данной патологии твердых </a:t>
            </a:r>
            <a:r>
              <a:rPr lang="ru-RU" sz="1700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тканей зубов.</a:t>
            </a:r>
            <a:endParaRPr lang="ru-RU" sz="1700" kern="1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970" marR="2540" indent="474980" hangingPunct="0">
              <a:lnSpc>
                <a:spcPct val="150000"/>
              </a:lnSpc>
              <a:spcBef>
                <a:spcPts val="35"/>
              </a:spcBef>
              <a:spcAft>
                <a:spcPts val="0"/>
              </a:spcAft>
            </a:pPr>
            <a:r>
              <a:rPr lang="ru-RU" sz="1700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Выявляя условия быта больного, врач получает пред</a:t>
            </a:r>
            <a:r>
              <a:rPr lang="ru-RU" sz="1700" kern="1400" spc="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ставление о социальных факторах, оказывающих сущест</a:t>
            </a:r>
            <a:r>
              <a:rPr lang="ru-RU" sz="1700" kern="1400" spc="1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венное влияние на характер и течение заболевания.</a:t>
            </a:r>
            <a:endParaRPr lang="ru-RU" sz="1700" kern="14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Патологическая стираемость зубов: причины, симптомы, диагностика и леч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42" y="4525531"/>
            <a:ext cx="2820379" cy="187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огда стирается эмаль зуба - патологии, причины, методы лечен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37" y="4522440"/>
            <a:ext cx="3304652" cy="186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67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48264" y="6387166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00840" y="171278"/>
            <a:ext cx="6912768" cy="357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indent="467995" hangingPunct="0">
              <a:lnSpc>
                <a:spcPct val="150000"/>
              </a:lnSpc>
              <a:spcAft>
                <a:spcPts val="0"/>
              </a:spcAft>
            </a:pPr>
            <a:r>
              <a:rPr lang="ru-RU" sz="1700" b="1" kern="1400" spc="1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Осмотр</a:t>
            </a:r>
            <a:r>
              <a:rPr lang="ru-RU" sz="1700" b="1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— объективный метод исследования. При </a:t>
            </a:r>
            <a:r>
              <a:rPr lang="ru-RU" sz="1700" kern="1400" spc="1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внешнем осмотре больных с повышенным </a:t>
            </a:r>
            <a:r>
              <a:rPr lang="ru-RU" sz="1700" kern="1400" spc="15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стиранием </a:t>
            </a:r>
            <a:r>
              <a:rPr lang="ru-RU" sz="1700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твердых тканей зубов выявляется ряд «лицевых признаков», которые характерны для данной патологии. </a:t>
            </a:r>
            <a:endParaRPr lang="en-US" sz="1700" kern="1400" spc="1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985" indent="467995" hangingPunct="0">
              <a:lnSpc>
                <a:spcPct val="150000"/>
              </a:lnSpc>
              <a:spcAft>
                <a:spcPts val="0"/>
              </a:spcAft>
            </a:pPr>
            <a:r>
              <a:rPr lang="ru-RU" sz="1700" kern="1400" spc="1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Прежде </a:t>
            </a:r>
            <a:r>
              <a:rPr lang="ru-RU" sz="1700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всего, бросается в глаза </a:t>
            </a:r>
            <a:r>
              <a:rPr lang="ru-RU" sz="1700" kern="1400" spc="1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снижение высоты нижней трети лица, </a:t>
            </a:r>
            <a:r>
              <a:rPr lang="ru-RU" sz="1700" kern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наблюдается резкая выраженность носогубных и подборо</a:t>
            </a:r>
            <a:r>
              <a:rPr lang="ru-RU" sz="1700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дочной складок, плотное смыкание губ, опускание углов рта, воспаление кожи в этих участках (</a:t>
            </a:r>
            <a:r>
              <a:rPr lang="ru-RU" sz="1700" kern="1400" spc="1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заеды</a:t>
            </a:r>
            <a:r>
              <a:rPr lang="ru-RU" sz="1700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а также выступание подбородка вперед. </a:t>
            </a:r>
            <a:endParaRPr lang="ru-RU" sz="1700" kern="14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218" name="Picture 2" descr="Комбинированная конструкция верхней челюсти с опорой на абатменты  Multi-unit и зубы с телескопической фиксацией (2570) - Ортопедия - Новости  и статьи по стоматологии - Профессиональный стоматологический портал (сайт)  «Клуб стоматологов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6"/>
            <a:ext cx="3277512" cy="265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54528" y="3992610"/>
            <a:ext cx="396273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indent="467995" hangingPunct="0">
              <a:lnSpc>
                <a:spcPct val="150000"/>
              </a:lnSpc>
              <a:spcAft>
                <a:spcPts val="0"/>
              </a:spcAft>
            </a:pPr>
            <a:r>
              <a:rPr lang="ru-RU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 эти признаки характерны для генерализованной формы стираемости, при лока</a:t>
            </a:r>
            <a:r>
              <a:rPr lang="ru-RU" kern="1400" spc="-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лизованной форме стираемости таких изменений не наблюда</a:t>
            </a:r>
            <a:r>
              <a:rPr lang="ru-RU" kern="1400" spc="-1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ется.</a:t>
            </a:r>
            <a:endParaRPr lang="ru-RU" sz="1100" kern="1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48264" y="6387166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09634" y="294248"/>
            <a:ext cx="71496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 marR="18415" indent="467995" hangingPunct="0">
              <a:lnSpc>
                <a:spcPct val="150000"/>
              </a:lnSpc>
              <a:spcAft>
                <a:spcPts val="0"/>
              </a:spcAft>
            </a:pPr>
            <a:r>
              <a:rPr lang="ru-RU" b="1" kern="1400" spc="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Перкуссия</a:t>
            </a:r>
            <a:r>
              <a:rPr lang="ru-RU" kern="1400" spc="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400" spc="5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постукивание по зубу — применя</a:t>
            </a:r>
            <a:r>
              <a:rPr lang="ru-RU" kern="14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ется для определения состояния периодонта. Перкуссия производится пинцетом или рукояткой зонда по зубу (по </a:t>
            </a:r>
            <a:r>
              <a:rPr lang="ru-RU" kern="1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его оси) или в горизонтальном направлении. Перкуссия </a:t>
            </a:r>
            <a:r>
              <a:rPr lang="ru-RU" kern="14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всегда должна быть сравнительной, т. е. перкутируют не </a:t>
            </a:r>
            <a:r>
              <a:rPr lang="ru-RU" kern="1400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только больной, но и рядом стоящие зубы. Наличие </a:t>
            </a:r>
            <a:r>
              <a:rPr lang="ru-RU" kern="14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болезненности при перкуссии свидетельствует о вовлечении в патологический процесс либо верхушечного, либо </a:t>
            </a:r>
            <a:r>
              <a:rPr lang="ru-RU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краевого периодонта. </a:t>
            </a:r>
            <a:endParaRPr lang="ru-RU" sz="1100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 descr="Перкусс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97952"/>
            <a:ext cx="3600400" cy="261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42818" y="3697952"/>
            <a:ext cx="31861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 marR="18415" indent="467995" hangingPunct="0">
              <a:lnSpc>
                <a:spcPct val="150000"/>
              </a:lnSpc>
              <a:spcAft>
                <a:spcPts val="0"/>
              </a:spcAft>
            </a:pPr>
            <a:r>
              <a:rPr lang="ru-RU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Однако при различных воспалитель</a:t>
            </a:r>
            <a:r>
              <a:rPr lang="ru-RU" kern="1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ных процессах как вертикальная, так и горизонтальная </a:t>
            </a:r>
            <a:r>
              <a:rPr lang="ru-RU" kern="14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перкуссия будет болезненной.</a:t>
            </a:r>
            <a:endParaRPr lang="ru-RU" sz="1100" kern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0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48264" y="6387166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07704" y="260648"/>
            <a:ext cx="6480720" cy="5442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marR="11430" indent="467995" algn="just" hangingPunct="0">
              <a:lnSpc>
                <a:spcPct val="150000"/>
              </a:lnSpc>
              <a:spcAft>
                <a:spcPts val="0"/>
              </a:spcAft>
            </a:pPr>
            <a:r>
              <a:rPr lang="ru-RU" b="1" kern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Пальпация</a:t>
            </a:r>
            <a:r>
              <a:rPr lang="ru-RU" kern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— ощупывание. Является незаменимым методом исследования мягких тканей полости рта, региональных лимфатических узлов. При этом выявляют их размер, плотность, болезненность. При дисфункции височно-нижнечелюстного сустава локализация болей указывает на патологию в самом суставе, но нужно помнить, что в действительности боль очень часто передается в сустав от болей, локализованных, главным образом, в латеральной крыловидной мышце или жевательных мышцах. Выявление и лечение патологических состояний в этих мышцах является важным звеном в восстановлении функции жевания и функции височно-нижнечелюстного сустава.</a:t>
            </a:r>
            <a:endParaRPr lang="ru-RU" sz="1100" kern="14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9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58584948"/>
              </p:ext>
            </p:extLst>
          </p:nvPr>
        </p:nvGraphicFramePr>
        <p:xfrm>
          <a:off x="1835696" y="1559630"/>
          <a:ext cx="6696744" cy="480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88936" y="620688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kern="1400" spc="15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Основные методы обследования больного с повышенной стираемостью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3236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63688" y="116632"/>
            <a:ext cx="705678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Специальные методы обследования:</a:t>
            </a:r>
          </a:p>
          <a:p>
            <a:endParaRPr lang="ru-RU" dirty="0" smtClean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ЭОД (</a:t>
            </a:r>
            <a:r>
              <a:rPr lang="ru-RU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электроодонтодиагностика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Электровозбудимость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пульпы зуба определяют с помощью специальных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аппаратов. На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основании данных о восприимчивости чувствительных рецепторов зуба к электрическому току уточняют состояние пульпы и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периапикальных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тканей как в норме, так и при патологическом состоянии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Здоровая </a:t>
            </a: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пульпа зуба </a:t>
            </a: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реагирует на </a:t>
            </a: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ток силой 2—6 мкА</a:t>
            </a: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Нормальный верхушечный периодонт реагирует на токи от 100 до 200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мкА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Патологически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измененный верхушечный периодонт реагирует на токи более 200 мкА.</a:t>
            </a:r>
          </a:p>
          <a:p>
            <a:endParaRPr lang="ru-RU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266" name="Picture 2" descr="Электроодонтодиагности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64468"/>
            <a:ext cx="3024336" cy="215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ЭндоЭст - 3D (ЭОД, дентометрия, апекслокатор) купить, цена в  Санкт-Петербург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99562"/>
            <a:ext cx="2016224" cy="21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907704" y="203249"/>
            <a:ext cx="70567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Специальные методы обследования</a:t>
            </a:r>
          </a:p>
          <a:p>
            <a:pPr algn="ctr"/>
            <a:endParaRPr lang="ru-RU" sz="2800" dirty="0" smtClean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Электромиография</a:t>
            </a: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— </a:t>
            </a:r>
            <a:r>
              <a:rPr lang="ru-RU" sz="2600" dirty="0">
                <a:latin typeface="Cambria" panose="02040503050406030204" pitchFamily="18" charset="0"/>
                <a:ea typeface="Cambria" panose="02040503050406030204" pitchFamily="18" charset="0"/>
              </a:rPr>
              <a:t>метод исследования двигательного аппарата, основанный на регистрации электрических потенциалов скелетных </a:t>
            </a:r>
            <a:r>
              <a:rPr lang="ru-RU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мышц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1835696" y="3212976"/>
            <a:ext cx="3024336" cy="3351913"/>
            <a:chOff x="4319" y="7614"/>
            <a:chExt cx="3780" cy="3960"/>
          </a:xfrm>
        </p:grpSpPr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4319" y="10494"/>
              <a:ext cx="3740" cy="10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hangingPunct="0">
                <a:spcAft>
                  <a:spcPts val="0"/>
                </a:spcAft>
              </a:pPr>
              <a:r>
                <a:rPr lang="ru-RU" sz="1000" kern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10" name="Picture 20" descr="Миограмма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" y="7614"/>
              <a:ext cx="3780" cy="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4" name="Picture 2" descr="Что такое электромиография жевательных мышц в стоматологии, цена, где  сделать ЭМГ || Чи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209685"/>
            <a:ext cx="3655115" cy="240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02068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ru-RU" i="1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Проведение </a:t>
            </a:r>
            <a:r>
              <a:rPr lang="ru-RU" i="1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электромиографического</a:t>
            </a:r>
            <a:r>
              <a:rPr lang="ru-RU" i="1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метода исследования.</a:t>
            </a:r>
            <a:endParaRPr lang="ru-RU" sz="1100" kern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2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63688" y="320587"/>
            <a:ext cx="69231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>При лечении повышенной стираемости зубов с помощью ЭМГ контролируют допустимые границы повышения высоты прикуса. </a:t>
            </a:r>
            <a:endParaRPr lang="ru-RU" sz="2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Увеличение </a:t>
            </a:r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>высоты центральной окклюзии в допустимых пределах (8—10 мм) приводит к тонической биоэлектрической активности височных мышц в покое. Появление такой же активности в собственно жевательных мышцах является симптомом чрезмерного (свыше 10 мм) повышения прикуса. </a:t>
            </a:r>
          </a:p>
        </p:txBody>
      </p:sp>
      <p:pic>
        <p:nvPicPr>
          <p:cNvPr id="14339" name="Picture 3" descr="Миография - стоматология Зуб.р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0" y="3931448"/>
            <a:ext cx="3210521" cy="214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Электромиография — Стоматолог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3931448"/>
            <a:ext cx="3492388" cy="215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Файл:Строение зуба.jpg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8680"/>
            <a:ext cx="3587571" cy="405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61356" y="548680"/>
            <a:ext cx="388843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 hangingPunct="0">
              <a:lnSpc>
                <a:spcPct val="150000"/>
              </a:lnSpc>
              <a:spcAft>
                <a:spcPts val="0"/>
              </a:spcAft>
            </a:pPr>
            <a:r>
              <a:rPr lang="ru-RU" kern="14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Зубы человека являются органом, осуществляющим первичную механическую обработку пищи. </a:t>
            </a:r>
            <a:endParaRPr lang="ru-RU" kern="1400" spc="-2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 hangingPunct="0">
              <a:lnSpc>
                <a:spcPct val="150000"/>
              </a:lnSpc>
              <a:spcAft>
                <a:spcPts val="0"/>
              </a:spcAft>
            </a:pPr>
            <a:r>
              <a:rPr lang="ru-RU" kern="14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Главная </a:t>
            </a:r>
            <a:r>
              <a:rPr lang="ru-RU" kern="14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функция зубов определила морфологические особенности их тканей. </a:t>
            </a:r>
            <a:endParaRPr lang="ru-RU" kern="1400" spc="-2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 hangingPunct="0">
              <a:lnSpc>
                <a:spcPct val="150000"/>
              </a:lnSpc>
              <a:spcAft>
                <a:spcPts val="0"/>
              </a:spcAft>
            </a:pPr>
            <a:r>
              <a:rPr lang="ru-RU" kern="14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Коронковая </a:t>
            </a:r>
            <a:r>
              <a:rPr lang="ru-RU" kern="14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часть их состоит из эмали – </a:t>
            </a:r>
            <a:r>
              <a:rPr lang="ru-RU" b="1" kern="1400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прочной механической ткани. </a:t>
            </a:r>
            <a:endParaRPr lang="ru-RU" sz="1100" b="1" kern="1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7380" y="4602024"/>
            <a:ext cx="685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hangingPunct="0">
              <a:lnSpc>
                <a:spcPct val="150000"/>
              </a:lnSpc>
              <a:spcAft>
                <a:spcPts val="0"/>
              </a:spcAft>
            </a:pPr>
            <a:r>
              <a:rPr lang="ru-RU" kern="14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Выдерживая большое давление при жевании, эмаль вместе с тем обладает значительной хрупкостью, и противостоит внезапным нагрузкам в виде удара. Последние приводят к отколу эмали и оголению дентина.</a:t>
            </a:r>
            <a:endParaRPr lang="ru-RU" sz="1100" kern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1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567" y="3446140"/>
            <a:ext cx="5535557" cy="26788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69460"/>
            <a:ext cx="5400600" cy="29413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35696" y="3045952"/>
            <a:ext cx="653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ru-RU" b="1" i="1" kern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Проведение </a:t>
            </a:r>
            <a:r>
              <a:rPr lang="ru-RU" b="1" i="1" kern="1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электромиографического</a:t>
            </a:r>
            <a:r>
              <a:rPr lang="ru-RU" b="1" i="1" kern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метода исследования.</a:t>
            </a:r>
            <a:endParaRPr lang="ru-RU" sz="1100" b="1" kern="1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22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960342"/>
            <a:ext cx="6912768" cy="2050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" algn="ctr" hangingPunct="0">
              <a:lnSpc>
                <a:spcPct val="115000"/>
              </a:lnSpc>
              <a:spcAft>
                <a:spcPts val="0"/>
              </a:spcAft>
            </a:pPr>
            <a:r>
              <a:rPr lang="ru-RU" sz="1600" b="1" kern="1400" spc="-1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Ортопантомография</a:t>
            </a:r>
            <a:r>
              <a:rPr lang="ru-RU" sz="1600" b="1" kern="1400" spc="-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kern="1400" spc="-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— специальный метод одномо</a:t>
            </a:r>
            <a:r>
              <a:rPr lang="ru-RU" sz="1600" kern="1400" spc="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ментной рентгенографии всех зубов верхней и нижней </a:t>
            </a:r>
            <a:r>
              <a:rPr lang="ru-RU" sz="1600" kern="1400" spc="1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челюсти. Достигается это при помощи </a:t>
            </a:r>
            <a:r>
              <a:rPr lang="ru-RU" sz="1600" kern="1400" spc="1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острофокусной</a:t>
            </a:r>
            <a:r>
              <a:rPr lang="ru-RU" sz="1600" kern="1400" spc="1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рентгеновской трубки малых размеров. Исследование позволяет выявить анатомическое строение коронки зубов, </a:t>
            </a:r>
            <a:r>
              <a:rPr lang="ru-RU" sz="1600" kern="1400" spc="-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корней и каналов, их число, форму и положение в челюсти, </a:t>
            </a:r>
            <a:r>
              <a:rPr lang="ru-RU" sz="1600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облитерации полости зуба, </a:t>
            </a:r>
            <a:r>
              <a:rPr lang="ru-RU" sz="1600" kern="1400" spc="1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дентикли</a:t>
            </a:r>
            <a:r>
              <a:rPr lang="ru-RU" sz="1600" kern="1400" spc="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состояние </a:t>
            </a:r>
            <a:r>
              <a:rPr lang="ru-RU" sz="1600" kern="1400" spc="2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периодонта и самой альвеолярной кости.</a:t>
            </a:r>
            <a:r>
              <a:rPr lang="ru-RU" sz="1600" b="1" kern="1400" spc="-1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1050" kern="14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215627"/>
            <a:ext cx="5661279" cy="29357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36912" y="332656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kern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Рентгенологическое исследование зубов и челюстей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6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18639"/>
            <a:ext cx="4457150" cy="3242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4138641"/>
            <a:ext cx="5500293" cy="25828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63688" y="3393235"/>
            <a:ext cx="705678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0"/>
              </a:spcAft>
              <a:tabLst>
                <a:tab pos="90170" algn="l"/>
                <a:tab pos="180340" algn="l"/>
                <a:tab pos="269875" algn="l"/>
                <a:tab pos="450215" algn="l"/>
                <a:tab pos="540385" algn="l"/>
                <a:tab pos="629920" algn="l"/>
                <a:tab pos="810260" algn="l"/>
                <a:tab pos="900430" algn="l"/>
                <a:tab pos="989965" algn="l"/>
                <a:tab pos="1170305" algn="l"/>
                <a:tab pos="1260475" algn="l"/>
                <a:tab pos="5941060" algn="r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Цифровая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ортопантомография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 аппарате «ORTHOPHOS XG 3D CEPH» производства Sirona+6+6+ (Германия). </a:t>
            </a:r>
          </a:p>
        </p:txBody>
      </p:sp>
    </p:spTree>
    <p:extLst>
      <p:ext uri="{BB962C8B-B14F-4D97-AF65-F5344CB8AC3E}">
        <p14:creationId xmlns:p14="http://schemas.microsoft.com/office/powerpoint/2010/main" val="37409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133918"/>
            <a:ext cx="5472608" cy="35320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5924302"/>
            <a:ext cx="5580787" cy="4320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64296" y="260648"/>
            <a:ext cx="6822504" cy="1873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  <a:tabLst>
                <a:tab pos="90170" algn="l"/>
                <a:tab pos="180340" algn="l"/>
                <a:tab pos="269875" algn="l"/>
                <a:tab pos="450215" algn="l"/>
                <a:tab pos="540385" algn="l"/>
                <a:tab pos="629920" algn="l"/>
                <a:tab pos="810260" algn="l"/>
                <a:tab pos="900430" algn="l"/>
                <a:tab pos="989965" algn="l"/>
                <a:tab pos="1170305" algn="l"/>
                <a:tab pos="1260475" algn="l"/>
                <a:tab pos="5941060" algn="r"/>
              </a:tabLst>
            </a:pP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Компьютерная томография ВНЧС проводится в положении центральной окклюзии с максимально открытым и закрытым ртом, при максимально плотном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окклюзионном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контакте зубов, на данном слайде представлен спиральный компьютерный томограф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Optima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фирмы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General Electric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. Аппарат работает в спиральном режиме с толщиной реконструктивного слоя 0,625 мм. </a:t>
            </a:r>
          </a:p>
        </p:txBody>
      </p:sp>
    </p:spTree>
    <p:extLst>
      <p:ext uri="{BB962C8B-B14F-4D97-AF65-F5344CB8AC3E}">
        <p14:creationId xmlns:p14="http://schemas.microsoft.com/office/powerpoint/2010/main" val="40748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5" y="1540143"/>
            <a:ext cx="3138990" cy="3828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5476498"/>
            <a:ext cx="6264696" cy="879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007" y="436510"/>
            <a:ext cx="7054153" cy="110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9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5913996" y="1492816"/>
            <a:ext cx="2962484" cy="3733006"/>
            <a:chOff x="1888" y="11394"/>
            <a:chExt cx="3863" cy="4500"/>
          </a:xfrm>
        </p:grpSpPr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1888" y="14814"/>
              <a:ext cx="3740" cy="10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hangingPunct="0">
                <a:spcAft>
                  <a:spcPts val="0"/>
                </a:spcAft>
              </a:pPr>
              <a:r>
                <a:rPr lang="ru-RU" sz="1400" i="1" kern="1400" dirty="0" smtClean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ru-RU" sz="1400" i="1" kern="1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Диагностические модели в </a:t>
              </a:r>
              <a:r>
                <a:rPr lang="ru-RU" sz="1400" i="1" kern="1400" dirty="0" err="1" smtClean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артикуляторе</a:t>
              </a:r>
              <a:endParaRPr lang="ru-RU" sz="1000" kern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hangingPunct="0">
                <a:spcAft>
                  <a:spcPts val="0"/>
                </a:spcAft>
              </a:pPr>
              <a:r>
                <a:rPr lang="ru-RU" sz="1000" kern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9" name="Picture 17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" y="11394"/>
              <a:ext cx="3863" cy="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705572" y="476672"/>
            <a:ext cx="420842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" hangingPunct="0">
              <a:lnSpc>
                <a:spcPct val="150000"/>
              </a:lnSpc>
              <a:spcAft>
                <a:spcPts val="0"/>
              </a:spcAft>
            </a:pPr>
            <a:r>
              <a:rPr lang="ru-RU" b="1" i="1" kern="14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диагностических моделей </a:t>
            </a:r>
            <a:r>
              <a:rPr lang="ru-RU" kern="14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проводится с изучения рельефа окклюзионной поверхности, который характеризуется анатомически</a:t>
            </a:r>
            <a:r>
              <a:rPr lang="ru-RU" kern="1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 особенностями, генетически приспособленными для функции. Ок</a:t>
            </a:r>
            <a:r>
              <a:rPr lang="ru-RU" kern="14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клюзионная поверхность состоит из бугров зубов (основания бугров, </a:t>
            </a:r>
            <a:r>
              <a:rPr lang="ru-RU" kern="14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вершина и скаты бугров), имеет край, кромку по периферии окклюзионной поверхности, центральную ямку - самое глубокое место окклюзион</a:t>
            </a:r>
            <a:r>
              <a:rPr lang="ru-RU" kern="14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ной поверхности и </a:t>
            </a:r>
            <a:r>
              <a:rPr lang="ru-RU" kern="1400" spc="-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фиссуры</a:t>
            </a:r>
            <a:r>
              <a:rPr lang="ru-RU" kern="14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между буграми</a:t>
            </a:r>
            <a:r>
              <a:rPr lang="ru-RU" kern="1400" spc="-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100" kern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82144"/>
            <a:ext cx="720080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ctr" hangingPunct="0">
              <a:lnSpc>
                <a:spcPct val="150000"/>
              </a:lnSpc>
              <a:spcAft>
                <a:spcPts val="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Повышенная стираемость может носить ограниченный и разлитой характер. </a:t>
            </a:r>
            <a:endParaRPr lang="en-US" b="1" kern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5600" hangingPunct="0">
              <a:lnSpc>
                <a:spcPct val="150000"/>
              </a:lnSpc>
              <a:spcAft>
                <a:spcPts val="0"/>
              </a:spcAft>
            </a:pPr>
            <a:r>
              <a:rPr lang="ru-RU" kern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Ограниченная</a:t>
            </a:r>
            <a:r>
              <a:rPr lang="ru-RU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или локализованная повышенная стираемость захватывает лишь отдельные зубы или группу зубов, не распространяясь по всей дуге. Чаще она наблюдается в области фронтальных зубов, но процесс может распространяться на премоляры и моляры. </a:t>
            </a:r>
          </a:p>
          <a:p>
            <a:pPr indent="355600" algn="ctr" hangingPunct="0">
              <a:lnSpc>
                <a:spcPct val="150000"/>
              </a:lnSpc>
              <a:spcAft>
                <a:spcPts val="0"/>
              </a:spcAft>
            </a:pPr>
            <a:r>
              <a:rPr lang="ru-RU" b="1" i="1" kern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Повышенная стираемость  бывает горизонтальная, вертикальная, смешанная. </a:t>
            </a:r>
            <a:endParaRPr lang="en-US" b="1" i="1" kern="14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5600" hangingPunct="0">
              <a:lnSpc>
                <a:spcPct val="150000"/>
              </a:lnSpc>
              <a:spcAft>
                <a:spcPts val="0"/>
              </a:spcAft>
            </a:pPr>
            <a:r>
              <a:rPr lang="ru-RU" kern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Смешанная </a:t>
            </a:r>
            <a:r>
              <a:rPr lang="ru-RU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форма повышенной стираемости  чаще всего наблюдается при </a:t>
            </a:r>
            <a:r>
              <a:rPr lang="ru-RU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ортогнатическом</a:t>
            </a:r>
            <a:r>
              <a:rPr lang="ru-RU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реже – при глубоком прикусе. Вертикальная стираемость твердых тканей имеет место в области резцов и клыков, а горизонтальная – в области премоляров и моляров. Частота и степень выраженной вертикальной и горизонтальной форм зависят от глубины резцового перекрытия.</a:t>
            </a:r>
            <a:endParaRPr lang="ru-RU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5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3744416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51274"/>
            <a:ext cx="3672408" cy="27140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652120" y="1078478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Локализованная </a:t>
            </a:r>
            <a:r>
              <a:rPr lang="ru-RU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стираемость</a:t>
            </a:r>
            <a:r>
              <a:rPr lang="ru-RU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зубов во фронтальном отделе. </a:t>
            </a:r>
            <a:endParaRPr lang="ru-RU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3861048"/>
            <a:ext cx="3034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Деформация зубного ряда вследствие отсутствия зубов, повышенная </a:t>
            </a:r>
            <a:r>
              <a:rPr lang="ru-RU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стираемость</a:t>
            </a: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 фронтальных зубов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05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907704" y="1196752"/>
            <a:ext cx="67790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Локализованния</a:t>
            </a:r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форма повышенной стираемости зубов </a:t>
            </a:r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без снижения 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высоты нижнего отдела лица при </a:t>
            </a:r>
            <a:r>
              <a:rPr lang="ru-RU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интактных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зубных рядах и частичном отсутствии зубов.</a:t>
            </a:r>
            <a:endParaRPr lang="ru-RU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61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428179"/>
            <a:ext cx="64008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 hangingPunct="0">
              <a:lnSpc>
                <a:spcPct val="150000"/>
              </a:lnSpc>
              <a:spcAft>
                <a:spcPts val="0"/>
              </a:spcAft>
            </a:pPr>
            <a:r>
              <a:rPr lang="ru-RU" b="1" kern="1400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Локализованная компенсированная </a:t>
            </a:r>
            <a:r>
              <a:rPr lang="ru-RU" b="1" kern="1400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стираемость</a:t>
            </a:r>
            <a:r>
              <a:rPr lang="ru-RU" b="1" kern="1400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ru-RU" kern="1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также вызывает уменьшение высоты коронок отдельных зубов. При этом стертые зубы сохраняют контакт с антагонистами за счет гипертрофии альвеолярной части (вакантная гипертрофия) в этой зоне, которая приводит к </a:t>
            </a:r>
            <a:r>
              <a:rPr lang="ru-RU" kern="14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зубоальвеолярному</a:t>
            </a:r>
            <a:r>
              <a:rPr lang="ru-RU" kern="1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удлинению. </a:t>
            </a:r>
            <a:r>
              <a:rPr lang="ru-RU" kern="14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Межальвеолярная</a:t>
            </a:r>
            <a:r>
              <a:rPr lang="ru-RU" kern="1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высота и высота лица остаются неизменными.</a:t>
            </a:r>
            <a:endParaRPr lang="ru-RU" sz="1100" kern="14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https://ohi-s.com/wp-content/uploads/2018/01/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60" y="3518081"/>
            <a:ext cx="4139952" cy="2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9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620688"/>
            <a:ext cx="439709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Толщина эмалевого слоя непостоянна: </a:t>
            </a: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у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шейки зуба она едва достигает 0,01 мм, на экваторе – 1,0-1,5 мм, в области дна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фиссур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– 0,1-1,5 мм, на режущем крае нестертых зубов – 1,7 мм, на буграх – 3,5 мм. Удельная теплоемкость эмали равна 0,23, теплопроводность низкая (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Ктп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равен 10,5-10-4). Снаружи эмаль покрыта очень плотной и устойчивой к действию кислот и щелочей пленкой толщиной 3-10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мк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, которая у шейки зуба соединяется с эпителием слизистой оболочки десны, являясь как бы ее продолжением. </a:t>
            </a: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Вскоре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после прорезывания зубов эмалевая пленка стирается, и в первую очередь на контактирующих поверхностях. Структурным элементом эмали является </a:t>
            </a:r>
            <a:r>
              <a:rPr lang="ru-RU" sz="17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эмалевая призма. </a:t>
            </a:r>
            <a:endParaRPr lang="ru-RU" sz="1700" b="1" i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Она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образуется в процессе развития зуба из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адамантобластов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– клеток внутреннего эпителия эмалевого органа.</a:t>
            </a:r>
          </a:p>
        </p:txBody>
      </p:sp>
      <p:pic>
        <p:nvPicPr>
          <p:cNvPr id="2051" name="Picture 3" descr="поис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72" y="620688"/>
            <a:ext cx="273630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77342" y="3933056"/>
            <a:ext cx="32900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- гистогенез: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эпителий </a:t>
            </a: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слизистой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оболочки рта</a:t>
            </a: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1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энамелобласты</a:t>
            </a: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эмаль зуба; </a:t>
            </a:r>
            <a:endParaRPr lang="ru-RU" sz="14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дентин; </a:t>
            </a:r>
            <a:endParaRPr lang="ru-RU" sz="14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1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предентин</a:t>
            </a: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слой </a:t>
            </a:r>
            <a:r>
              <a:rPr lang="ru-RU" sz="1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одонтобластов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endParaRPr lang="ru-RU" sz="14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пульпа зуба; </a:t>
            </a:r>
            <a:endParaRPr lang="ru-RU" sz="14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пульпа эмалевого органа; </a:t>
            </a:r>
            <a:endParaRPr lang="ru-RU" sz="14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наружные эмалевые клетки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05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907704" y="1196752"/>
            <a:ext cx="67790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Локализованния</a:t>
            </a:r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форма повышенной стираемости </a:t>
            </a:r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зубов со снижением 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высоты нижнего отдела лица при </a:t>
            </a:r>
            <a:r>
              <a:rPr lang="ru-RU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интактных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зубных рядах и частичном отсутствии зубов.</a:t>
            </a:r>
            <a:endParaRPr lang="ru-RU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547664" y="548680"/>
            <a:ext cx="72096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Локализованная декомпенсированная форма </a:t>
            </a:r>
            <a:r>
              <a:rPr lang="ru-RU" sz="2300" dirty="0" smtClean="0">
                <a:latin typeface="Cambria" panose="02040503050406030204" pitchFamily="18" charset="0"/>
              </a:rPr>
              <a:t>встречается </a:t>
            </a:r>
            <a:r>
              <a:rPr lang="ru-RU" sz="2300" dirty="0">
                <a:latin typeface="Cambria" panose="02040503050406030204" pitchFamily="18" charset="0"/>
              </a:rPr>
              <a:t>редко и характеризуется уменьшением высоты коронок отдельных зубов с наличием между ними </a:t>
            </a:r>
            <a:r>
              <a:rPr lang="ru-RU" sz="2300" dirty="0" smtClean="0">
                <a:latin typeface="Cambria" panose="02040503050406030204" pitchFamily="18" charset="0"/>
              </a:rPr>
              <a:t> </a:t>
            </a:r>
            <a:r>
              <a:rPr lang="ru-RU" sz="2300" dirty="0" err="1" smtClean="0">
                <a:latin typeface="Cambria" panose="02040503050406030204" pitchFamily="18" charset="0"/>
              </a:rPr>
              <a:t>межокклюзионного</a:t>
            </a:r>
            <a:r>
              <a:rPr lang="ru-RU" sz="2300" dirty="0" smtClean="0">
                <a:latin typeface="Cambria" panose="02040503050406030204" pitchFamily="18" charset="0"/>
              </a:rPr>
              <a:t> промежутка. </a:t>
            </a:r>
            <a:r>
              <a:rPr lang="ru-RU" sz="2300" dirty="0">
                <a:latin typeface="Cambria" panose="02040503050406030204" pitchFamily="18" charset="0"/>
              </a:rPr>
              <a:t>Высота нижнего отдела лица в данном случае не уменьшается. Ортопедическое лечение проводится несъемными или съемными зубными протезами в пределах </a:t>
            </a:r>
            <a:r>
              <a:rPr lang="ru-RU" sz="2300" dirty="0" err="1">
                <a:latin typeface="Cambria" panose="02040503050406030204" pitchFamily="18" charset="0"/>
              </a:rPr>
              <a:t>межокклюзионного</a:t>
            </a:r>
            <a:r>
              <a:rPr lang="ru-RU" sz="2300" dirty="0">
                <a:latin typeface="Cambria" panose="02040503050406030204" pitchFamily="18" charset="0"/>
              </a:rPr>
              <a:t> промежутка.</a:t>
            </a:r>
            <a:endParaRPr lang="ru-RU" sz="23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https://static.stomatologclub.ru/uploads/f5/a7/4fd36c0e855014f4e9bc50ca8c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40" y="3832221"/>
            <a:ext cx="448049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907704" y="1196752"/>
            <a:ext cx="67790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Генерализованная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форма повышенной </a:t>
            </a:r>
            <a:r>
              <a:rPr lang="ru-RU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стираемости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зубов со снижением высоты нижнего отдела лица при </a:t>
            </a:r>
            <a:r>
              <a:rPr lang="ru-RU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интактных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зубных рядах и частичном отсутствии зубов.</a:t>
            </a:r>
            <a:endParaRPr lang="ru-RU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7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463177"/>
              </p:ext>
            </p:extLst>
          </p:nvPr>
        </p:nvGraphicFramePr>
        <p:xfrm>
          <a:off x="1475656" y="404664"/>
          <a:ext cx="7416824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6824">
                  <a:extLst>
                    <a:ext uri="{9D8B030D-6E8A-4147-A177-3AD203B41FA5}">
                      <a16:colId xmlns:a16="http://schemas.microsoft.com/office/drawing/2014/main" val="2542791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Строение лицевого скелета при декомпенсированной форме</a:t>
                      </a:r>
                      <a:b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</a:b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генерализованной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ПС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192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уменьшены вертикальные размеры всех зубов;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59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деформация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окклюзионной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поверхности, уменьшена глубина резцового перекрытия и сагиттального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межрезцового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перекрытия;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329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уменьшена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межальвеолярная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высота, а также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межапикальная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высота;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176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зубоальвеолярное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укорочение в области верхних клыков и первых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премоляров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нижней челюсти, а также клыков и первых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премоляров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верхней;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867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уменьшена высота альвеолярных отростков в области верхних передних зубов, верхних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премоляров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и нижних клыков;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015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5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751826"/>
              </p:ext>
            </p:extLst>
          </p:nvPr>
        </p:nvGraphicFramePr>
        <p:xfrm>
          <a:off x="1475656" y="404664"/>
          <a:ext cx="7416824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6824">
                  <a:extLst>
                    <a:ext uri="{9D8B030D-6E8A-4147-A177-3AD203B41FA5}">
                      <a16:colId xmlns:a16="http://schemas.microsoft.com/office/drawing/2014/main" val="2542791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Строение лицевого скелета при декомпенсированной форме </a:t>
                      </a:r>
                      <a:b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</a:b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генерализованной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ПС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192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изменена конфигурация нижней челюсти и уменьшен ее угол;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59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наблюдается вращение нижней челюсти и приближение ее к верхней и основанию черепа;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329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уменьшены вертикальные размеры лица и его площадь;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176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сокращена длина зубных дуг;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867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значительное перемещение нижней челюсти из положения центральной окклюзии в положение покоя с преобладанием вращательного движения и появлением большого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межокклюзионного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расстояния.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015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2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3816424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40968"/>
            <a:ext cx="3816424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868144" y="548680"/>
            <a:ext cx="3275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Cambria" panose="02040503050406030204" pitchFamily="18" charset="0"/>
              </a:rPr>
              <a:t>Зубные ряды в положении центральной окклюзии. Снижение </a:t>
            </a:r>
            <a:r>
              <a:rPr lang="ru-RU" i="1" dirty="0" err="1">
                <a:latin typeface="Cambria" panose="02040503050406030204" pitchFamily="18" charset="0"/>
              </a:rPr>
              <a:t>межокклюзионной</a:t>
            </a:r>
            <a:r>
              <a:rPr lang="ru-RU" i="1" dirty="0">
                <a:latin typeface="Cambria" panose="02040503050406030204" pitchFamily="18" charset="0"/>
              </a:rPr>
              <a:t>	высоты, повышенная </a:t>
            </a:r>
            <a:r>
              <a:rPr lang="ru-RU" i="1" dirty="0" err="1">
                <a:latin typeface="Cambria" panose="02040503050406030204" pitchFamily="18" charset="0"/>
              </a:rPr>
              <a:t>стираемость</a:t>
            </a:r>
            <a:r>
              <a:rPr lang="ru-RU" i="1" dirty="0">
                <a:latin typeface="Cambria" panose="02040503050406030204" pitchFamily="18" charset="0"/>
              </a:rPr>
              <a:t> зубов, смещение нижней челюсти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5844" y="371703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Cambria" panose="02040503050406030204" pitchFamily="18" charset="0"/>
              </a:rPr>
              <a:t>На этапе лечения. </a:t>
            </a:r>
            <a:r>
              <a:rPr lang="ru-RU" i="1" dirty="0" err="1">
                <a:latin typeface="Cambria" panose="02040503050406030204" pitchFamily="18" charset="0"/>
              </a:rPr>
              <a:t>Окклюзионная</a:t>
            </a:r>
            <a:r>
              <a:rPr lang="ru-RU" i="1" dirty="0">
                <a:latin typeface="Cambria" panose="02040503050406030204" pitchFamily="18" charset="0"/>
              </a:rPr>
              <a:t> каппа в полости рта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5517232"/>
            <a:ext cx="7118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Уменьшающееся </a:t>
            </a:r>
            <a:r>
              <a:rPr lang="ru-RU" sz="2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межокклюзионное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 расстояние и снижение высоты нижней трети лица называют снижающимся прикусом </a:t>
            </a:r>
          </a:p>
        </p:txBody>
      </p:sp>
    </p:spTree>
    <p:extLst>
      <p:ext uri="{BB962C8B-B14F-4D97-AF65-F5344CB8AC3E}">
        <p14:creationId xmlns:p14="http://schemas.microsoft.com/office/powerpoint/2010/main" val="306157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835696" y="1196752"/>
            <a:ext cx="6984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Генерализованная</a:t>
            </a:r>
            <a:r>
              <a:rPr lang="ru-RU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форма повышенной </a:t>
            </a:r>
            <a:r>
              <a:rPr lang="ru-RU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стираемости</a:t>
            </a:r>
            <a:r>
              <a:rPr lang="ru-RU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без снижения высоты нижнего отдела лица при </a:t>
            </a:r>
            <a:r>
              <a:rPr lang="ru-RU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интактных</a:t>
            </a:r>
            <a:r>
              <a:rPr lang="ru-RU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зубных рядах и частичном отсутствии зубов.</a:t>
            </a:r>
          </a:p>
          <a:p>
            <a:pPr algn="ctr"/>
            <a:endParaRPr lang="ru-RU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685549"/>
              </p:ext>
            </p:extLst>
          </p:nvPr>
        </p:nvGraphicFramePr>
        <p:xfrm>
          <a:off x="1504206" y="411480"/>
          <a:ext cx="7440488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488">
                  <a:extLst>
                    <a:ext uri="{9D8B030D-6E8A-4147-A177-3AD203B41FA5}">
                      <a16:colId xmlns:a16="http://schemas.microsoft.com/office/drawing/2014/main" val="2411890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Лицевой скелет у больных с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генерализованной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формой повышенной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стираемости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без снижения высоты нижнего отдела лица характеризуется: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90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уменьшением вертикальных размеров всех зубов;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76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отсутствием изменений в положении нижней челюсти и сохранением вертикальных размеров лица;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51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деформацией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окклюзионной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поверхности и уменьшением глубины резцового перекрытия;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8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зубоальвеолярным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удлинением в области всех зубов, кроме верхних клыков;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986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уменьшением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межальвеолярной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межцервикальной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высоты и расстояния между апикальными базисами;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47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71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515351"/>
              </p:ext>
            </p:extLst>
          </p:nvPr>
        </p:nvGraphicFramePr>
        <p:xfrm>
          <a:off x="1504206" y="411480"/>
          <a:ext cx="7440488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488">
                  <a:extLst>
                    <a:ext uri="{9D8B030D-6E8A-4147-A177-3AD203B41FA5}">
                      <a16:colId xmlns:a16="http://schemas.microsoft.com/office/drawing/2014/main" val="2411890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Лицевой скелет у больных с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генерализованной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формой повышенной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стираемости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без снижения высоты нижнего отдела лица характеризуется: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90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укорочением длины зубных дуг и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ретрузией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верхних резцов;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76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увеличением длины основания нижней челюсти на расстоянии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me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do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51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уменьшением длины корней передних зубов, первых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премоляров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8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обеих челюстей и вторых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премоляров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нижней челюсти;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986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незначительным перемещением нижней челюсти из положения окклюзии в положение покоя.</a:t>
                      </a:r>
                      <a:endParaRPr lang="ru-RU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47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33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793778"/>
              </p:ext>
            </p:extLst>
          </p:nvPr>
        </p:nvGraphicFramePr>
        <p:xfrm>
          <a:off x="1763688" y="1340768"/>
          <a:ext cx="7128792" cy="435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3994968017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3962185131"/>
                    </a:ext>
                  </a:extLst>
                </a:gridCol>
              </a:tblGrid>
              <a:tr h="31683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7205"/>
                  </a:ext>
                </a:extLst>
              </a:tr>
              <a:tr h="565335">
                <a:tc>
                  <a:txBody>
                    <a:bodyPr/>
                    <a:lstStyle/>
                    <a:p>
                      <a:pPr algn="ctr"/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Зубные ряды в положении центральной окклюзии. Дистальное смещение нижней челюсти, до лечения</a:t>
                      </a:r>
                      <a:endParaRPr lang="ru-RU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Зубные ряды в положении центральной окклюзии, после ортопедического лечения</a:t>
                      </a:r>
                      <a:endParaRPr lang="ru-RU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130064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88" y="1843696"/>
            <a:ext cx="3239521" cy="223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257" y="1844824"/>
            <a:ext cx="3312367" cy="2237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81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260648"/>
            <a:ext cx="69127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hangingPunct="0">
              <a:lnSpc>
                <a:spcPct val="150000"/>
              </a:lnSpc>
              <a:spcAft>
                <a:spcPts val="0"/>
              </a:spcAft>
            </a:pPr>
            <a:r>
              <a:rPr lang="ru-RU" kern="14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возрастом изменяется макро- и микроструктура зубов. Физиологическому стиранию подвергаются жевательные бугры, режущие края и контактные поверхности зубов – как молочных, так и постоянных. </a:t>
            </a:r>
            <a:r>
              <a:rPr lang="ru-RU" kern="14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Стиранию </a:t>
            </a:r>
            <a:r>
              <a:rPr lang="ru-RU" kern="14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подвергаются контактные пункты, превращаясь в последующем в контактные площадки. Стирание контактных поверхностей обусловливает смещение зубов с сохранением контактов между ними, что предотвращает попадание пищи в межзубные пространства и </a:t>
            </a:r>
            <a:r>
              <a:rPr lang="ru-RU" kern="14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травмирование</a:t>
            </a:r>
            <a:r>
              <a:rPr lang="ru-RU" kern="14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межзубных тканей</a:t>
            </a:r>
            <a:r>
              <a:rPr lang="ru-RU" kern="14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450000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kern="14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b="1" i="1" kern="14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Физиологическое стирание зубов является функциональной приспособительной реакцией, так как способствует свободному и более плавному скольжению зубных рядов, в результате чего устраняется перегрузка отдельных групп зубов. Слой твердых тканей зубов, утраченный в результате стирания, увеличивается с возрастом. </a:t>
            </a:r>
            <a:endParaRPr lang="ru-RU" sz="1100" b="1" i="1" kern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9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63688" y="404664"/>
            <a:ext cx="71287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Диагноз у больных с повышенной стираемостью включает в себя следующие патоморфологические проявления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hangingPunct="0"/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локализация процесса:</a:t>
            </a: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степень стирания;</a:t>
            </a: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клиническая форма заболевания в зависимости от реакции альвеолярного отростка на стирание;</a:t>
            </a: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возможность осложнения.</a:t>
            </a:r>
          </a:p>
          <a:p>
            <a:pPr hangingPunct="0"/>
            <a:r>
              <a:rPr lang="ru-RU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Примерная формулировка диагноза: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повышенная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генерализованная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декомпенсированная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стираемость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твердых тканей зубов II степени. Дистальная окклюзия.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Парафункция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жевательных мышц.</a:t>
            </a:r>
          </a:p>
          <a:p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94700" y="548680"/>
            <a:ext cx="669674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Таким образом</a:t>
            </a:r>
            <a:r>
              <a:rPr lang="ru-RU" sz="17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ru-RU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повышенное </a:t>
            </a:r>
            <a:r>
              <a:rPr lang="ru-RU" sz="17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стирание </a:t>
            </a:r>
            <a:r>
              <a:rPr lang="ru-RU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зубов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—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заболевание, возникающее после прорезывания зубов и характеризующееся</a:t>
            </a:r>
          </a:p>
          <a:p>
            <a:pPr algn="ctr"/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убылью твердых тканей на окклюзионных поверхностях зубов. П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атологическая стираемость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окклюзионных поверхностей может приводить к деформациям зубного ряда и изменению прикуса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/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Это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заболевание часто сопровождается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гиперестезией зубов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и уменьшением объема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зубных тканей.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Также патологическая стираемость влияет на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функцию височно-нижнечелюстного сустава, жевательных мышц. Повышенная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стираемость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зубов может отрицательно влиять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ина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эстетику.</a:t>
            </a:r>
          </a:p>
          <a:p>
            <a:pPr algn="ctr"/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Повышенная стираемость зубов требует тщательной диагностики- применения основных и специальных методов обследования для постановки точного диагноза и составления плана лечения.</a:t>
            </a:r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https://www.stombest.ru/pics/content/stiraemost-izza-priku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37112"/>
            <a:ext cx="5956492" cy="19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09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"/>
            <a:ext cx="9149631" cy="6853782"/>
          </a:xfrm>
          <a:prstGeom prst="rect">
            <a:avLst/>
          </a:prstGeom>
        </p:spPr>
      </p:pic>
      <p:pic>
        <p:nvPicPr>
          <p:cNvPr id="3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187624" y="44624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63888" y="1859925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Благодарю за внимание!</a:t>
            </a:r>
            <a:endParaRPr lang="ru-RU" sz="36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843808" y="-43840"/>
            <a:ext cx="619268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  <a:cs typeface="Times New Roman" pitchFamily="18" charset="0"/>
              </a:rPr>
              <a:t>ФЕДЕРАЛЬНОЕ ГОСУДАРСТВЕННОЕ БЮДЖЕТНОЕ </a:t>
            </a:r>
            <a:br>
              <a:rPr lang="ru-RU" sz="1400" b="1" dirty="0" smtClean="0">
                <a:latin typeface="Cambria" panose="02040503050406030204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Cambria" panose="02040503050406030204" pitchFamily="18" charset="0"/>
                <a:cs typeface="Times New Roman" pitchFamily="18" charset="0"/>
              </a:rPr>
              <a:t>ОБРАЗОВАТЕЛЬНОЕ </a:t>
            </a:r>
            <a:r>
              <a:rPr lang="ru-RU" sz="1400" b="1" dirty="0">
                <a:latin typeface="Cambria" panose="02040503050406030204" pitchFamily="18" charset="0"/>
                <a:cs typeface="Times New Roman" pitchFamily="18" charset="0"/>
              </a:rPr>
              <a:t>УЧРЕЖДЕНИЕ  </a:t>
            </a:r>
            <a:r>
              <a:rPr lang="ru-RU" sz="1400" b="1" dirty="0" smtClean="0">
                <a:latin typeface="Cambria" panose="02040503050406030204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Cambria" panose="02040503050406030204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Cambria" panose="02040503050406030204" pitchFamily="18" charset="0"/>
                <a:cs typeface="Times New Roman" pitchFamily="18" charset="0"/>
              </a:rPr>
              <a:t>ВЫСШЕГО ОБРАЗОВАНИЯ</a:t>
            </a:r>
          </a:p>
          <a:p>
            <a:pPr algn="ctr"/>
            <a:endParaRPr lang="ru-RU" sz="1400" b="1" dirty="0">
              <a:latin typeface="Cambria" panose="02040503050406030204" pitchFamily="18" charset="0"/>
            </a:endParaRPr>
          </a:p>
          <a:p>
            <a:pPr algn="ctr" eaLnBrk="0" hangingPunct="0"/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itchFamily="18" charset="0"/>
              </a:rPr>
              <a:t>КУБАНСКИЙ ГОСУДАРСТВЕННЫЙ МЕДИЦИНСКИЙ 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itchFamily="18" charset="0"/>
              </a:rPr>
              <a:t>УНИВЕРСИТЕТ</a:t>
            </a:r>
          </a:p>
          <a:p>
            <a:pPr algn="ctr" eaLnBrk="0" hangingPunct="0"/>
            <a:endParaRPr lang="ru-RU" sz="14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 eaLnBrk="0" hangingPunct="0"/>
            <a:r>
              <a:rPr lang="ru-RU" sz="1400" b="1" dirty="0">
                <a:latin typeface="Cambria" panose="02040503050406030204" pitchFamily="18" charset="0"/>
                <a:cs typeface="Times New Roman" pitchFamily="18" charset="0"/>
              </a:rPr>
              <a:t>МИНИСТЕРСТВА ЗДРАВООХРАНЕНИЯ </a:t>
            </a:r>
            <a:r>
              <a:rPr lang="ru-RU" sz="1400" b="1" dirty="0" smtClean="0">
                <a:latin typeface="Cambria" panose="02040503050406030204" pitchFamily="18" charset="0"/>
                <a:cs typeface="Times New Roman" pitchFamily="18" charset="0"/>
              </a:rPr>
              <a:t>РОССИЙСКОЙ ФЕДЕРАЦИИ</a:t>
            </a:r>
            <a:endParaRPr lang="ru-RU" sz="1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436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91680" y="332656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 ФИЗИОЛОГИЧЕСКОЙ СТИРАЕМОСТЬЮ ЗУБОВ ПОНИМАЮТ КОМПЕНСИРОВАННЫЙ, МЕДЛЕННО ПРОТЕКАЮЩИЙ ПРОЦЕСС УБЫЛИ ЭМАЛЕВОГО ПОКРОВА ЗУБОВ, НЕ ПЕРЕХОДЯЩИЙ НА ДЕНТИННЫЙ СЛОЙ </a:t>
            </a:r>
            <a:endParaRPr lang="ru-RU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242285"/>
              </p:ext>
            </p:extLst>
          </p:nvPr>
        </p:nvGraphicFramePr>
        <p:xfrm>
          <a:off x="1742733" y="1923730"/>
          <a:ext cx="6929607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3344">
                  <a:extLst>
                    <a:ext uri="{9D8B030D-6E8A-4147-A177-3AD203B41FA5}">
                      <a16:colId xmlns:a16="http://schemas.microsoft.com/office/drawing/2014/main" val="138828176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715511293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992588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Изменения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Возраст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Балл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26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Отсутствие стертости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до 16 лет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0 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012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Сглаженность бугров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16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лет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348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Появление дентина на бугорках и режущем крае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20-30 лет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560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Стертость жевательной поверхности, при которой эмаль сохраняется в пределах борозд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30-50 лет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388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Полная стертость эмали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50-60 лет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94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Отсутствие половины коронки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60-70 лет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965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Полное стирание коронки до шейки зуба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старше 70 лет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450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64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620688"/>
            <a:ext cx="6400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 hangingPunct="0">
              <a:lnSpc>
                <a:spcPct val="150000"/>
              </a:lnSpc>
              <a:spcAft>
                <a:spcPts val="0"/>
              </a:spcAft>
            </a:pPr>
            <a:r>
              <a:rPr lang="ru-RU" sz="20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Однако необходимо помнить, что в результате повышенной нагрузки зубов не всегда возникает повышенная стираемость твердых тканей. Нередко это приводит к патологическим деструктивным изменениям в тканях пародонта и пульпы. В результате этих патологических изменений зубы приобретают подвижность, и твердые ткани (эмаль и дентин) подвергаются не только повышенной стираемости, но и прекращению их физиологической стираемости. </a:t>
            </a:r>
            <a:endParaRPr lang="ru-RU" sz="2000" kern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 hangingPunct="0">
              <a:lnSpc>
                <a:spcPct val="150000"/>
              </a:lnSpc>
              <a:spcAft>
                <a:spcPts val="0"/>
              </a:spcAft>
            </a:pPr>
            <a:r>
              <a:rPr lang="ru-RU" sz="2000" b="1" i="1" kern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</a:t>
            </a:r>
            <a:r>
              <a:rPr lang="ru-RU" sz="2000" b="1" i="1" kern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явление называют задержанной стираемостью.</a:t>
            </a:r>
            <a:endParaRPr lang="ru-RU" sz="1200" b="1" i="1" kern="1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01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12880" y="188640"/>
            <a:ext cx="684076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 hangingPunct="0"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Повышенная стираемость зубов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характеризуется не только быстрой прогрессирующей убылью эмали до перехода эмалево-дентинной границы. Она может быть обусловлена нарушением гистогенеза твердых тканей (эмали и дентина), которое выражается в неполноценном их обызвествлении. В результате нарушения процесса обызвествления формируется неполноценная структура твердых тканей зубов, не способная воспринимать значительную по величине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окклюзионную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нагрузку и склонная к интенсивной повышенной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стираемости.</a:t>
            </a:r>
            <a:endParaRPr lang="ru-RU" sz="1200" b="1" i="1" kern="1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Новости и статьи по метке «тотальная реставрация» - Профессиональный  стоматологический портал (сайт) «Клуб стоматологов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880" y="4020458"/>
            <a:ext cx="3594648" cy="239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овышенная стираемость зуб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425" y="4020458"/>
            <a:ext cx="3197901" cy="239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332656"/>
            <a:ext cx="734481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1400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Повышенная стираемость  </a:t>
            </a:r>
            <a:r>
              <a:rPr lang="ru-RU" sz="2200" kern="14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зубов представляет собой прогрессирующий (декомпенсированный) процесс убыли твердых тканей зубов с переходом эмалево-дентинной границы, который сопровождается комплексом изменений эстетического, функционального и морфологического характера в зубных и </a:t>
            </a:r>
            <a:r>
              <a:rPr lang="ru-RU" sz="2200" kern="14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околозубных</a:t>
            </a:r>
            <a:r>
              <a:rPr lang="ru-RU" sz="2200" kern="14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тканях, жевательных мышцах и височно-нижнечелюстных суставах. </a:t>
            </a:r>
            <a:endParaRPr lang="ru-RU" sz="2200" dirty="0"/>
          </a:p>
        </p:txBody>
      </p:sp>
      <p:pic>
        <p:nvPicPr>
          <p:cNvPr id="5122" name="Picture 2" descr="Патологическая стираемость зубов: формы, причины, леч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80" y="2955924"/>
            <a:ext cx="51054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1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3551</Words>
  <Application>Microsoft Office PowerPoint</Application>
  <PresentationFormat>Экран (4:3)</PresentationFormat>
  <Paragraphs>393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8" baseType="lpstr">
      <vt:lpstr>Arial</vt:lpstr>
      <vt:lpstr>Calibri</vt:lpstr>
      <vt:lpstr>Cambria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Ann</cp:lastModifiedBy>
  <cp:revision>146</cp:revision>
  <dcterms:modified xsi:type="dcterms:W3CDTF">2021-02-07T09:58:39Z</dcterms:modified>
</cp:coreProperties>
</file>