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4" r:id="rId2"/>
    <p:sldId id="305" r:id="rId3"/>
    <p:sldId id="348" r:id="rId4"/>
    <p:sldId id="306" r:id="rId5"/>
    <p:sldId id="349" r:id="rId6"/>
    <p:sldId id="309" r:id="rId7"/>
    <p:sldId id="310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4" r:id="rId24"/>
    <p:sldId id="375" r:id="rId25"/>
    <p:sldId id="376" r:id="rId26"/>
    <p:sldId id="384" r:id="rId27"/>
    <p:sldId id="377" r:id="rId28"/>
    <p:sldId id="378" r:id="rId29"/>
    <p:sldId id="379" r:id="rId30"/>
    <p:sldId id="380" r:id="rId31"/>
    <p:sldId id="381" r:id="rId32"/>
    <p:sldId id="382" r:id="rId33"/>
    <p:sldId id="38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9966"/>
    <a:srgbClr val="F25100"/>
    <a:srgbClr val="FFAFAF"/>
    <a:srgbClr val="FFCCCC"/>
    <a:srgbClr val="FFCCFF"/>
    <a:srgbClr val="FF7C80"/>
    <a:srgbClr val="D0D8E8"/>
    <a:srgbClr val="6633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0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40BB3-BB2B-4D3A-8713-0D8913F27C98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2F667-CD6B-4BDD-8D38-6B69A7DFA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091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1" y="-99392"/>
            <a:ext cx="9149631" cy="6853782"/>
          </a:xfrm>
          <a:prstGeom prst="rect">
            <a:avLst/>
          </a:prstGeom>
        </p:spPr>
      </p:pic>
      <p:pic>
        <p:nvPicPr>
          <p:cNvPr id="3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187624" y="44624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987824" y="194422"/>
            <a:ext cx="6418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Лекция</a:t>
            </a:r>
          </a:p>
          <a:p>
            <a:pPr algn="ctr"/>
            <a:r>
              <a:rPr lang="ru-RU" altLang="ru-RU" sz="2000" b="1" dirty="0">
                <a:latin typeface="Cambria" panose="02040503050406030204" pitchFamily="18" charset="0"/>
              </a:rPr>
              <a:t>по модулю «Ортопедическая стоматология»</a:t>
            </a:r>
          </a:p>
          <a:p>
            <a:pPr algn="ctr"/>
            <a:r>
              <a:rPr lang="ru-RU" altLang="ru-RU" sz="2000" b="1" dirty="0">
                <a:latin typeface="Cambria" panose="02040503050406030204" pitchFamily="18" charset="0"/>
              </a:rPr>
              <a:t>учебной дисциплины «Стоматология»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627784" y="1765564"/>
            <a:ext cx="6551898" cy="2167491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Cambria" panose="02040503050406030204" pitchFamily="18" charset="0"/>
              </a:rPr>
              <a:t>Тема: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FFCCFF"/>
                </a:solidFill>
                <a:latin typeface="Cambria" panose="02040503050406030204" pitchFamily="18" charset="0"/>
              </a:rPr>
              <a:t>       Специальные методы подготовки полости рта к протезированию</a:t>
            </a:r>
            <a:endParaRPr lang="ru-RU" sz="2800" b="1" dirty="0">
              <a:solidFill>
                <a:srgbClr val="FFCCFF"/>
              </a:solidFill>
              <a:latin typeface="Cambria" panose="020405030504060302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4293096"/>
            <a:ext cx="5678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87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3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4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1763688" y="260649"/>
            <a:ext cx="669674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4) </a:t>
            </a:r>
            <a:r>
              <a:rPr lang="ru-RU" sz="2000" dirty="0" smtClean="0"/>
              <a:t>П</a:t>
            </a:r>
            <a:r>
              <a:rPr lang="en-US" sz="2000" dirty="0" err="1" smtClean="0"/>
              <a:t>ри</a:t>
            </a:r>
            <a:r>
              <a:rPr lang="en-US" sz="2000" dirty="0" smtClean="0"/>
              <a:t> </a:t>
            </a:r>
            <a:r>
              <a:rPr lang="ru-RU" sz="2000" dirty="0" smtClean="0"/>
              <a:t>повышенной</a:t>
            </a:r>
            <a:r>
              <a:rPr lang="en-US" sz="2000" dirty="0" smtClean="0"/>
              <a:t> </a:t>
            </a:r>
            <a:r>
              <a:rPr lang="en-US" sz="2000" dirty="0" err="1"/>
              <a:t>стираемости</a:t>
            </a:r>
            <a:r>
              <a:rPr lang="en-US" sz="2000" dirty="0"/>
              <a:t> </a:t>
            </a:r>
            <a:r>
              <a:rPr lang="en-US" sz="2000" dirty="0" err="1"/>
              <a:t>третьей</a:t>
            </a:r>
            <a:r>
              <a:rPr lang="en-US" sz="2000" dirty="0"/>
              <a:t> </a:t>
            </a:r>
            <a:r>
              <a:rPr lang="en-US" sz="2000" dirty="0" err="1"/>
              <a:t>степени</a:t>
            </a:r>
            <a:r>
              <a:rPr lang="en-US" sz="2000" dirty="0"/>
              <a:t>, </a:t>
            </a:r>
            <a:r>
              <a:rPr lang="en-US" sz="2000" dirty="0" err="1"/>
              <a:t>когда</a:t>
            </a:r>
            <a:r>
              <a:rPr lang="en-US" sz="2000" dirty="0"/>
              <a:t> </a:t>
            </a:r>
            <a:r>
              <a:rPr lang="en-US" sz="2000" dirty="0" err="1"/>
              <a:t>имеется</a:t>
            </a:r>
            <a:r>
              <a:rPr lang="en-US" sz="2000" dirty="0"/>
              <a:t> </a:t>
            </a:r>
            <a:r>
              <a:rPr lang="en-US" sz="2000" dirty="0" err="1"/>
              <a:t>убыль</a:t>
            </a:r>
            <a:r>
              <a:rPr lang="en-US" sz="2000" dirty="0"/>
              <a:t> </a:t>
            </a:r>
            <a:r>
              <a:rPr lang="en-US" sz="2000" dirty="0" err="1"/>
              <a:t>коронковой</a:t>
            </a:r>
            <a:r>
              <a:rPr lang="en-US" sz="2000" dirty="0"/>
              <a:t> </a:t>
            </a:r>
            <a:r>
              <a:rPr lang="en-US" sz="2000" dirty="0" err="1"/>
              <a:t>части</a:t>
            </a:r>
            <a:r>
              <a:rPr lang="en-US" sz="2000" dirty="0"/>
              <a:t> </a:t>
            </a:r>
            <a:r>
              <a:rPr lang="en-US" sz="2000" dirty="0" err="1"/>
              <a:t>зубов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2/3 </a:t>
            </a:r>
            <a:r>
              <a:rPr lang="en-US" sz="2000" dirty="0" err="1"/>
              <a:t>и</a:t>
            </a:r>
            <a:r>
              <a:rPr lang="en-US" sz="2000" dirty="0"/>
              <a:t> </a:t>
            </a:r>
            <a:r>
              <a:rPr lang="en-US" sz="2000" dirty="0" err="1"/>
              <a:t>более</a:t>
            </a:r>
            <a:r>
              <a:rPr lang="en-US" sz="2000" dirty="0"/>
              <a:t> </a:t>
            </a:r>
            <a:r>
              <a:rPr lang="en-US" sz="2000" dirty="0" err="1"/>
              <a:t>ее</a:t>
            </a:r>
            <a:r>
              <a:rPr lang="en-US" sz="2000" dirty="0"/>
              <a:t> </a:t>
            </a:r>
            <a:r>
              <a:rPr lang="en-US" sz="2000" dirty="0" err="1"/>
              <a:t>высоты</a:t>
            </a:r>
            <a:r>
              <a:rPr lang="en-US" sz="2000" dirty="0"/>
              <a:t> </a:t>
            </a:r>
            <a:r>
              <a:rPr lang="en-US" sz="2000" dirty="0" err="1"/>
              <a:t>и</a:t>
            </a:r>
            <a:r>
              <a:rPr lang="en-US" sz="2000" dirty="0"/>
              <a:t> </a:t>
            </a:r>
            <a:r>
              <a:rPr lang="en-US" sz="2000" dirty="0" err="1"/>
              <a:t>понижение</a:t>
            </a:r>
            <a:r>
              <a:rPr lang="en-US" sz="2000" dirty="0"/>
              <a:t> </a:t>
            </a:r>
            <a:r>
              <a:rPr lang="en-US" sz="2000" dirty="0" err="1"/>
              <a:t>межальвеолярной</a:t>
            </a:r>
            <a:r>
              <a:rPr lang="en-US" sz="2000" dirty="0"/>
              <a:t> </a:t>
            </a:r>
            <a:r>
              <a:rPr lang="en-US" sz="2000" dirty="0" err="1"/>
              <a:t>высоты</a:t>
            </a:r>
            <a:r>
              <a:rPr lang="en-US" sz="2000" dirty="0"/>
              <a:t> </a:t>
            </a:r>
            <a:r>
              <a:rPr lang="en-US" sz="2000" dirty="0" err="1"/>
              <a:t>не</a:t>
            </a:r>
            <a:r>
              <a:rPr lang="en-US" sz="2000" dirty="0"/>
              <a:t> </a:t>
            </a:r>
            <a:r>
              <a:rPr lang="en-US" sz="2000" dirty="0" err="1"/>
              <a:t>компенсируется</a:t>
            </a:r>
            <a:r>
              <a:rPr lang="en-US" sz="2000" dirty="0"/>
              <a:t> </a:t>
            </a:r>
            <a:r>
              <a:rPr lang="en-US" sz="2000" dirty="0" err="1"/>
              <a:t>перестройкой</a:t>
            </a:r>
            <a:r>
              <a:rPr lang="en-US" sz="2000" dirty="0"/>
              <a:t> </a:t>
            </a:r>
            <a:r>
              <a:rPr lang="en-US" sz="2000" dirty="0" err="1"/>
              <a:t>альвеолярного</a:t>
            </a:r>
            <a:r>
              <a:rPr lang="en-US" sz="2000" dirty="0"/>
              <a:t> </a:t>
            </a:r>
            <a:r>
              <a:rPr lang="en-US" sz="2000" dirty="0" err="1"/>
              <a:t>отростка</a:t>
            </a:r>
            <a:r>
              <a:rPr lang="en-US" sz="2000" dirty="0"/>
              <a:t>, </a:t>
            </a:r>
            <a:r>
              <a:rPr lang="en-US" sz="2000" dirty="0" err="1"/>
              <a:t>а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рентгенограмме</a:t>
            </a:r>
            <a:r>
              <a:rPr lang="en-US" sz="2000" dirty="0"/>
              <a:t> </a:t>
            </a:r>
            <a:r>
              <a:rPr lang="en-US" sz="2000" dirty="0" err="1"/>
              <a:t>полость</a:t>
            </a:r>
            <a:r>
              <a:rPr lang="en-US" sz="2000" dirty="0"/>
              <a:t> </a:t>
            </a:r>
            <a:r>
              <a:rPr lang="en-US" sz="2000" dirty="0" err="1"/>
              <a:t>зуба</a:t>
            </a:r>
            <a:r>
              <a:rPr lang="en-US" sz="2000" dirty="0"/>
              <a:t> </a:t>
            </a:r>
            <a:r>
              <a:rPr lang="en-US" sz="2000" dirty="0" err="1"/>
              <a:t>и</a:t>
            </a:r>
            <a:r>
              <a:rPr lang="en-US" sz="2000" dirty="0"/>
              <a:t> </a:t>
            </a:r>
            <a:r>
              <a:rPr lang="en-US" sz="2000" dirty="0" err="1"/>
              <a:t>корневые</a:t>
            </a:r>
            <a:r>
              <a:rPr lang="en-US" sz="2000" dirty="0"/>
              <a:t> </a:t>
            </a:r>
            <a:r>
              <a:rPr lang="en-US" sz="2000" dirty="0" err="1"/>
              <a:t>каналы</a:t>
            </a:r>
            <a:r>
              <a:rPr lang="en-US" sz="2000" dirty="0"/>
              <a:t> </a:t>
            </a:r>
            <a:r>
              <a:rPr lang="en-US" sz="2000" dirty="0" err="1"/>
              <a:t>не</a:t>
            </a:r>
            <a:r>
              <a:rPr lang="en-US" sz="2000" dirty="0"/>
              <a:t> </a:t>
            </a:r>
            <a:r>
              <a:rPr lang="en-US" sz="2000" dirty="0" err="1"/>
              <a:t>полностью</a:t>
            </a:r>
            <a:r>
              <a:rPr lang="en-US" sz="2000" dirty="0"/>
              <a:t> </a:t>
            </a:r>
            <a:r>
              <a:rPr lang="en-US" sz="2000" dirty="0" err="1"/>
              <a:t>облитерированы</a:t>
            </a:r>
            <a:r>
              <a:rPr lang="en-US" sz="2000" dirty="0"/>
              <a:t>, </a:t>
            </a:r>
            <a:r>
              <a:rPr lang="en-US" sz="2000" dirty="0" err="1"/>
              <a:t>показано</a:t>
            </a:r>
            <a:r>
              <a:rPr lang="en-US" sz="2000" dirty="0"/>
              <a:t> </a:t>
            </a:r>
            <a:r>
              <a:rPr lang="en-US" sz="2000" dirty="0" err="1"/>
              <a:t>предварительное</a:t>
            </a:r>
            <a:r>
              <a:rPr lang="en-US" sz="2000" dirty="0"/>
              <a:t> </a:t>
            </a:r>
            <a:r>
              <a:rPr lang="en-US" sz="2000" dirty="0" err="1"/>
              <a:t>депульпирование</a:t>
            </a:r>
            <a:r>
              <a:rPr lang="en-US" sz="2000" dirty="0"/>
              <a:t> </a:t>
            </a:r>
            <a:r>
              <a:rPr lang="en-US" sz="2000" dirty="0" err="1"/>
              <a:t>для</a:t>
            </a:r>
            <a:r>
              <a:rPr lang="en-US" sz="2000" dirty="0"/>
              <a:t> </a:t>
            </a:r>
            <a:r>
              <a:rPr lang="en-US" sz="2000" dirty="0" err="1"/>
              <a:t>изготовления</a:t>
            </a:r>
            <a:r>
              <a:rPr lang="en-US" sz="2000" dirty="0"/>
              <a:t> </a:t>
            </a:r>
            <a:r>
              <a:rPr lang="en-US" sz="2000" dirty="0" err="1"/>
              <a:t>штифтовых</a:t>
            </a:r>
            <a:r>
              <a:rPr lang="en-US" sz="2000" dirty="0"/>
              <a:t> </a:t>
            </a:r>
            <a:r>
              <a:rPr lang="en-US" sz="2000" dirty="0" err="1"/>
              <a:t>конструкций</a:t>
            </a:r>
            <a:r>
              <a:rPr lang="en-US" sz="2000" dirty="0"/>
              <a:t>;</a:t>
            </a:r>
            <a:endParaRPr lang="ru-RU" sz="2000" dirty="0"/>
          </a:p>
          <a:p>
            <a:r>
              <a:rPr lang="en-US" sz="2000" dirty="0"/>
              <a:t>5) при </a:t>
            </a:r>
            <a:r>
              <a:rPr lang="en-US" sz="2000" dirty="0" err="1"/>
              <a:t>возникновении</a:t>
            </a:r>
            <a:r>
              <a:rPr lang="en-US" sz="2000" dirty="0"/>
              <a:t> </a:t>
            </a:r>
            <a:r>
              <a:rPr lang="en-US" sz="2000" dirty="0" err="1"/>
              <a:t>после</a:t>
            </a:r>
            <a:r>
              <a:rPr lang="en-US" sz="2000" dirty="0"/>
              <a:t> </a:t>
            </a:r>
            <a:r>
              <a:rPr lang="en-US" sz="2000" dirty="0" err="1"/>
              <a:t>препарирования</a:t>
            </a:r>
            <a:r>
              <a:rPr lang="en-US" sz="2000" dirty="0"/>
              <a:t> </a:t>
            </a:r>
            <a:r>
              <a:rPr lang="en-US" sz="2000" dirty="0" err="1"/>
              <a:t>зубов</a:t>
            </a:r>
            <a:r>
              <a:rPr lang="en-US" sz="2000" dirty="0"/>
              <a:t> </a:t>
            </a:r>
            <a:r>
              <a:rPr lang="en-US" sz="2000" dirty="0" err="1"/>
              <a:t>стойкой</a:t>
            </a:r>
            <a:r>
              <a:rPr lang="en-US" sz="2000" dirty="0"/>
              <a:t> </a:t>
            </a:r>
            <a:r>
              <a:rPr lang="en-US" sz="2000" dirty="0" err="1"/>
              <a:t>гиперестезии</a:t>
            </a:r>
            <a:r>
              <a:rPr lang="en-US" sz="2000" dirty="0"/>
              <a:t>, </a:t>
            </a:r>
            <a:r>
              <a:rPr lang="en-US" sz="2000" dirty="0" err="1"/>
              <a:t>не</a:t>
            </a:r>
            <a:r>
              <a:rPr lang="en-US" sz="2000" dirty="0"/>
              <a:t> </a:t>
            </a:r>
            <a:r>
              <a:rPr lang="en-US" sz="2000" dirty="0" err="1"/>
              <a:t>проходящей</a:t>
            </a:r>
            <a:r>
              <a:rPr lang="en-US" sz="2000" dirty="0"/>
              <a:t> </a:t>
            </a:r>
            <a:r>
              <a:rPr lang="en-US" sz="2000" dirty="0" err="1"/>
              <a:t>после</a:t>
            </a:r>
            <a:r>
              <a:rPr lang="en-US" sz="2000" dirty="0"/>
              <a:t> </a:t>
            </a:r>
            <a:r>
              <a:rPr lang="en-US" sz="2000" dirty="0" err="1"/>
              <a:t>многократно</a:t>
            </a:r>
            <a:r>
              <a:rPr lang="en-US" sz="2000" dirty="0"/>
              <a:t> </a:t>
            </a:r>
            <a:r>
              <a:rPr lang="en-US" sz="2000" dirty="0" err="1"/>
              <a:t>проведенного</a:t>
            </a:r>
            <a:r>
              <a:rPr lang="en-US" sz="2000" dirty="0"/>
              <a:t> </a:t>
            </a:r>
            <a:r>
              <a:rPr lang="en-US" sz="2000" dirty="0" err="1"/>
              <a:t>лечения</a:t>
            </a:r>
            <a:r>
              <a:rPr lang="en-US" sz="2000" dirty="0"/>
              <a:t> (</a:t>
            </a:r>
            <a:r>
              <a:rPr lang="ru-RU" sz="2000" dirty="0" err="1"/>
              <a:t>ременирализующая</a:t>
            </a:r>
            <a:r>
              <a:rPr lang="ru-RU" sz="2000" dirty="0"/>
              <a:t> терапия</a:t>
            </a:r>
            <a:r>
              <a:rPr lang="en-US" sz="2000" dirty="0"/>
              <a:t>) </a:t>
            </a:r>
            <a:r>
              <a:rPr lang="en-US" sz="2000" dirty="0" err="1"/>
              <a:t>или</a:t>
            </a:r>
            <a:r>
              <a:rPr lang="en-US" sz="2000" dirty="0"/>
              <a:t> при </a:t>
            </a:r>
            <a:r>
              <a:rPr lang="en-US" sz="2000" dirty="0" err="1"/>
              <a:t>обнажении</a:t>
            </a:r>
            <a:r>
              <a:rPr lang="en-US" sz="2000" dirty="0"/>
              <a:t> </a:t>
            </a:r>
            <a:r>
              <a:rPr lang="en-US" sz="2000" dirty="0" err="1"/>
              <a:t>пульпы</a:t>
            </a:r>
            <a:r>
              <a:rPr lang="en-US" sz="2000" dirty="0"/>
              <a:t>;</a:t>
            </a:r>
            <a:endParaRPr lang="ru-RU" sz="2000" dirty="0"/>
          </a:p>
          <a:p>
            <a:r>
              <a:rPr lang="en-US" sz="2000" dirty="0"/>
              <a:t>6) </a:t>
            </a:r>
            <a:r>
              <a:rPr lang="en-US" sz="2000" dirty="0" err="1" smtClean="0"/>
              <a:t>депульп</a:t>
            </a:r>
            <a:r>
              <a:rPr lang="ru-RU" sz="2000" dirty="0" err="1" smtClean="0"/>
              <a:t>ирование</a:t>
            </a:r>
            <a:r>
              <a:rPr lang="en-US" sz="2000" dirty="0" smtClean="0"/>
              <a:t> </a:t>
            </a:r>
            <a:r>
              <a:rPr lang="en-US" sz="2000" dirty="0" err="1"/>
              <a:t>зубов</a:t>
            </a:r>
            <a:r>
              <a:rPr lang="en-US" sz="2000" dirty="0"/>
              <a:t>, </a:t>
            </a:r>
            <a:r>
              <a:rPr lang="en-US" sz="2000" dirty="0" err="1"/>
              <a:t>наклоненных</a:t>
            </a:r>
            <a:r>
              <a:rPr lang="en-US" sz="2000" dirty="0"/>
              <a:t> </a:t>
            </a:r>
            <a:r>
              <a:rPr lang="en-US" sz="2000" dirty="0" err="1"/>
              <a:t>в</a:t>
            </a:r>
            <a:r>
              <a:rPr lang="en-US" sz="2000" dirty="0"/>
              <a:t> </a:t>
            </a:r>
            <a:r>
              <a:rPr lang="en-US" sz="2000" dirty="0" err="1"/>
              <a:t>дефект</a:t>
            </a:r>
            <a:r>
              <a:rPr lang="en-US" sz="2000" dirty="0"/>
              <a:t> </a:t>
            </a:r>
            <a:r>
              <a:rPr lang="en-US" sz="2000" dirty="0" err="1"/>
              <a:t>и</a:t>
            </a:r>
            <a:r>
              <a:rPr lang="en-US" sz="2000" dirty="0"/>
              <a:t> </a:t>
            </a:r>
            <a:r>
              <a:rPr lang="en-US" sz="2000" dirty="0" err="1"/>
              <a:t>предназначенных</a:t>
            </a:r>
            <a:r>
              <a:rPr lang="en-US" sz="2000" dirty="0"/>
              <a:t> </a:t>
            </a:r>
            <a:r>
              <a:rPr lang="en-US" sz="2000" dirty="0" err="1"/>
              <a:t>в</a:t>
            </a:r>
            <a:r>
              <a:rPr lang="en-US" sz="2000" dirty="0"/>
              <a:t> </a:t>
            </a:r>
            <a:r>
              <a:rPr lang="en-US" sz="2000" dirty="0" err="1"/>
              <a:t>качестве</a:t>
            </a:r>
            <a:r>
              <a:rPr lang="en-US" sz="2000" dirty="0"/>
              <a:t> </a:t>
            </a:r>
            <a:r>
              <a:rPr lang="en-US" sz="2000" dirty="0" err="1"/>
              <a:t>опоры</a:t>
            </a:r>
            <a:r>
              <a:rPr lang="en-US" sz="2000" dirty="0"/>
              <a:t> </a:t>
            </a:r>
            <a:r>
              <a:rPr lang="en-US" sz="2000" dirty="0" err="1"/>
              <a:t>для</a:t>
            </a:r>
            <a:r>
              <a:rPr lang="en-US" sz="2000" dirty="0"/>
              <a:t> </a:t>
            </a:r>
            <a:r>
              <a:rPr lang="en-US" sz="2000" dirty="0" err="1"/>
              <a:t>мостовидных</a:t>
            </a:r>
            <a:r>
              <a:rPr lang="en-US" sz="2000" dirty="0"/>
              <a:t> </a:t>
            </a:r>
            <a:r>
              <a:rPr lang="en-US" sz="2000" dirty="0" err="1"/>
              <a:t>и</a:t>
            </a:r>
            <a:r>
              <a:rPr lang="en-US" sz="2000" dirty="0"/>
              <a:t> </a:t>
            </a:r>
            <a:r>
              <a:rPr lang="en-US" sz="2000" dirty="0" err="1"/>
              <a:t>бюгельных</a:t>
            </a:r>
            <a:r>
              <a:rPr lang="en-US" sz="2000" dirty="0"/>
              <a:t> </a:t>
            </a:r>
            <a:r>
              <a:rPr lang="en-US" sz="2000" dirty="0" err="1"/>
              <a:t>протезов</a:t>
            </a:r>
            <a:r>
              <a:rPr lang="en-US" sz="2000" dirty="0"/>
              <a:t>, </a:t>
            </a:r>
            <a:r>
              <a:rPr lang="en-US" sz="2000" dirty="0" err="1"/>
              <a:t>зависит</a:t>
            </a:r>
            <a:r>
              <a:rPr lang="en-US" sz="2000" dirty="0"/>
              <a:t> </a:t>
            </a:r>
            <a:r>
              <a:rPr lang="en-US" sz="2000" dirty="0" err="1"/>
              <a:t>от</a:t>
            </a:r>
            <a:r>
              <a:rPr lang="en-US" sz="2000" dirty="0"/>
              <a:t> </a:t>
            </a:r>
            <a:r>
              <a:rPr lang="en-US" sz="2000" dirty="0" err="1"/>
              <a:t>величины</a:t>
            </a:r>
            <a:r>
              <a:rPr lang="en-US" sz="2000" dirty="0"/>
              <a:t> </a:t>
            </a:r>
            <a:r>
              <a:rPr lang="en-US" sz="2000" dirty="0" err="1"/>
              <a:t>наклона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r>
              <a:rPr lang="en-US" sz="2000" dirty="0"/>
              <a:t>7) </a:t>
            </a:r>
            <a:r>
              <a:rPr lang="en-US" sz="2000" dirty="0" err="1"/>
              <a:t>показания</a:t>
            </a:r>
            <a:r>
              <a:rPr lang="en-US" sz="2000" dirty="0"/>
              <a:t> </a:t>
            </a:r>
            <a:r>
              <a:rPr lang="en-US" sz="2000" dirty="0" err="1"/>
              <a:t>к</a:t>
            </a:r>
            <a:r>
              <a:rPr lang="en-US" sz="2000" dirty="0"/>
              <a:t> </a:t>
            </a:r>
            <a:r>
              <a:rPr lang="en-US" sz="2000" dirty="0" err="1"/>
              <a:t>предварительной</a:t>
            </a:r>
            <a:r>
              <a:rPr lang="en-US" sz="2000" dirty="0"/>
              <a:t> </a:t>
            </a:r>
            <a:r>
              <a:rPr lang="en-US" sz="2000" dirty="0" err="1"/>
              <a:t>депульпации</a:t>
            </a:r>
            <a:r>
              <a:rPr lang="en-US" sz="2000" dirty="0"/>
              <a:t> </a:t>
            </a:r>
            <a:r>
              <a:rPr lang="en-US" sz="2000" dirty="0" err="1"/>
              <a:t>зубов</a:t>
            </a:r>
            <a:r>
              <a:rPr lang="en-US" sz="2000" dirty="0"/>
              <a:t> </a:t>
            </a:r>
            <a:r>
              <a:rPr lang="en-US" sz="2000" dirty="0" err="1"/>
              <a:t>с</a:t>
            </a:r>
            <a:r>
              <a:rPr lang="en-US" sz="2000" dirty="0"/>
              <a:t> </a:t>
            </a:r>
            <a:r>
              <a:rPr lang="en-US" sz="2000" dirty="0" err="1"/>
              <a:t>целью</a:t>
            </a:r>
            <a:r>
              <a:rPr lang="en-US" sz="2000" dirty="0"/>
              <a:t> </a:t>
            </a:r>
            <a:r>
              <a:rPr lang="en-US" sz="2000" dirty="0" err="1"/>
              <a:t>протезирования</a:t>
            </a:r>
            <a:r>
              <a:rPr lang="en-US" sz="2000" dirty="0"/>
              <a:t> </a:t>
            </a:r>
            <a:r>
              <a:rPr lang="en-US" sz="2000" dirty="0" err="1"/>
              <a:t>расширяются</a:t>
            </a:r>
            <a:r>
              <a:rPr lang="en-US" sz="2000" dirty="0"/>
              <a:t> </a:t>
            </a:r>
            <a:r>
              <a:rPr lang="en-US" sz="2000" dirty="0" err="1"/>
              <a:t>в</a:t>
            </a:r>
            <a:r>
              <a:rPr lang="en-US" sz="2000" dirty="0"/>
              <a:t> </a:t>
            </a:r>
            <a:r>
              <a:rPr lang="en-US" sz="2000" dirty="0" err="1"/>
              <a:t>зависимости</a:t>
            </a:r>
            <a:r>
              <a:rPr lang="en-US" sz="2000" dirty="0"/>
              <a:t> </a:t>
            </a:r>
            <a:r>
              <a:rPr lang="en-US" sz="2000" dirty="0" err="1"/>
              <a:t>от</a:t>
            </a:r>
            <a:r>
              <a:rPr lang="en-US" sz="2000" dirty="0"/>
              <a:t> </a:t>
            </a:r>
            <a:r>
              <a:rPr lang="en-US" sz="2000" dirty="0" err="1"/>
              <a:t>степени</a:t>
            </a:r>
            <a:r>
              <a:rPr lang="en-US" sz="2000" dirty="0"/>
              <a:t> </a:t>
            </a:r>
            <a:r>
              <a:rPr lang="en-US" sz="2000" dirty="0" err="1"/>
              <a:t>обнажения</a:t>
            </a:r>
            <a:r>
              <a:rPr lang="en-US" sz="2000" dirty="0"/>
              <a:t> </a:t>
            </a:r>
            <a:r>
              <a:rPr lang="en-US" sz="2000" dirty="0" err="1"/>
              <a:t>их</a:t>
            </a:r>
            <a:r>
              <a:rPr lang="en-US" sz="2000" dirty="0"/>
              <a:t> </a:t>
            </a:r>
            <a:r>
              <a:rPr lang="en-US" sz="2000" dirty="0" err="1"/>
              <a:t>корней</a:t>
            </a:r>
            <a:r>
              <a:rPr lang="en-US" sz="2000" dirty="0"/>
              <a:t>.</a:t>
            </a: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88277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3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4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1907704" y="332656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</a:t>
            </a:r>
            <a:r>
              <a:rPr lang="en-US" sz="2000" dirty="0" err="1" smtClean="0"/>
              <a:t>ри</a:t>
            </a:r>
            <a:r>
              <a:rPr lang="en-US" sz="2000" dirty="0" smtClean="0"/>
              <a:t> </a:t>
            </a:r>
            <a:r>
              <a:rPr lang="en-US" sz="2000" dirty="0" err="1"/>
              <a:t>препарировании</a:t>
            </a:r>
            <a:r>
              <a:rPr lang="en-US" sz="2000" dirty="0"/>
              <a:t> </a:t>
            </a:r>
            <a:r>
              <a:rPr lang="en-US" sz="2000" dirty="0" err="1"/>
              <a:t>зубов</a:t>
            </a:r>
            <a:r>
              <a:rPr lang="en-US" sz="2000" dirty="0"/>
              <a:t> </a:t>
            </a:r>
            <a:r>
              <a:rPr lang="en-US" sz="2000" dirty="0" err="1"/>
              <a:t>под</a:t>
            </a:r>
            <a:r>
              <a:rPr lang="en-US" sz="2000" dirty="0"/>
              <a:t> </a:t>
            </a:r>
            <a:r>
              <a:rPr lang="en-US" sz="2000" dirty="0" err="1"/>
              <a:t>коронки</a:t>
            </a:r>
            <a:r>
              <a:rPr lang="en-US" sz="2000" dirty="0"/>
              <a:t> </a:t>
            </a:r>
            <a:r>
              <a:rPr lang="en-US" sz="2000" dirty="0" err="1"/>
              <a:t>для</a:t>
            </a:r>
            <a:r>
              <a:rPr lang="en-US" sz="2000" dirty="0"/>
              <a:t> </a:t>
            </a:r>
            <a:r>
              <a:rPr lang="en-US" sz="2000" dirty="0" err="1"/>
              <a:t>исключения</a:t>
            </a:r>
            <a:r>
              <a:rPr lang="en-US" sz="2000" dirty="0"/>
              <a:t> </a:t>
            </a:r>
            <a:r>
              <a:rPr lang="en-US" sz="2000" dirty="0" err="1"/>
              <a:t>осложнений</a:t>
            </a:r>
            <a:r>
              <a:rPr lang="en-US" sz="2000" dirty="0"/>
              <a:t> </a:t>
            </a:r>
            <a:r>
              <a:rPr lang="en-US" sz="2000" dirty="0" err="1"/>
              <a:t>со</a:t>
            </a:r>
            <a:r>
              <a:rPr lang="en-US" sz="2000" dirty="0"/>
              <a:t> </a:t>
            </a:r>
            <a:r>
              <a:rPr lang="en-US" sz="2000" dirty="0" err="1"/>
              <a:t>стороны</a:t>
            </a:r>
            <a:r>
              <a:rPr lang="en-US" sz="2000" dirty="0"/>
              <a:t> </a:t>
            </a:r>
            <a:r>
              <a:rPr lang="en-US" sz="2000" dirty="0" err="1"/>
              <a:t>пульпы</a:t>
            </a:r>
            <a:r>
              <a:rPr lang="en-US" sz="2000" dirty="0"/>
              <a:t> </a:t>
            </a:r>
            <a:r>
              <a:rPr lang="en-US" sz="2000" dirty="0" err="1"/>
              <a:t>необходимо</a:t>
            </a:r>
            <a:r>
              <a:rPr lang="en-US" sz="2000" dirty="0"/>
              <a:t> </a:t>
            </a:r>
            <a:r>
              <a:rPr lang="en-US" sz="2000" dirty="0" err="1"/>
              <a:t>строго</a:t>
            </a:r>
            <a:r>
              <a:rPr lang="en-US" sz="2000" dirty="0"/>
              <a:t> </a:t>
            </a:r>
            <a:r>
              <a:rPr lang="en-US" sz="2000" dirty="0" err="1"/>
              <a:t>соблюдать</a:t>
            </a:r>
            <a:r>
              <a:rPr lang="en-US" sz="2000" dirty="0"/>
              <a:t> </a:t>
            </a:r>
            <a:r>
              <a:rPr lang="en-US" sz="2000" dirty="0" err="1"/>
              <a:t>зоны</a:t>
            </a:r>
            <a:r>
              <a:rPr lang="en-US" sz="2000" dirty="0"/>
              <a:t> </a:t>
            </a:r>
            <a:r>
              <a:rPr lang="en-US" sz="2000" dirty="0" err="1"/>
              <a:t>безопасности</a:t>
            </a:r>
            <a:r>
              <a:rPr lang="en-US" sz="2000" dirty="0"/>
              <a:t> </a:t>
            </a:r>
            <a:r>
              <a:rPr lang="ru-RU" sz="2000" dirty="0"/>
              <a:t>по </a:t>
            </a:r>
            <a:r>
              <a:rPr lang="ru-RU" sz="2000" dirty="0" err="1"/>
              <a:t>Аболмасову</a:t>
            </a:r>
            <a:r>
              <a:rPr lang="ru-RU" sz="2000" dirty="0"/>
              <a:t> </a:t>
            </a:r>
            <a:r>
              <a:rPr lang="en-US" sz="2000" dirty="0" err="1"/>
              <a:t>и</a:t>
            </a:r>
            <a:r>
              <a:rPr lang="en-US" sz="2000" dirty="0"/>
              <a:t> </a:t>
            </a:r>
            <a:r>
              <a:rPr lang="en-US" sz="2000" dirty="0" err="1"/>
              <a:t>принимать</a:t>
            </a:r>
            <a:r>
              <a:rPr lang="en-US" sz="2000" dirty="0"/>
              <a:t> </a:t>
            </a:r>
            <a:r>
              <a:rPr lang="en-US" sz="2000" dirty="0" err="1"/>
              <a:t>во</a:t>
            </a:r>
            <a:r>
              <a:rPr lang="en-US" sz="2000" dirty="0"/>
              <a:t> </a:t>
            </a:r>
            <a:r>
              <a:rPr lang="en-US" sz="2000" dirty="0" err="1"/>
              <a:t>внимание</a:t>
            </a:r>
            <a:r>
              <a:rPr lang="en-US" sz="2000" dirty="0"/>
              <a:t> </a:t>
            </a:r>
            <a:r>
              <a:rPr lang="en-US" sz="2000" dirty="0" err="1"/>
              <a:t>толщину</a:t>
            </a:r>
            <a:r>
              <a:rPr lang="en-US" sz="2000" dirty="0"/>
              <a:t> </a:t>
            </a:r>
            <a:r>
              <a:rPr lang="en-US" sz="2000" dirty="0" err="1"/>
              <a:t>остающегося</a:t>
            </a:r>
            <a:r>
              <a:rPr lang="en-US" sz="2000" dirty="0"/>
              <a:t> </a:t>
            </a:r>
            <a:r>
              <a:rPr lang="en-US" sz="2000" dirty="0" err="1"/>
              <a:t>слоя</a:t>
            </a:r>
            <a:r>
              <a:rPr lang="en-US" sz="2000" dirty="0"/>
              <a:t> </a:t>
            </a:r>
            <a:r>
              <a:rPr lang="en-US" sz="2000" dirty="0" err="1"/>
              <a:t>дентина</a:t>
            </a:r>
            <a:r>
              <a:rPr lang="en-US" sz="2000" dirty="0"/>
              <a:t>.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всех</a:t>
            </a:r>
            <a:r>
              <a:rPr lang="en-US" sz="2000" dirty="0"/>
              <a:t> </a:t>
            </a:r>
            <a:r>
              <a:rPr lang="en-US" sz="2000" dirty="0" err="1"/>
              <a:t>стенках</a:t>
            </a:r>
            <a:r>
              <a:rPr lang="en-US" sz="2000" dirty="0"/>
              <a:t> </a:t>
            </a:r>
            <a:r>
              <a:rPr lang="en-US" sz="2000" dirty="0" err="1"/>
              <a:t>полости</a:t>
            </a:r>
            <a:r>
              <a:rPr lang="en-US" sz="2000" dirty="0"/>
              <a:t> </a:t>
            </a:r>
            <a:r>
              <a:rPr lang="en-US" sz="2000" dirty="0" err="1"/>
              <a:t>она</a:t>
            </a:r>
            <a:r>
              <a:rPr lang="en-US" sz="2000" dirty="0"/>
              <a:t> </a:t>
            </a:r>
            <a:r>
              <a:rPr lang="en-US" sz="2000" dirty="0" err="1"/>
              <a:t>должна</a:t>
            </a:r>
            <a:r>
              <a:rPr lang="en-US" sz="2000" dirty="0"/>
              <a:t> </a:t>
            </a:r>
            <a:r>
              <a:rPr lang="en-US" sz="2000" dirty="0" err="1"/>
              <a:t>быть</a:t>
            </a:r>
            <a:r>
              <a:rPr lang="en-US" sz="2000" dirty="0"/>
              <a:t> </a:t>
            </a:r>
            <a:r>
              <a:rPr lang="en-US" sz="2000" dirty="0" err="1"/>
              <a:t>после</a:t>
            </a:r>
            <a:r>
              <a:rPr lang="en-US" sz="2000" dirty="0"/>
              <a:t> </a:t>
            </a:r>
            <a:r>
              <a:rPr lang="en-US" sz="2000" dirty="0" err="1"/>
              <a:t>препарирования</a:t>
            </a:r>
            <a:r>
              <a:rPr lang="en-US" sz="2000" dirty="0"/>
              <a:t> </a:t>
            </a:r>
            <a:r>
              <a:rPr lang="en-US" sz="2000" dirty="0" err="1"/>
              <a:t>не</a:t>
            </a:r>
            <a:r>
              <a:rPr lang="en-US" sz="2000" dirty="0"/>
              <a:t> </a:t>
            </a:r>
            <a:r>
              <a:rPr lang="en-US" sz="2000" dirty="0" err="1"/>
              <a:t>менее</a:t>
            </a:r>
            <a:r>
              <a:rPr lang="en-US" sz="2000" dirty="0"/>
              <a:t> 0,6-0,7 </a:t>
            </a:r>
            <a:r>
              <a:rPr lang="en-US" sz="2000" dirty="0" err="1"/>
              <a:t>мм</a:t>
            </a:r>
            <a:r>
              <a:rPr lang="en-US" sz="2000" dirty="0"/>
              <a:t>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2276872"/>
            <a:ext cx="51125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 </a:t>
            </a:r>
            <a:r>
              <a:rPr lang="ru-RU" b="1" dirty="0"/>
              <a:t>ЗОНЫ БЕЗОПАСНОСТИ </a:t>
            </a:r>
            <a:r>
              <a:rPr lang="ru-RU" dirty="0"/>
              <a:t>- участки в коронках зубов, в пределах </a:t>
            </a:r>
            <a:r>
              <a:rPr lang="ru-RU" dirty="0" smtClean="0"/>
              <a:t>которых </a:t>
            </a:r>
            <a:r>
              <a:rPr lang="ru-RU" dirty="0"/>
              <a:t>можно с уверенностью иссекать твердые ткани, не опасаясь вскрытия полости зуба. </a:t>
            </a:r>
            <a:endParaRPr lang="ru-RU" dirty="0" smtClean="0"/>
          </a:p>
          <a:p>
            <a:r>
              <a:rPr lang="ru-RU" sz="1600" dirty="0" smtClean="0"/>
              <a:t>Зоны </a:t>
            </a:r>
            <a:r>
              <a:rPr lang="ru-RU" sz="1600" dirty="0"/>
              <a:t>безопасности у верхних и нижних резцов расположены следующим образом </a:t>
            </a:r>
            <a:r>
              <a:rPr lang="ru-RU" sz="1600" dirty="0" smtClean="0"/>
              <a:t>:</a:t>
            </a:r>
            <a:r>
              <a:rPr lang="ru-RU" sz="1600" dirty="0"/>
              <a:t> а) у режущего края, б) с оральной и вестибулярной сторон на уровне экватора, в) на уровне шейки. У клыков зоны безопасности находятся: а) у режущего края; б) на уровне экватора с вестибулярной, оральной и контактных сторон; в) на уровне шейки с вестибулярной, оральной поверхностей, а для </a:t>
            </a:r>
            <a:r>
              <a:rPr lang="ru-RU" sz="1600" dirty="0" smtClean="0"/>
              <a:t>верхних </a:t>
            </a:r>
            <a:r>
              <a:rPr lang="ru-RU" sz="1600" dirty="0"/>
              <a:t>клыков и с дистальной поверхности. </a:t>
            </a:r>
            <a:endParaRPr lang="ru-RU" sz="1600" dirty="0" smtClean="0"/>
          </a:p>
        </p:txBody>
      </p:sp>
      <p:pic>
        <p:nvPicPr>
          <p:cNvPr id="7" name="Изображение 6" descr="zoni-bezopasnosti-perednih-zubov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348880"/>
            <a:ext cx="2054197" cy="299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93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3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4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2051720" y="548680"/>
            <a:ext cx="64087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Абсолютные</a:t>
            </a:r>
            <a:r>
              <a:rPr lang="en-US" sz="2400" b="1" dirty="0"/>
              <a:t> </a:t>
            </a:r>
            <a:r>
              <a:rPr lang="en-US" sz="2400" b="1" dirty="0" err="1"/>
              <a:t>противопоказания</a:t>
            </a:r>
            <a:r>
              <a:rPr lang="en-US" sz="2400" b="1" dirty="0"/>
              <a:t> </a:t>
            </a:r>
            <a:r>
              <a:rPr lang="en-US" sz="2400" b="1" dirty="0" err="1"/>
              <a:t>к</a:t>
            </a:r>
            <a:r>
              <a:rPr lang="en-US" sz="2400" b="1" dirty="0"/>
              <a:t> </a:t>
            </a:r>
            <a:r>
              <a:rPr lang="en-US" sz="2400" b="1" dirty="0" err="1" smtClean="0"/>
              <a:t>депульп</a:t>
            </a:r>
            <a:r>
              <a:rPr lang="ru-RU" sz="2400" b="1" dirty="0" err="1" smtClean="0"/>
              <a:t>ированию</a:t>
            </a:r>
            <a:r>
              <a:rPr lang="ru-RU" sz="2400" b="1" dirty="0" smtClean="0"/>
              <a:t> зубов</a:t>
            </a:r>
            <a:r>
              <a:rPr lang="en-US" sz="2400" b="1" dirty="0" smtClean="0"/>
              <a:t>:</a:t>
            </a:r>
            <a:endParaRPr lang="ru-RU" sz="2400" dirty="0"/>
          </a:p>
          <a:p>
            <a:r>
              <a:rPr lang="en-US" sz="2400" dirty="0" err="1"/>
              <a:t>а</a:t>
            </a:r>
            <a:r>
              <a:rPr lang="en-US" sz="2400" dirty="0"/>
              <a:t>) </a:t>
            </a:r>
            <a:r>
              <a:rPr lang="en-US" sz="2400" dirty="0" err="1"/>
              <a:t>гипертоническая</a:t>
            </a:r>
            <a:r>
              <a:rPr lang="en-US" sz="2400" dirty="0"/>
              <a:t> </a:t>
            </a:r>
            <a:r>
              <a:rPr lang="en-US" sz="2400" dirty="0" err="1"/>
              <a:t>болезнь</a:t>
            </a:r>
            <a:r>
              <a:rPr lang="en-US" sz="2400" dirty="0"/>
              <a:t> </a:t>
            </a:r>
            <a:r>
              <a:rPr lang="en-US" sz="2400" dirty="0" err="1"/>
              <a:t>третьей</a:t>
            </a:r>
            <a:r>
              <a:rPr lang="en-US" sz="2400" dirty="0"/>
              <a:t> </a:t>
            </a:r>
            <a:r>
              <a:rPr lang="en-US" sz="2400" dirty="0" err="1"/>
              <a:t>стадии</a:t>
            </a:r>
            <a:r>
              <a:rPr lang="en-US" sz="2400" dirty="0"/>
              <a:t> (</a:t>
            </a:r>
            <a:r>
              <a:rPr lang="en-US" sz="2400" dirty="0" err="1"/>
              <a:t>во</a:t>
            </a:r>
            <a:r>
              <a:rPr lang="en-US" sz="2400" dirty="0"/>
              <a:t> </a:t>
            </a:r>
            <a:r>
              <a:rPr lang="en-US" sz="2400" dirty="0" err="1"/>
              <a:t>время</a:t>
            </a:r>
            <a:r>
              <a:rPr lang="en-US" sz="2400" dirty="0"/>
              <a:t> </a:t>
            </a:r>
            <a:r>
              <a:rPr lang="en-US" sz="2400" dirty="0" err="1"/>
              <a:t>криза</a:t>
            </a:r>
            <a:r>
              <a:rPr lang="en-US" sz="2400" dirty="0"/>
              <a:t>);</a:t>
            </a:r>
            <a:endParaRPr lang="ru-RU" sz="2400" dirty="0"/>
          </a:p>
          <a:p>
            <a:r>
              <a:rPr lang="en-US" sz="2400" dirty="0" err="1"/>
              <a:t>б</a:t>
            </a:r>
            <a:r>
              <a:rPr lang="en-US" sz="2400" dirty="0"/>
              <a:t>) </a:t>
            </a:r>
            <a:r>
              <a:rPr lang="en-US" sz="2400" dirty="0" err="1"/>
              <a:t>инфаркт</a:t>
            </a:r>
            <a:r>
              <a:rPr lang="en-US" sz="2400" dirty="0"/>
              <a:t> </a:t>
            </a:r>
            <a:r>
              <a:rPr lang="en-US" sz="2400" dirty="0" err="1"/>
              <a:t>миокарда</a:t>
            </a:r>
            <a:r>
              <a:rPr lang="en-US" sz="2400" dirty="0"/>
              <a:t> </a:t>
            </a:r>
            <a:r>
              <a:rPr lang="en-US" sz="2400" dirty="0" err="1"/>
              <a:t>в</a:t>
            </a:r>
            <a:r>
              <a:rPr lang="en-US" sz="2400" dirty="0"/>
              <a:t> </a:t>
            </a:r>
            <a:r>
              <a:rPr lang="en-US" sz="2400" dirty="0" err="1"/>
              <a:t>течение</a:t>
            </a:r>
            <a:r>
              <a:rPr lang="en-US" sz="2400" dirty="0"/>
              <a:t> 6-12 </a:t>
            </a:r>
            <a:r>
              <a:rPr lang="en-US" sz="2400" dirty="0" err="1"/>
              <a:t>месяцев</a:t>
            </a:r>
            <a:r>
              <a:rPr lang="en-US" sz="2400" dirty="0"/>
              <a:t> </a:t>
            </a:r>
            <a:r>
              <a:rPr lang="en-US" sz="2400" dirty="0" err="1"/>
              <a:t>после</a:t>
            </a:r>
            <a:r>
              <a:rPr lang="en-US" sz="2400" dirty="0"/>
              <a:t> </a:t>
            </a:r>
            <a:r>
              <a:rPr lang="en-US" sz="2400" dirty="0" err="1"/>
              <a:t>его</a:t>
            </a:r>
            <a:r>
              <a:rPr lang="en-US" sz="2400" dirty="0"/>
              <a:t> </a:t>
            </a:r>
            <a:r>
              <a:rPr lang="en-US" sz="2400" dirty="0" err="1"/>
              <a:t>возникновения</a:t>
            </a:r>
            <a:r>
              <a:rPr lang="en-US" sz="2400" dirty="0"/>
              <a:t>;</a:t>
            </a:r>
            <a:endParaRPr lang="ru-RU" sz="2400" dirty="0"/>
          </a:p>
          <a:p>
            <a:r>
              <a:rPr lang="en-US" sz="2400" dirty="0" err="1"/>
              <a:t>в</a:t>
            </a:r>
            <a:r>
              <a:rPr lang="en-US" sz="2400" dirty="0"/>
              <a:t>) </a:t>
            </a:r>
            <a:r>
              <a:rPr lang="en-US" sz="2400" dirty="0" err="1"/>
              <a:t>сведение</a:t>
            </a:r>
            <a:r>
              <a:rPr lang="en-US" sz="2400" dirty="0"/>
              <a:t> </a:t>
            </a:r>
            <a:r>
              <a:rPr lang="en-US" sz="2400" dirty="0" err="1"/>
              <a:t>челюстей</a:t>
            </a:r>
            <a:r>
              <a:rPr lang="en-US" sz="2400" dirty="0"/>
              <a:t> (</a:t>
            </a:r>
            <a:r>
              <a:rPr lang="en-US" sz="2400" dirty="0" err="1"/>
              <a:t>различного</a:t>
            </a:r>
            <a:r>
              <a:rPr lang="en-US" sz="2400" dirty="0"/>
              <a:t> </a:t>
            </a:r>
            <a:r>
              <a:rPr lang="en-US" sz="2400" dirty="0" err="1"/>
              <a:t>характера</a:t>
            </a:r>
            <a:r>
              <a:rPr lang="en-US" sz="2400" dirty="0"/>
              <a:t>);</a:t>
            </a:r>
            <a:endParaRPr lang="ru-RU" sz="2400" dirty="0"/>
          </a:p>
          <a:p>
            <a:r>
              <a:rPr lang="en-US" sz="2400" dirty="0" err="1"/>
              <a:t>г</a:t>
            </a:r>
            <a:r>
              <a:rPr lang="en-US" sz="2400" dirty="0"/>
              <a:t>) </a:t>
            </a:r>
            <a:r>
              <a:rPr lang="en-US" sz="2400" dirty="0" err="1"/>
              <a:t>микростомия</a:t>
            </a:r>
            <a:r>
              <a:rPr lang="en-US" sz="2400" dirty="0"/>
              <a:t> </a:t>
            </a:r>
            <a:r>
              <a:rPr lang="en-US" sz="2400" dirty="0" err="1"/>
              <a:t>различного</a:t>
            </a:r>
            <a:r>
              <a:rPr lang="en-US" sz="2400" dirty="0"/>
              <a:t> </a:t>
            </a:r>
            <a:r>
              <a:rPr lang="en-US" sz="2400" dirty="0" err="1"/>
              <a:t>генеза</a:t>
            </a:r>
            <a:r>
              <a:rPr lang="en-US" sz="2400" dirty="0"/>
              <a:t> (</a:t>
            </a:r>
            <a:r>
              <a:rPr lang="en-US" sz="2400" dirty="0" err="1"/>
              <a:t>рубцы</a:t>
            </a:r>
            <a:r>
              <a:rPr lang="en-US" sz="2400" dirty="0"/>
              <a:t> </a:t>
            </a:r>
            <a:r>
              <a:rPr lang="en-US" sz="2400" dirty="0" err="1"/>
              <a:t>после</a:t>
            </a:r>
            <a:r>
              <a:rPr lang="en-US" sz="2400" dirty="0"/>
              <a:t> </a:t>
            </a:r>
            <a:r>
              <a:rPr lang="en-US" sz="2400" dirty="0" err="1"/>
              <a:t>ожога</a:t>
            </a:r>
            <a:r>
              <a:rPr lang="en-US" sz="2400" dirty="0"/>
              <a:t>, </a:t>
            </a:r>
            <a:r>
              <a:rPr lang="en-US" sz="2400" dirty="0" err="1"/>
              <a:t>травмы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т.д</a:t>
            </a:r>
            <a:r>
              <a:rPr lang="en-US" sz="2400" dirty="0"/>
              <a:t>.);</a:t>
            </a:r>
            <a:endParaRPr lang="ru-RU" sz="2400" dirty="0"/>
          </a:p>
          <a:p>
            <a:r>
              <a:rPr lang="en-US" sz="2400" dirty="0" err="1"/>
              <a:t>д</a:t>
            </a:r>
            <a:r>
              <a:rPr lang="en-US" sz="2400" dirty="0"/>
              <a:t>) </a:t>
            </a:r>
            <a:r>
              <a:rPr lang="en-US" sz="2400" dirty="0" err="1"/>
              <a:t>эпилептический</a:t>
            </a:r>
            <a:r>
              <a:rPr lang="en-US" sz="2400" dirty="0"/>
              <a:t> </a:t>
            </a:r>
            <a:r>
              <a:rPr lang="en-US" sz="2400" dirty="0" err="1"/>
              <a:t>статус</a:t>
            </a:r>
            <a:r>
              <a:rPr lang="en-US" sz="2400" dirty="0"/>
              <a:t>;</a:t>
            </a:r>
            <a:endParaRPr lang="ru-RU" sz="2400" dirty="0"/>
          </a:p>
          <a:p>
            <a:r>
              <a:rPr lang="en-US" sz="2400" dirty="0" err="1"/>
              <a:t>е</a:t>
            </a:r>
            <a:r>
              <a:rPr lang="en-US" sz="2400" dirty="0"/>
              <a:t>) </a:t>
            </a:r>
            <a:r>
              <a:rPr lang="en-US" sz="2400" dirty="0" err="1"/>
              <a:t>неполноценность</a:t>
            </a:r>
            <a:r>
              <a:rPr lang="en-US" sz="2400" dirty="0"/>
              <a:t> </a:t>
            </a:r>
            <a:r>
              <a:rPr lang="en-US" sz="2400" dirty="0" err="1"/>
              <a:t>психики</a:t>
            </a:r>
            <a:r>
              <a:rPr lang="en-US" sz="2400" dirty="0"/>
              <a:t> </a:t>
            </a:r>
            <a:r>
              <a:rPr lang="en-US" sz="2400" dirty="0" err="1"/>
              <a:t>больного</a:t>
            </a:r>
            <a:r>
              <a:rPr lang="en-US" sz="2400" dirty="0"/>
              <a:t> (</a:t>
            </a:r>
            <a:r>
              <a:rPr lang="en-US" sz="2400" dirty="0" err="1"/>
              <a:t>олигофрения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др</a:t>
            </a:r>
            <a:r>
              <a:rPr lang="en-US" sz="2400" dirty="0"/>
              <a:t>.), </a:t>
            </a:r>
            <a:r>
              <a:rPr lang="en-US" sz="2400" dirty="0" err="1"/>
              <a:t>затрудняющая</a:t>
            </a:r>
            <a:r>
              <a:rPr lang="en-US" sz="2400" dirty="0"/>
              <a:t> </a:t>
            </a:r>
            <a:r>
              <a:rPr lang="en-US" sz="2400" dirty="0" err="1"/>
              <a:t>контакт</a:t>
            </a:r>
            <a:r>
              <a:rPr lang="en-US" sz="2400" dirty="0"/>
              <a:t> </a:t>
            </a:r>
            <a:r>
              <a:rPr lang="en-US" sz="2400" dirty="0" err="1"/>
              <a:t>с</a:t>
            </a:r>
            <a:r>
              <a:rPr lang="en-US" sz="2400" dirty="0"/>
              <a:t> </a:t>
            </a:r>
            <a:r>
              <a:rPr lang="en-US" sz="2400" dirty="0" err="1"/>
              <a:t>ним</a:t>
            </a:r>
            <a:r>
              <a:rPr lang="en-US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76981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3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4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1979712" y="476673"/>
            <a:ext cx="6624736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2. </a:t>
            </a:r>
            <a:r>
              <a:rPr lang="en-US" sz="2400" b="1" dirty="0" err="1"/>
              <a:t>Хирургическая</a:t>
            </a:r>
            <a:r>
              <a:rPr lang="en-US" sz="2400" b="1" dirty="0"/>
              <a:t> </a:t>
            </a:r>
            <a:r>
              <a:rPr lang="en-US" sz="2400" b="1" dirty="0" err="1"/>
              <a:t>подготовка</a:t>
            </a:r>
            <a:r>
              <a:rPr lang="en-US" sz="2400" b="1" dirty="0"/>
              <a:t> </a:t>
            </a:r>
            <a:r>
              <a:rPr lang="en-US" sz="2400" b="1" dirty="0" err="1"/>
              <a:t>полости</a:t>
            </a:r>
            <a:r>
              <a:rPr lang="en-US" sz="2400" b="1" dirty="0"/>
              <a:t> </a:t>
            </a:r>
            <a:r>
              <a:rPr lang="en-US" sz="2400" b="1" dirty="0" err="1"/>
              <a:t>рта</a:t>
            </a:r>
            <a:r>
              <a:rPr lang="en-US" sz="2400" b="1" dirty="0"/>
              <a:t> </a:t>
            </a:r>
            <a:r>
              <a:rPr lang="en-US" sz="2400" b="1" dirty="0" err="1"/>
              <a:t>к</a:t>
            </a:r>
            <a:r>
              <a:rPr lang="en-US" sz="2400" b="1" dirty="0"/>
              <a:t> </a:t>
            </a:r>
            <a:r>
              <a:rPr lang="en-US" sz="2400" b="1" dirty="0" err="1"/>
              <a:t>протезированию</a:t>
            </a:r>
            <a:endParaRPr lang="ru-RU" sz="2400" dirty="0"/>
          </a:p>
          <a:p>
            <a:r>
              <a:rPr lang="en-US" sz="2400" dirty="0" smtClean="0"/>
              <a:t> </a:t>
            </a:r>
            <a:r>
              <a:rPr lang="en-US" sz="2400" dirty="0" err="1"/>
              <a:t>включает</a:t>
            </a:r>
            <a:r>
              <a:rPr lang="en-US" sz="2400" dirty="0"/>
              <a:t> </a:t>
            </a:r>
            <a:r>
              <a:rPr lang="en-US" sz="2400" dirty="0" err="1"/>
              <a:t>большое</a:t>
            </a:r>
            <a:r>
              <a:rPr lang="en-US" sz="2400" dirty="0"/>
              <a:t> </a:t>
            </a:r>
            <a:r>
              <a:rPr lang="en-US" sz="2400" dirty="0" err="1"/>
              <a:t>количество</a:t>
            </a:r>
            <a:r>
              <a:rPr lang="en-US" sz="2400" dirty="0"/>
              <a:t> </a:t>
            </a:r>
            <a:r>
              <a:rPr lang="en-US" sz="2400" dirty="0" err="1"/>
              <a:t>операций</a:t>
            </a:r>
            <a:r>
              <a:rPr lang="en-US" sz="2400" dirty="0"/>
              <a:t>.</a:t>
            </a:r>
            <a:endParaRPr lang="ru-RU" sz="2400" dirty="0"/>
          </a:p>
          <a:p>
            <a:r>
              <a:rPr lang="en-US" sz="2400" dirty="0"/>
              <a:t>1) </a:t>
            </a:r>
            <a:r>
              <a:rPr lang="en-US" sz="2400" dirty="0" err="1"/>
              <a:t>углубление</a:t>
            </a:r>
            <a:r>
              <a:rPr lang="en-US" sz="2400" dirty="0"/>
              <a:t> </a:t>
            </a:r>
            <a:r>
              <a:rPr lang="en-US" sz="2400" dirty="0" err="1"/>
              <a:t>свода</a:t>
            </a:r>
            <a:r>
              <a:rPr lang="en-US" sz="2400" dirty="0"/>
              <a:t> </a:t>
            </a:r>
            <a:r>
              <a:rPr lang="en-US" sz="2400" dirty="0" err="1"/>
              <a:t>преддверия</a:t>
            </a:r>
            <a:r>
              <a:rPr lang="en-US" sz="2400" dirty="0"/>
              <a:t> </a:t>
            </a:r>
            <a:r>
              <a:rPr lang="en-US" sz="2400" dirty="0" err="1"/>
              <a:t>полости</a:t>
            </a:r>
            <a:r>
              <a:rPr lang="en-US" sz="2400" dirty="0"/>
              <a:t> </a:t>
            </a:r>
            <a:r>
              <a:rPr lang="en-US" sz="2400" dirty="0" err="1"/>
              <a:t>рта</a:t>
            </a:r>
            <a:r>
              <a:rPr lang="en-US" sz="2400" dirty="0"/>
              <a:t>;</a:t>
            </a:r>
            <a:endParaRPr lang="ru-RU" sz="2400" dirty="0"/>
          </a:p>
          <a:p>
            <a:r>
              <a:rPr lang="en-US" sz="2400" dirty="0"/>
              <a:t>2) </a:t>
            </a:r>
            <a:r>
              <a:rPr lang="en-US" sz="2400" dirty="0" err="1"/>
              <a:t>перенесение</a:t>
            </a:r>
            <a:r>
              <a:rPr lang="en-US" sz="2400" dirty="0"/>
              <a:t> </a:t>
            </a:r>
            <a:r>
              <a:rPr lang="en-US" sz="2400" dirty="0" err="1"/>
              <a:t>места</a:t>
            </a:r>
            <a:r>
              <a:rPr lang="en-US" sz="2400" dirty="0"/>
              <a:t> </a:t>
            </a:r>
            <a:r>
              <a:rPr lang="en-US" sz="2400" dirty="0" err="1"/>
              <a:t>прикрепления</a:t>
            </a:r>
            <a:r>
              <a:rPr lang="en-US" sz="2400" dirty="0"/>
              <a:t> </a:t>
            </a:r>
            <a:r>
              <a:rPr lang="en-US" sz="2400" dirty="0" err="1"/>
              <a:t>мышц</a:t>
            </a:r>
            <a:r>
              <a:rPr lang="en-US" sz="2400" dirty="0"/>
              <a:t> </a:t>
            </a:r>
            <a:r>
              <a:rPr lang="en-US" sz="2400" dirty="0" err="1"/>
              <a:t>в</a:t>
            </a:r>
            <a:r>
              <a:rPr lang="en-US" sz="2400" dirty="0"/>
              <a:t> </a:t>
            </a:r>
            <a:r>
              <a:rPr lang="en-US" sz="2400" dirty="0" err="1"/>
              <a:t>сторону</a:t>
            </a:r>
            <a:r>
              <a:rPr lang="en-US" sz="2400" dirty="0"/>
              <a:t> </a:t>
            </a:r>
            <a:r>
              <a:rPr lang="en-US" sz="2400" dirty="0" err="1"/>
              <a:t>от</a:t>
            </a:r>
            <a:r>
              <a:rPr lang="en-US" sz="2400" dirty="0"/>
              <a:t> </a:t>
            </a:r>
            <a:r>
              <a:rPr lang="en-US" sz="2400" dirty="0" err="1"/>
              <a:t>области</a:t>
            </a:r>
            <a:r>
              <a:rPr lang="en-US" sz="2400" dirty="0"/>
              <a:t> </a:t>
            </a:r>
            <a:r>
              <a:rPr lang="en-US" sz="2400" dirty="0" err="1"/>
              <a:t>расположения</a:t>
            </a:r>
            <a:r>
              <a:rPr lang="en-US" sz="2400" dirty="0"/>
              <a:t> </a:t>
            </a:r>
            <a:r>
              <a:rPr lang="en-US" sz="2400" dirty="0" err="1"/>
              <a:t>границ</a:t>
            </a:r>
            <a:r>
              <a:rPr lang="en-US" sz="2400" dirty="0"/>
              <a:t> </a:t>
            </a:r>
            <a:r>
              <a:rPr lang="en-US" sz="2400" dirty="0" err="1"/>
              <a:t>протеза</a:t>
            </a:r>
            <a:r>
              <a:rPr lang="en-US" sz="2400" dirty="0"/>
              <a:t>;</a:t>
            </a:r>
            <a:endParaRPr lang="ru-RU" sz="2400" dirty="0"/>
          </a:p>
          <a:p>
            <a:r>
              <a:rPr lang="en-US" sz="2400" dirty="0"/>
              <a:t>3) </a:t>
            </a:r>
            <a:r>
              <a:rPr lang="en-US" sz="2400" dirty="0" err="1"/>
              <a:t>восстановление</a:t>
            </a:r>
            <a:r>
              <a:rPr lang="en-US" sz="2400" dirty="0"/>
              <a:t> </a:t>
            </a:r>
            <a:r>
              <a:rPr lang="en-US" sz="2400" dirty="0" err="1"/>
              <a:t>альвеолярного</a:t>
            </a:r>
            <a:r>
              <a:rPr lang="en-US" sz="2400" dirty="0"/>
              <a:t> </a:t>
            </a:r>
            <a:r>
              <a:rPr lang="en-US" sz="2400" dirty="0" err="1"/>
              <a:t>отростка</a:t>
            </a:r>
            <a:r>
              <a:rPr lang="en-US" sz="2400" dirty="0"/>
              <a:t>;</a:t>
            </a:r>
            <a:endParaRPr lang="ru-RU" sz="2400" dirty="0"/>
          </a:p>
          <a:p>
            <a:r>
              <a:rPr lang="en-US" sz="2400" dirty="0"/>
              <a:t>4) </a:t>
            </a:r>
            <a:r>
              <a:rPr lang="en-US" sz="2400" dirty="0" err="1"/>
              <a:t>углубление</a:t>
            </a:r>
            <a:r>
              <a:rPr lang="en-US" sz="2400" dirty="0"/>
              <a:t> </a:t>
            </a:r>
            <a:r>
              <a:rPr lang="en-US" sz="2400" dirty="0" err="1"/>
              <a:t>небного</a:t>
            </a:r>
            <a:r>
              <a:rPr lang="en-US" sz="2400" dirty="0"/>
              <a:t> </a:t>
            </a:r>
            <a:r>
              <a:rPr lang="en-US" sz="2400" dirty="0" err="1"/>
              <a:t>свода</a:t>
            </a:r>
            <a:r>
              <a:rPr lang="en-US" sz="2400" dirty="0"/>
              <a:t>;</a:t>
            </a:r>
            <a:endParaRPr lang="ru-RU" sz="2400" dirty="0"/>
          </a:p>
          <a:p>
            <a:r>
              <a:rPr lang="en-US" sz="2400" dirty="0"/>
              <a:t>5) </a:t>
            </a:r>
            <a:r>
              <a:rPr lang="en-US" sz="2400" dirty="0" err="1"/>
              <a:t>удаление</a:t>
            </a:r>
            <a:r>
              <a:rPr lang="en-US" sz="2400" dirty="0"/>
              <a:t> </a:t>
            </a:r>
            <a:r>
              <a:rPr lang="en-US" sz="2400" dirty="0" err="1"/>
              <a:t>основания</a:t>
            </a:r>
            <a:r>
              <a:rPr lang="en-US" sz="2400" dirty="0"/>
              <a:t> </a:t>
            </a:r>
            <a:r>
              <a:rPr lang="en-US" sz="2400" dirty="0" err="1"/>
              <a:t>скулового</a:t>
            </a:r>
            <a:r>
              <a:rPr lang="en-US" sz="2400" dirty="0"/>
              <a:t> </a:t>
            </a:r>
            <a:r>
              <a:rPr lang="en-US" sz="2400" dirty="0" err="1"/>
              <a:t>отростка</a:t>
            </a:r>
            <a:r>
              <a:rPr lang="en-US" sz="2400" dirty="0"/>
              <a:t> </a:t>
            </a:r>
            <a:r>
              <a:rPr lang="en-US" sz="2400" dirty="0" err="1"/>
              <a:t>верхней</a:t>
            </a:r>
            <a:r>
              <a:rPr lang="en-US" sz="2400" dirty="0"/>
              <a:t> </a:t>
            </a:r>
            <a:r>
              <a:rPr lang="en-US" sz="2400" dirty="0" err="1"/>
              <a:t>челюсти</a:t>
            </a:r>
            <a:r>
              <a:rPr lang="en-US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13099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3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4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1835696" y="332656"/>
            <a:ext cx="691276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/>
              <a:t>Различают</a:t>
            </a:r>
            <a:r>
              <a:rPr lang="en-US" sz="2800" b="1" dirty="0"/>
              <a:t> </a:t>
            </a:r>
            <a:r>
              <a:rPr lang="en-US" sz="2800" b="1" dirty="0" err="1"/>
              <a:t>подготовительные</a:t>
            </a:r>
            <a:r>
              <a:rPr lang="en-US" sz="2800" b="1" dirty="0"/>
              <a:t> </a:t>
            </a:r>
            <a:r>
              <a:rPr lang="en-US" sz="2800" b="1" dirty="0" err="1"/>
              <a:t>и</a:t>
            </a:r>
            <a:r>
              <a:rPr lang="en-US" sz="2800" b="1" dirty="0"/>
              <a:t> </a:t>
            </a:r>
            <a:r>
              <a:rPr lang="en-US" sz="2800" b="1" dirty="0" err="1"/>
              <a:t>корригирующие</a:t>
            </a:r>
            <a:r>
              <a:rPr lang="en-US" sz="2800" b="1" dirty="0"/>
              <a:t> </a:t>
            </a:r>
            <a:r>
              <a:rPr lang="en-US" sz="2800" b="1" dirty="0" err="1"/>
              <a:t>операции</a:t>
            </a:r>
            <a:r>
              <a:rPr lang="en-US" sz="2800" b="1" dirty="0"/>
              <a:t>. </a:t>
            </a:r>
            <a:endParaRPr lang="ru-RU" sz="2800" b="1" dirty="0" smtClean="0"/>
          </a:p>
          <a:p>
            <a:endParaRPr lang="ru-RU" sz="2400" dirty="0"/>
          </a:p>
          <a:p>
            <a:r>
              <a:rPr lang="en-US" sz="2400" dirty="0" err="1" smtClean="0"/>
              <a:t>К</a:t>
            </a:r>
            <a:r>
              <a:rPr lang="en-US" sz="2400" dirty="0" smtClean="0"/>
              <a:t> </a:t>
            </a:r>
            <a:r>
              <a:rPr lang="en-US" sz="2400" b="1" dirty="0" err="1" smtClean="0"/>
              <a:t>подготовительны</a:t>
            </a:r>
            <a:r>
              <a:rPr lang="ru-RU" sz="2400" b="1" dirty="0" smtClean="0"/>
              <a:t>м операциям</a:t>
            </a:r>
            <a:r>
              <a:rPr lang="en-US" sz="2400" dirty="0" smtClean="0"/>
              <a:t>  </a:t>
            </a:r>
            <a:r>
              <a:rPr lang="en-US" sz="2400" dirty="0" err="1"/>
              <a:t>относят</a:t>
            </a:r>
            <a:r>
              <a:rPr lang="en-US" sz="2400" dirty="0"/>
              <a:t> </a:t>
            </a:r>
            <a:r>
              <a:rPr lang="en-US" sz="2400" dirty="0" err="1"/>
              <a:t>хирургическую</a:t>
            </a:r>
            <a:r>
              <a:rPr lang="en-US" sz="2400" dirty="0"/>
              <a:t> </a:t>
            </a:r>
            <a:r>
              <a:rPr lang="en-US" sz="2400" dirty="0" err="1"/>
              <a:t>обработку</a:t>
            </a:r>
            <a:r>
              <a:rPr lang="en-US" sz="2400" dirty="0"/>
              <a:t> </a:t>
            </a:r>
            <a:r>
              <a:rPr lang="en-US" sz="2400" dirty="0" err="1"/>
              <a:t>альвеолярного</a:t>
            </a:r>
            <a:r>
              <a:rPr lang="en-US" sz="2400" dirty="0"/>
              <a:t> </a:t>
            </a:r>
            <a:r>
              <a:rPr lang="en-US" sz="2400" dirty="0" err="1"/>
              <a:t>отростка</a:t>
            </a:r>
            <a:r>
              <a:rPr lang="en-US" sz="2400" dirty="0"/>
              <a:t> </a:t>
            </a:r>
            <a:r>
              <a:rPr lang="en-US" sz="2400" dirty="0" err="1"/>
              <a:t>непосредственно</a:t>
            </a:r>
            <a:r>
              <a:rPr lang="en-US" sz="2400" dirty="0"/>
              <a:t> </a:t>
            </a:r>
            <a:r>
              <a:rPr lang="en-US" sz="2400" dirty="0" err="1"/>
              <a:t>после</a:t>
            </a:r>
            <a:r>
              <a:rPr lang="en-US" sz="2400" dirty="0"/>
              <a:t> </a:t>
            </a:r>
            <a:r>
              <a:rPr lang="en-US" sz="2400" dirty="0" err="1" smtClean="0"/>
              <a:t>операции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К </a:t>
            </a:r>
            <a:r>
              <a:rPr lang="en-US" sz="2400" b="1" dirty="0" err="1" smtClean="0"/>
              <a:t>корригирующи</a:t>
            </a:r>
            <a:r>
              <a:rPr lang="ru-RU" sz="2400" b="1" dirty="0" smtClean="0"/>
              <a:t>м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операци</a:t>
            </a:r>
            <a:r>
              <a:rPr lang="ru-RU" sz="2400" b="1" dirty="0" smtClean="0"/>
              <a:t>ям </a:t>
            </a:r>
            <a:r>
              <a:rPr lang="ru-RU" sz="2400" dirty="0" smtClean="0"/>
              <a:t>относят </a:t>
            </a:r>
            <a:r>
              <a:rPr lang="en-US" sz="2400" dirty="0" smtClean="0"/>
              <a:t> </a:t>
            </a:r>
            <a:r>
              <a:rPr lang="en-US" sz="2400" dirty="0" err="1"/>
              <a:t>операции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костях</a:t>
            </a:r>
            <a:r>
              <a:rPr lang="en-US" sz="2400" dirty="0"/>
              <a:t>, </a:t>
            </a:r>
            <a:r>
              <a:rPr lang="en-US" sz="2400" dirty="0" err="1"/>
              <a:t>мягких</a:t>
            </a:r>
            <a:r>
              <a:rPr lang="en-US" sz="2400" dirty="0"/>
              <a:t> </a:t>
            </a:r>
            <a:r>
              <a:rPr lang="en-US" sz="2400" dirty="0" err="1"/>
              <a:t>тканях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восстановление</a:t>
            </a:r>
            <a:r>
              <a:rPr lang="en-US" sz="2400" dirty="0"/>
              <a:t> </a:t>
            </a:r>
            <a:r>
              <a:rPr lang="en-US" sz="2400" dirty="0" err="1"/>
              <a:t>альвеолярного</a:t>
            </a:r>
            <a:r>
              <a:rPr lang="en-US" sz="2400" dirty="0"/>
              <a:t> </a:t>
            </a:r>
            <a:r>
              <a:rPr lang="en-US" sz="2400" dirty="0" err="1"/>
              <a:t>гребня</a:t>
            </a:r>
            <a:r>
              <a:rPr lang="en-US" sz="2400" dirty="0"/>
              <a:t> </a:t>
            </a:r>
            <a:r>
              <a:rPr lang="en-US" sz="2400" dirty="0" err="1"/>
              <a:t>после</a:t>
            </a:r>
            <a:r>
              <a:rPr lang="en-US" sz="2400" dirty="0"/>
              <a:t> </a:t>
            </a:r>
            <a:r>
              <a:rPr lang="en-US" sz="2400" dirty="0" err="1"/>
              <a:t>заживления</a:t>
            </a:r>
            <a:r>
              <a:rPr lang="en-US" sz="2400" dirty="0"/>
              <a:t> </a:t>
            </a:r>
            <a:r>
              <a:rPr lang="en-US" sz="2400" dirty="0" err="1"/>
              <a:t>экстракционной</a:t>
            </a:r>
            <a:r>
              <a:rPr lang="en-US" sz="2400" dirty="0"/>
              <a:t> </a:t>
            </a:r>
            <a:r>
              <a:rPr lang="en-US" sz="2400" dirty="0" err="1"/>
              <a:t>раны</a:t>
            </a:r>
            <a:r>
              <a:rPr lang="en-US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96670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3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4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1907704" y="404665"/>
            <a:ext cx="6624736" cy="6032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В</a:t>
            </a:r>
            <a:r>
              <a:rPr lang="en-US" sz="2800" b="1" dirty="0" err="1" smtClean="0"/>
              <a:t>ыделя</a:t>
            </a:r>
            <a:r>
              <a:rPr lang="ru-RU" sz="2800" b="1" dirty="0" smtClean="0"/>
              <a:t>ют</a:t>
            </a:r>
            <a:r>
              <a:rPr lang="en-US" sz="2800" b="1" dirty="0" smtClean="0"/>
              <a:t> </a:t>
            </a:r>
            <a:r>
              <a:rPr lang="en-US" sz="2800" b="1" dirty="0" err="1"/>
              <a:t>следующие</a:t>
            </a:r>
            <a:r>
              <a:rPr lang="en-US" sz="2800" b="1" dirty="0"/>
              <a:t> </a:t>
            </a:r>
            <a:r>
              <a:rPr lang="en-US" sz="2800" b="1" dirty="0" err="1"/>
              <a:t>операции</a:t>
            </a:r>
            <a:r>
              <a:rPr lang="en-US" sz="2800" b="1" dirty="0" smtClean="0"/>
              <a:t>:</a:t>
            </a:r>
            <a:endParaRPr lang="ru-RU" sz="2800" b="1" dirty="0"/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400" dirty="0" err="1" smtClean="0"/>
              <a:t>удаление</a:t>
            </a:r>
            <a:r>
              <a:rPr lang="en-US" sz="2400" dirty="0" smtClean="0"/>
              <a:t> </a:t>
            </a:r>
            <a:r>
              <a:rPr lang="en-US" sz="2400" dirty="0" err="1"/>
              <a:t>одиночно</a:t>
            </a:r>
            <a:r>
              <a:rPr lang="en-US" sz="2400" dirty="0"/>
              <a:t> </a:t>
            </a:r>
            <a:r>
              <a:rPr lang="en-US" sz="2400" dirty="0" err="1"/>
              <a:t>стоящих</a:t>
            </a:r>
            <a:r>
              <a:rPr lang="en-US" sz="2400" dirty="0"/>
              <a:t> </a:t>
            </a:r>
            <a:r>
              <a:rPr lang="en-US" sz="2400" dirty="0" err="1"/>
              <a:t>зубов</a:t>
            </a:r>
            <a:r>
              <a:rPr lang="en-US" sz="2400" dirty="0" smtClean="0"/>
              <a:t>,</a:t>
            </a:r>
            <a:endParaRPr lang="ru-RU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2) </a:t>
            </a:r>
            <a:r>
              <a:rPr lang="en-US" sz="2400" dirty="0" err="1"/>
              <a:t>исправление</a:t>
            </a:r>
            <a:r>
              <a:rPr lang="en-US" sz="2400" dirty="0"/>
              <a:t> </a:t>
            </a:r>
            <a:r>
              <a:rPr lang="en-US" sz="2400" dirty="0" err="1"/>
              <a:t>формы</a:t>
            </a:r>
            <a:r>
              <a:rPr lang="en-US" sz="2400" dirty="0"/>
              <a:t> </a:t>
            </a:r>
            <a:r>
              <a:rPr lang="en-US" sz="2400" dirty="0" err="1"/>
              <a:t>альвеолярного</a:t>
            </a:r>
            <a:r>
              <a:rPr lang="en-US" sz="2400" dirty="0"/>
              <a:t> </a:t>
            </a:r>
            <a:r>
              <a:rPr lang="en-US" sz="2400" dirty="0" err="1"/>
              <a:t>отростка</a:t>
            </a:r>
            <a:r>
              <a:rPr lang="en-US" sz="2400" dirty="0"/>
              <a:t>,</a:t>
            </a:r>
            <a:endParaRPr lang="ru-RU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3) </a:t>
            </a:r>
            <a:r>
              <a:rPr lang="en-US" sz="2400" dirty="0" err="1"/>
              <a:t>пластика</a:t>
            </a:r>
            <a:r>
              <a:rPr lang="en-US" sz="2400" dirty="0"/>
              <a:t> </a:t>
            </a:r>
            <a:r>
              <a:rPr lang="en-US" sz="2400" dirty="0" err="1"/>
              <a:t>альвеолярного</a:t>
            </a:r>
            <a:r>
              <a:rPr lang="en-US" sz="2400" dirty="0"/>
              <a:t> </a:t>
            </a:r>
            <a:r>
              <a:rPr lang="en-US" sz="2400" dirty="0" err="1"/>
              <a:t>отростка</a:t>
            </a:r>
            <a:r>
              <a:rPr lang="en-US" sz="2400" dirty="0"/>
              <a:t>,</a:t>
            </a:r>
            <a:endParaRPr lang="ru-RU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4) </a:t>
            </a:r>
            <a:r>
              <a:rPr lang="en-US" sz="2400" dirty="0" err="1"/>
              <a:t>создание</a:t>
            </a:r>
            <a:r>
              <a:rPr lang="en-US" sz="2400" dirty="0"/>
              <a:t> </a:t>
            </a:r>
            <a:r>
              <a:rPr lang="en-US" sz="2400" dirty="0" err="1"/>
              <a:t>искусственной</a:t>
            </a:r>
            <a:r>
              <a:rPr lang="en-US" sz="2400" dirty="0"/>
              <a:t> </a:t>
            </a:r>
            <a:r>
              <a:rPr lang="en-US" sz="2400" dirty="0" err="1"/>
              <a:t>лунки</a:t>
            </a:r>
            <a:r>
              <a:rPr lang="en-US" sz="2400" dirty="0"/>
              <a:t>,</a:t>
            </a:r>
            <a:endParaRPr lang="ru-RU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5) </a:t>
            </a:r>
            <a:r>
              <a:rPr lang="en-US" sz="2400" dirty="0" err="1"/>
              <a:t>подсадка</a:t>
            </a:r>
            <a:r>
              <a:rPr lang="en-US" sz="2400" dirty="0"/>
              <a:t> </a:t>
            </a:r>
            <a:r>
              <a:rPr lang="en-US" sz="2400" dirty="0" err="1"/>
              <a:t>металлического</a:t>
            </a:r>
            <a:r>
              <a:rPr lang="en-US" sz="2400" dirty="0"/>
              <a:t> </a:t>
            </a:r>
            <a:r>
              <a:rPr lang="en-US" sz="2400" dirty="0" err="1"/>
              <a:t>поднадкостничного</a:t>
            </a:r>
            <a:r>
              <a:rPr lang="en-US" sz="2400" dirty="0"/>
              <a:t> </a:t>
            </a:r>
            <a:r>
              <a:rPr lang="en-US" sz="2400" dirty="0" err="1"/>
              <a:t>или</a:t>
            </a:r>
            <a:r>
              <a:rPr lang="en-US" sz="2400" dirty="0"/>
              <a:t> </a:t>
            </a:r>
            <a:r>
              <a:rPr lang="en-US" sz="2400" dirty="0" err="1"/>
              <a:t>другого</a:t>
            </a:r>
            <a:r>
              <a:rPr lang="en-US" sz="2400" dirty="0"/>
              <a:t> </a:t>
            </a:r>
            <a:r>
              <a:rPr lang="en-US" sz="2400" dirty="0" err="1"/>
              <a:t>имплантата</a:t>
            </a:r>
            <a:r>
              <a:rPr lang="en-US" sz="2400" dirty="0"/>
              <a:t>,</a:t>
            </a:r>
            <a:endParaRPr lang="ru-RU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6) </a:t>
            </a:r>
            <a:r>
              <a:rPr lang="en-US" sz="2400" dirty="0" err="1"/>
              <a:t>подготовка</a:t>
            </a:r>
            <a:r>
              <a:rPr lang="en-US" sz="2400" dirty="0"/>
              <a:t> </a:t>
            </a:r>
            <a:r>
              <a:rPr lang="en-US" sz="2400" dirty="0" err="1"/>
              <a:t>твердого</a:t>
            </a:r>
            <a:r>
              <a:rPr lang="en-US" sz="2400" dirty="0"/>
              <a:t> </a:t>
            </a:r>
            <a:r>
              <a:rPr lang="en-US" sz="2400" dirty="0" err="1"/>
              <a:t>неба</a:t>
            </a:r>
            <a:r>
              <a:rPr lang="en-US" sz="2400" dirty="0"/>
              <a:t>,</a:t>
            </a:r>
            <a:endParaRPr lang="ru-RU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7) </a:t>
            </a:r>
            <a:r>
              <a:rPr lang="en-US" sz="2400" dirty="0" err="1"/>
              <a:t>устранение</a:t>
            </a:r>
            <a:r>
              <a:rPr lang="en-US" sz="2400" dirty="0"/>
              <a:t> </a:t>
            </a:r>
            <a:r>
              <a:rPr lang="en-US" sz="2400" dirty="0" err="1"/>
              <a:t>тяжей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рубцов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слизистой</a:t>
            </a:r>
            <a:r>
              <a:rPr lang="en-US" sz="2400" dirty="0"/>
              <a:t> </a:t>
            </a:r>
            <a:r>
              <a:rPr lang="en-US" sz="2400" dirty="0" err="1"/>
              <a:t>оболочке</a:t>
            </a:r>
            <a:r>
              <a:rPr lang="en-US" sz="2400" dirty="0"/>
              <a:t> </a:t>
            </a:r>
            <a:r>
              <a:rPr lang="en-US" sz="2400" dirty="0" err="1"/>
              <a:t>протезного</a:t>
            </a:r>
            <a:r>
              <a:rPr lang="en-US" sz="2400" dirty="0"/>
              <a:t> </a:t>
            </a:r>
            <a:r>
              <a:rPr lang="en-US" sz="2400" dirty="0" err="1"/>
              <a:t>ложа</a:t>
            </a:r>
            <a:r>
              <a:rPr lang="en-US" sz="2400" dirty="0"/>
              <a:t>,</a:t>
            </a:r>
            <a:endParaRPr lang="ru-RU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8) </a:t>
            </a:r>
            <a:r>
              <a:rPr lang="en-US" sz="2400" dirty="0" err="1"/>
              <a:t>углубление</a:t>
            </a:r>
            <a:r>
              <a:rPr lang="en-US" sz="2400" dirty="0"/>
              <a:t> </a:t>
            </a:r>
            <a:r>
              <a:rPr lang="en-US" sz="2400" dirty="0" err="1"/>
              <a:t>преддверия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дна</a:t>
            </a:r>
            <a:r>
              <a:rPr lang="en-US" sz="2400" dirty="0"/>
              <a:t> </a:t>
            </a:r>
            <a:r>
              <a:rPr lang="en-US" sz="2400" dirty="0" err="1"/>
              <a:t>полости</a:t>
            </a:r>
            <a:r>
              <a:rPr lang="en-US" sz="2400" dirty="0"/>
              <a:t> </a:t>
            </a:r>
            <a:r>
              <a:rPr lang="en-US" sz="2400" dirty="0" err="1"/>
              <a:t>рта</a:t>
            </a:r>
            <a:r>
              <a:rPr lang="en-US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44723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3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4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1763688" y="476672"/>
            <a:ext cx="698477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/>
              <a:t>Показаниями</a:t>
            </a:r>
            <a:r>
              <a:rPr lang="en-US" sz="2400" b="1" dirty="0"/>
              <a:t> </a:t>
            </a:r>
            <a:r>
              <a:rPr lang="en-US" sz="2400" b="1" dirty="0" err="1" smtClean="0"/>
              <a:t>к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удалени</a:t>
            </a:r>
            <a:r>
              <a:rPr lang="ru-RU" sz="2400" b="1" dirty="0" smtClean="0"/>
              <a:t>ю </a:t>
            </a:r>
            <a:r>
              <a:rPr lang="en-US" sz="2400" b="1" dirty="0" err="1" smtClean="0"/>
              <a:t>одиночно</a:t>
            </a:r>
            <a:r>
              <a:rPr lang="en-US" sz="2400" b="1" dirty="0" smtClean="0"/>
              <a:t> </a:t>
            </a:r>
            <a:r>
              <a:rPr lang="en-US" sz="2400" b="1" dirty="0" err="1"/>
              <a:t>стоящих</a:t>
            </a:r>
            <a:r>
              <a:rPr lang="en-US" sz="2400" b="1" dirty="0"/>
              <a:t> </a:t>
            </a:r>
            <a:r>
              <a:rPr lang="en-US" sz="2400" b="1" dirty="0" err="1"/>
              <a:t>зубов</a:t>
            </a:r>
            <a:r>
              <a:rPr lang="en-US" sz="2400" b="1" dirty="0" smtClean="0"/>
              <a:t>  </a:t>
            </a:r>
            <a:r>
              <a:rPr lang="en-US" sz="2400" b="1" dirty="0" err="1"/>
              <a:t>являются</a:t>
            </a:r>
            <a:r>
              <a:rPr lang="en-US" sz="2400" b="1" dirty="0"/>
              <a:t>:</a:t>
            </a:r>
            <a:endParaRPr lang="ru-RU" sz="2400" b="1" dirty="0"/>
          </a:p>
          <a:p>
            <a:r>
              <a:rPr lang="en-US" sz="2000" dirty="0"/>
              <a:t>1) </a:t>
            </a:r>
            <a:r>
              <a:rPr lang="ru-RU" sz="2000" dirty="0" smtClean="0"/>
              <a:t>Т</a:t>
            </a:r>
            <a:r>
              <a:rPr lang="en-US" sz="2000" dirty="0" err="1" smtClean="0"/>
              <a:t>ретья</a:t>
            </a:r>
            <a:r>
              <a:rPr lang="ru-RU" sz="2000" dirty="0"/>
              <a:t> </a:t>
            </a:r>
            <a:r>
              <a:rPr lang="en-US" sz="2000" dirty="0" err="1" smtClean="0"/>
              <a:t>степень</a:t>
            </a:r>
            <a:r>
              <a:rPr lang="en-US" sz="2000" dirty="0" smtClean="0"/>
              <a:t> </a:t>
            </a:r>
            <a:r>
              <a:rPr lang="en-US" sz="2000" dirty="0" err="1"/>
              <a:t>патологической</a:t>
            </a:r>
            <a:r>
              <a:rPr lang="en-US" sz="2000" dirty="0"/>
              <a:t> </a:t>
            </a:r>
            <a:r>
              <a:rPr lang="en-US" sz="2000" dirty="0" err="1"/>
              <a:t>подвижности</a:t>
            </a:r>
            <a:r>
              <a:rPr lang="en-US" sz="2000" dirty="0"/>
              <a:t> </a:t>
            </a:r>
            <a:r>
              <a:rPr lang="en-US" sz="2000" dirty="0" err="1"/>
              <a:t>зубов</a:t>
            </a:r>
            <a:r>
              <a:rPr lang="en-US" sz="2000" dirty="0"/>
              <a:t> </a:t>
            </a:r>
            <a:r>
              <a:rPr lang="en-US" sz="2000" dirty="0" err="1" smtClean="0"/>
              <a:t>вследстви</a:t>
            </a:r>
            <a:r>
              <a:rPr lang="ru-RU" sz="2000" dirty="0" smtClean="0"/>
              <a:t>и</a:t>
            </a:r>
            <a:r>
              <a:rPr lang="en-US" sz="2000" dirty="0" smtClean="0"/>
              <a:t> </a:t>
            </a:r>
            <a:r>
              <a:rPr lang="en-US" sz="2000" dirty="0" err="1" smtClean="0"/>
              <a:t>заболевани</a:t>
            </a:r>
            <a:r>
              <a:rPr lang="ru-RU" sz="2000" dirty="0" smtClean="0"/>
              <a:t>й</a:t>
            </a:r>
            <a:r>
              <a:rPr lang="en-US" sz="2000" dirty="0" smtClean="0"/>
              <a:t> </a:t>
            </a:r>
            <a:r>
              <a:rPr lang="en-US" sz="2000" dirty="0" err="1"/>
              <a:t>пародонта</a:t>
            </a:r>
            <a:r>
              <a:rPr lang="en-US" sz="2000" dirty="0"/>
              <a:t>;</a:t>
            </a:r>
            <a:endParaRPr lang="ru-RU" sz="2000" dirty="0"/>
          </a:p>
          <a:p>
            <a:r>
              <a:rPr lang="en-US" sz="2000" dirty="0"/>
              <a:t>2) </a:t>
            </a:r>
            <a:r>
              <a:rPr lang="en-US" sz="2000" dirty="0" err="1"/>
              <a:t>неблагоприятное</a:t>
            </a:r>
            <a:r>
              <a:rPr lang="en-US" sz="2000" dirty="0"/>
              <a:t> </a:t>
            </a:r>
            <a:r>
              <a:rPr lang="en-US" sz="2000" dirty="0" err="1"/>
              <a:t>соотношение</a:t>
            </a:r>
            <a:r>
              <a:rPr lang="en-US" sz="2000" dirty="0"/>
              <a:t> </a:t>
            </a:r>
            <a:r>
              <a:rPr lang="en-US" sz="2000" dirty="0" err="1"/>
              <a:t>клинической</a:t>
            </a:r>
            <a:r>
              <a:rPr lang="en-US" sz="2000" dirty="0"/>
              <a:t> </a:t>
            </a:r>
            <a:r>
              <a:rPr lang="en-US" sz="2000" dirty="0" err="1"/>
              <a:t>коронки</a:t>
            </a:r>
            <a:r>
              <a:rPr lang="en-US" sz="2000" dirty="0"/>
              <a:t> </a:t>
            </a:r>
            <a:r>
              <a:rPr lang="en-US" sz="2000" dirty="0" err="1"/>
              <a:t>зуба</a:t>
            </a:r>
            <a:r>
              <a:rPr lang="en-US" sz="2000" dirty="0"/>
              <a:t> </a:t>
            </a:r>
            <a:r>
              <a:rPr lang="en-US" sz="2000" dirty="0" err="1"/>
              <a:t>и</a:t>
            </a:r>
            <a:r>
              <a:rPr lang="en-US" sz="2000" dirty="0"/>
              <a:t> </a:t>
            </a:r>
            <a:r>
              <a:rPr lang="en-US" sz="2000" dirty="0" err="1"/>
              <a:t>его</a:t>
            </a:r>
            <a:r>
              <a:rPr lang="en-US" sz="2000" dirty="0"/>
              <a:t> </a:t>
            </a:r>
            <a:r>
              <a:rPr lang="en-US" sz="2000" dirty="0" err="1"/>
              <a:t>корня</a:t>
            </a:r>
            <a:r>
              <a:rPr lang="en-US" sz="2000" dirty="0"/>
              <a:t>;</a:t>
            </a:r>
            <a:endParaRPr lang="ru-RU" sz="2000" dirty="0"/>
          </a:p>
          <a:p>
            <a:r>
              <a:rPr lang="en-US" sz="2000" dirty="0"/>
              <a:t>3) </a:t>
            </a:r>
            <a:r>
              <a:rPr lang="en-US" sz="2000" dirty="0" err="1"/>
              <a:t>наличие</a:t>
            </a:r>
            <a:r>
              <a:rPr lang="en-US" sz="2000" dirty="0"/>
              <a:t> </a:t>
            </a:r>
            <a:r>
              <a:rPr lang="en-US" sz="2000" dirty="0" err="1"/>
              <a:t>хронических</a:t>
            </a:r>
            <a:r>
              <a:rPr lang="en-US" sz="2000" dirty="0"/>
              <a:t> </a:t>
            </a:r>
            <a:r>
              <a:rPr lang="en-US" sz="2000" dirty="0" err="1"/>
              <a:t>верхушечных</a:t>
            </a:r>
            <a:r>
              <a:rPr lang="en-US" sz="2000" dirty="0"/>
              <a:t> </a:t>
            </a:r>
            <a:r>
              <a:rPr lang="en-US" sz="2000" dirty="0" err="1"/>
              <a:t>очагов</a:t>
            </a:r>
            <a:r>
              <a:rPr lang="en-US" sz="2000" dirty="0"/>
              <a:t> </a:t>
            </a:r>
            <a:r>
              <a:rPr lang="en-US" sz="2000" dirty="0" err="1"/>
              <a:t>в</a:t>
            </a:r>
            <a:r>
              <a:rPr lang="en-US" sz="2000" dirty="0"/>
              <a:t> </a:t>
            </a:r>
            <a:r>
              <a:rPr lang="en-US" sz="2000" dirty="0" err="1"/>
              <a:t>периодонте</a:t>
            </a:r>
            <a:r>
              <a:rPr lang="en-US" sz="2000" dirty="0"/>
              <a:t> </a:t>
            </a:r>
            <a:r>
              <a:rPr lang="en-US" sz="2000" dirty="0" err="1"/>
              <a:t>переместившихся</a:t>
            </a:r>
            <a:r>
              <a:rPr lang="en-US" sz="2000" dirty="0"/>
              <a:t> </a:t>
            </a:r>
            <a:r>
              <a:rPr lang="en-US" sz="2000" dirty="0" err="1"/>
              <a:t>зубов</a:t>
            </a:r>
            <a:r>
              <a:rPr lang="en-US" sz="2000" dirty="0"/>
              <a:t>;</a:t>
            </a:r>
            <a:endParaRPr lang="ru-RU" sz="2000" dirty="0"/>
          </a:p>
          <a:p>
            <a:r>
              <a:rPr lang="en-US" sz="2000" dirty="0"/>
              <a:t>4) </a:t>
            </a:r>
            <a:r>
              <a:rPr lang="en-US" sz="2000" dirty="0" err="1"/>
              <a:t>значительное</a:t>
            </a:r>
            <a:r>
              <a:rPr lang="en-US" sz="2000" dirty="0"/>
              <a:t> </a:t>
            </a:r>
            <a:r>
              <a:rPr lang="en-US" sz="2000" dirty="0" err="1"/>
              <a:t>разрушение</a:t>
            </a:r>
            <a:r>
              <a:rPr lang="en-US" sz="2000" dirty="0"/>
              <a:t> </a:t>
            </a:r>
            <a:r>
              <a:rPr lang="en-US" sz="2000" dirty="0" err="1"/>
              <a:t>коронок</a:t>
            </a:r>
            <a:r>
              <a:rPr lang="en-US" sz="2000" dirty="0"/>
              <a:t> </a:t>
            </a:r>
            <a:r>
              <a:rPr lang="en-US" sz="2000" dirty="0" err="1"/>
              <a:t>переместившихся</a:t>
            </a:r>
            <a:r>
              <a:rPr lang="en-US" sz="2000" dirty="0"/>
              <a:t> </a:t>
            </a:r>
            <a:r>
              <a:rPr lang="en-US" sz="2000" dirty="0" err="1"/>
              <a:t>зубов</a:t>
            </a:r>
            <a:r>
              <a:rPr lang="en-US" sz="2000" dirty="0"/>
              <a:t> </a:t>
            </a:r>
            <a:r>
              <a:rPr lang="en-US" sz="2000" dirty="0" err="1"/>
              <a:t>кариесом</a:t>
            </a:r>
            <a:r>
              <a:rPr lang="en-US" sz="2000" dirty="0"/>
              <a:t>;</a:t>
            </a:r>
            <a:endParaRPr lang="ru-RU" sz="2000" dirty="0"/>
          </a:p>
          <a:p>
            <a:r>
              <a:rPr lang="en-US" sz="2000" dirty="0"/>
              <a:t>5) </a:t>
            </a:r>
            <a:r>
              <a:rPr lang="en-US" sz="2000" dirty="0" err="1"/>
              <a:t>резко</a:t>
            </a:r>
            <a:r>
              <a:rPr lang="en-US" sz="2000" dirty="0"/>
              <a:t> </a:t>
            </a:r>
            <a:r>
              <a:rPr lang="en-US" sz="2000" dirty="0" err="1"/>
              <a:t>выраженное</a:t>
            </a:r>
            <a:r>
              <a:rPr lang="en-US" sz="2000" dirty="0"/>
              <a:t> </a:t>
            </a:r>
            <a:r>
              <a:rPr lang="en-US" sz="2000" dirty="0" err="1"/>
              <a:t>вертикальное</a:t>
            </a:r>
            <a:r>
              <a:rPr lang="en-US" sz="2000" dirty="0"/>
              <a:t> </a:t>
            </a:r>
            <a:r>
              <a:rPr lang="en-US" sz="2000" dirty="0" err="1"/>
              <a:t>перемещение</a:t>
            </a:r>
            <a:r>
              <a:rPr lang="en-US" sz="2000" dirty="0"/>
              <a:t> </a:t>
            </a:r>
            <a:r>
              <a:rPr lang="en-US" sz="2000" dirty="0" err="1"/>
              <a:t>зубов</a:t>
            </a:r>
            <a:r>
              <a:rPr lang="en-US" sz="2000" dirty="0"/>
              <a:t>, </a:t>
            </a:r>
            <a:r>
              <a:rPr lang="en-US" sz="2000" dirty="0" err="1"/>
              <a:t>когда</a:t>
            </a:r>
            <a:r>
              <a:rPr lang="en-US" sz="2000" dirty="0"/>
              <a:t> </a:t>
            </a:r>
            <a:r>
              <a:rPr lang="en-US" sz="2000" dirty="0" err="1"/>
              <a:t>сошлифовывание</a:t>
            </a:r>
            <a:r>
              <a:rPr lang="en-US" sz="2000" dirty="0"/>
              <a:t> </a:t>
            </a:r>
            <a:r>
              <a:rPr lang="en-US" sz="2000" dirty="0" err="1"/>
              <a:t>коронки</a:t>
            </a:r>
            <a:r>
              <a:rPr lang="en-US" sz="2000" dirty="0"/>
              <a:t> </a:t>
            </a:r>
            <a:r>
              <a:rPr lang="en-US" sz="2000" dirty="0" err="1"/>
              <a:t>приводит</a:t>
            </a:r>
            <a:r>
              <a:rPr lang="en-US" sz="2000" dirty="0"/>
              <a:t> </a:t>
            </a:r>
            <a:r>
              <a:rPr lang="en-US" sz="2000" dirty="0" err="1"/>
              <a:t>к</a:t>
            </a:r>
            <a:r>
              <a:rPr lang="en-US" sz="2000" dirty="0"/>
              <a:t> </a:t>
            </a:r>
            <a:r>
              <a:rPr lang="en-US" sz="2000" dirty="0" err="1"/>
              <a:t>ее</a:t>
            </a:r>
            <a:r>
              <a:rPr lang="en-US" sz="2000" dirty="0"/>
              <a:t> </a:t>
            </a:r>
            <a:r>
              <a:rPr lang="en-US" sz="2000" dirty="0" err="1"/>
              <a:t>полной</a:t>
            </a:r>
            <a:r>
              <a:rPr lang="en-US" sz="2000" dirty="0"/>
              <a:t> </a:t>
            </a:r>
            <a:r>
              <a:rPr lang="en-US" sz="2000" dirty="0" err="1"/>
              <a:t>потере</a:t>
            </a:r>
            <a:r>
              <a:rPr lang="en-US" sz="2000" dirty="0"/>
              <a:t>;</a:t>
            </a:r>
            <a:endParaRPr lang="ru-RU" sz="2000" dirty="0"/>
          </a:p>
          <a:p>
            <a:r>
              <a:rPr lang="en-US" sz="2000" dirty="0"/>
              <a:t>6) </a:t>
            </a:r>
            <a:r>
              <a:rPr lang="en-US" sz="2000" dirty="0" err="1"/>
              <a:t>наклон</a:t>
            </a:r>
            <a:r>
              <a:rPr lang="en-US" sz="2000" dirty="0"/>
              <a:t> </a:t>
            </a:r>
            <a:r>
              <a:rPr lang="en-US" sz="2000" dirty="0" err="1"/>
              <a:t>зуба</a:t>
            </a:r>
            <a:r>
              <a:rPr lang="en-US" sz="2000" dirty="0"/>
              <a:t> </a:t>
            </a:r>
            <a:r>
              <a:rPr lang="en-US" sz="2000" dirty="0" err="1"/>
              <a:t>в</a:t>
            </a:r>
            <a:r>
              <a:rPr lang="en-US" sz="2000" dirty="0"/>
              <a:t> </a:t>
            </a:r>
            <a:r>
              <a:rPr lang="en-US" sz="2000" dirty="0" err="1"/>
              <a:t>сторону</a:t>
            </a:r>
            <a:r>
              <a:rPr lang="en-US" sz="2000" dirty="0"/>
              <a:t> </a:t>
            </a:r>
            <a:r>
              <a:rPr lang="en-US" sz="2000" dirty="0" err="1"/>
              <a:t>дефекта</a:t>
            </a:r>
            <a:r>
              <a:rPr lang="en-US" sz="2000" dirty="0"/>
              <a:t>, при </a:t>
            </a:r>
            <a:r>
              <a:rPr lang="en-US" sz="2000" dirty="0" err="1"/>
              <a:t>котором</a:t>
            </a:r>
            <a:r>
              <a:rPr lang="en-US" sz="2000" dirty="0"/>
              <a:t> </a:t>
            </a:r>
            <a:r>
              <a:rPr lang="en-US" sz="2000" dirty="0" err="1"/>
              <a:t>ни</a:t>
            </a:r>
            <a:r>
              <a:rPr lang="en-US" sz="2000" dirty="0"/>
              <a:t> </a:t>
            </a:r>
            <a:r>
              <a:rPr lang="en-US" sz="2000" dirty="0" err="1"/>
              <a:t>ортодонтическими</a:t>
            </a:r>
            <a:r>
              <a:rPr lang="en-US" sz="2000" dirty="0"/>
              <a:t>, </a:t>
            </a:r>
            <a:r>
              <a:rPr lang="en-US" sz="2000" dirty="0" err="1"/>
              <a:t>ни</a:t>
            </a:r>
            <a:r>
              <a:rPr lang="en-US" sz="2000" dirty="0"/>
              <a:t> </a:t>
            </a:r>
            <a:r>
              <a:rPr lang="en-US" sz="2000" dirty="0" err="1"/>
              <a:t>протетическими</a:t>
            </a:r>
            <a:r>
              <a:rPr lang="en-US" sz="2000" dirty="0"/>
              <a:t> </a:t>
            </a:r>
            <a:r>
              <a:rPr lang="en-US" sz="2000" dirty="0" err="1"/>
              <a:t>мероприятиями</a:t>
            </a:r>
            <a:r>
              <a:rPr lang="en-US" sz="2000" dirty="0"/>
              <a:t> </a:t>
            </a:r>
            <a:r>
              <a:rPr lang="en-US" sz="2000" dirty="0" err="1"/>
              <a:t>невозможно</a:t>
            </a:r>
            <a:r>
              <a:rPr lang="en-US" sz="2000" dirty="0"/>
              <a:t> </a:t>
            </a:r>
            <a:r>
              <a:rPr lang="en-US" sz="2000" dirty="0" err="1"/>
              <a:t>достигнуть</a:t>
            </a:r>
            <a:r>
              <a:rPr lang="en-US" sz="2000" dirty="0"/>
              <a:t> </a:t>
            </a:r>
            <a:r>
              <a:rPr lang="en-US" sz="2000" dirty="0" err="1"/>
              <a:t>параллельности</a:t>
            </a:r>
            <a:r>
              <a:rPr lang="en-US" sz="2000" dirty="0"/>
              <a:t> </a:t>
            </a:r>
            <a:r>
              <a:rPr lang="en-US" sz="2000" dirty="0" err="1"/>
              <a:t>опорных</a:t>
            </a:r>
            <a:r>
              <a:rPr lang="en-US" sz="2000" dirty="0"/>
              <a:t> </a:t>
            </a:r>
            <a:r>
              <a:rPr lang="en-US" sz="2000" dirty="0" err="1"/>
              <a:t>зубов</a:t>
            </a:r>
            <a:r>
              <a:rPr lang="en-US" sz="2000" dirty="0"/>
              <a:t> </a:t>
            </a:r>
            <a:r>
              <a:rPr lang="en-US" sz="2000" dirty="0" err="1"/>
              <a:t>для</a:t>
            </a:r>
            <a:r>
              <a:rPr lang="en-US" sz="2000" dirty="0"/>
              <a:t> </a:t>
            </a:r>
            <a:r>
              <a:rPr lang="en-US" sz="2000" dirty="0" err="1"/>
              <a:t>мостовидного</a:t>
            </a:r>
            <a:r>
              <a:rPr lang="en-US" sz="2000" dirty="0"/>
              <a:t> </a:t>
            </a:r>
            <a:r>
              <a:rPr lang="en-US" sz="2000" dirty="0" err="1"/>
              <a:t>протезирования</a:t>
            </a:r>
            <a:r>
              <a:rPr lang="en-US" sz="2000" dirty="0" smtClean="0"/>
              <a:t>;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87880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3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4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1835696" y="620688"/>
            <a:ext cx="7056784" cy="6555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2. </a:t>
            </a:r>
            <a:r>
              <a:rPr lang="en-US" sz="2400" dirty="0" smtClean="0"/>
              <a:t>При </a:t>
            </a:r>
            <a:r>
              <a:rPr lang="en-US" sz="2400" dirty="0" err="1"/>
              <a:t>резко</a:t>
            </a:r>
            <a:r>
              <a:rPr lang="en-US" sz="2400" dirty="0"/>
              <a:t> </a:t>
            </a:r>
            <a:r>
              <a:rPr lang="en-US" sz="2400" dirty="0" err="1"/>
              <a:t>выраженной</a:t>
            </a:r>
            <a:r>
              <a:rPr lang="en-US" sz="2400" dirty="0"/>
              <a:t> </a:t>
            </a:r>
            <a:r>
              <a:rPr lang="en-US" sz="2400" dirty="0" err="1"/>
              <a:t>гипертрофии</a:t>
            </a:r>
            <a:r>
              <a:rPr lang="en-US" sz="2400" dirty="0"/>
              <a:t> </a:t>
            </a:r>
            <a:r>
              <a:rPr lang="en-US" sz="2400" dirty="0" err="1"/>
              <a:t>альвеолярного</a:t>
            </a:r>
            <a:r>
              <a:rPr lang="en-US" sz="2400" dirty="0"/>
              <a:t> </a:t>
            </a:r>
            <a:r>
              <a:rPr lang="en-US" sz="2400" dirty="0" err="1"/>
              <a:t>отростка</a:t>
            </a:r>
            <a:r>
              <a:rPr lang="en-US" sz="2400" dirty="0"/>
              <a:t> </a:t>
            </a:r>
            <a:r>
              <a:rPr lang="en-US" sz="2400" dirty="0" err="1"/>
              <a:t>одновременно</a:t>
            </a:r>
            <a:r>
              <a:rPr lang="en-US" sz="2400" dirty="0"/>
              <a:t> </a:t>
            </a:r>
            <a:r>
              <a:rPr lang="en-US" sz="2400" dirty="0" err="1"/>
              <a:t>с</a:t>
            </a:r>
            <a:r>
              <a:rPr lang="en-US" sz="2400" dirty="0"/>
              <a:t> </a:t>
            </a:r>
            <a:r>
              <a:rPr lang="en-US" sz="2400" dirty="0" err="1"/>
              <a:t>удалением</a:t>
            </a:r>
            <a:r>
              <a:rPr lang="en-US" sz="2400" dirty="0"/>
              <a:t> </a:t>
            </a:r>
            <a:r>
              <a:rPr lang="en-US" sz="2400" dirty="0" err="1"/>
              <a:t>зубов</a:t>
            </a:r>
            <a:r>
              <a:rPr lang="en-US" sz="2400" dirty="0"/>
              <a:t> </a:t>
            </a:r>
            <a:r>
              <a:rPr lang="en-US" sz="2400" dirty="0" err="1"/>
              <a:t>приходится</a:t>
            </a:r>
            <a:r>
              <a:rPr lang="en-US" sz="2400" dirty="0"/>
              <a:t> </a:t>
            </a:r>
            <a:r>
              <a:rPr lang="en-US" sz="2400" dirty="0" err="1"/>
              <a:t>прибегать</a:t>
            </a:r>
            <a:r>
              <a:rPr lang="en-US" sz="2400" dirty="0"/>
              <a:t> </a:t>
            </a:r>
            <a:r>
              <a:rPr lang="en-US" sz="2400" dirty="0" err="1"/>
              <a:t>к</a:t>
            </a:r>
            <a:r>
              <a:rPr lang="en-US" sz="2400" dirty="0"/>
              <a:t> </a:t>
            </a:r>
            <a:r>
              <a:rPr lang="en-US" sz="2400" dirty="0" err="1"/>
              <a:t>его</a:t>
            </a:r>
            <a:r>
              <a:rPr lang="en-US" sz="2400" dirty="0"/>
              <a:t> </a:t>
            </a:r>
            <a:r>
              <a:rPr lang="en-US" sz="2400" dirty="0" err="1"/>
              <a:t>частичной</a:t>
            </a:r>
            <a:r>
              <a:rPr lang="en-US" sz="2400" dirty="0"/>
              <a:t> </a:t>
            </a:r>
            <a:r>
              <a:rPr lang="en-US" sz="2400" dirty="0" err="1"/>
              <a:t>резекции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r>
              <a:rPr lang="ru-RU" sz="2400" b="1" dirty="0" smtClean="0"/>
              <a:t>Правильная</a:t>
            </a:r>
            <a:r>
              <a:rPr lang="en-US" sz="2400" b="1" dirty="0" smtClean="0"/>
              <a:t> </a:t>
            </a:r>
            <a:r>
              <a:rPr lang="en-US" sz="2400" b="1" dirty="0" err="1"/>
              <a:t>форма</a:t>
            </a:r>
            <a:r>
              <a:rPr lang="en-US" sz="2400" b="1" dirty="0"/>
              <a:t> </a:t>
            </a:r>
            <a:r>
              <a:rPr lang="en-US" sz="2400" b="1" dirty="0" err="1"/>
              <a:t>альвеолярного</a:t>
            </a:r>
            <a:r>
              <a:rPr lang="en-US" sz="2400" b="1" dirty="0"/>
              <a:t> </a:t>
            </a:r>
            <a:r>
              <a:rPr lang="en-US" sz="2400" b="1" dirty="0" err="1"/>
              <a:t>отростка</a:t>
            </a:r>
            <a:r>
              <a:rPr lang="en-US" sz="2400" b="1" dirty="0"/>
              <a:t> </a:t>
            </a:r>
            <a:r>
              <a:rPr lang="en-US" sz="2400" b="1" dirty="0" err="1"/>
              <a:t>может</a:t>
            </a:r>
            <a:r>
              <a:rPr lang="en-US" sz="2400" b="1" dirty="0"/>
              <a:t> </a:t>
            </a:r>
            <a:r>
              <a:rPr lang="en-US" sz="2400" b="1" dirty="0" err="1"/>
              <a:t>быть</a:t>
            </a:r>
            <a:r>
              <a:rPr lang="en-US" sz="2400" b="1" dirty="0"/>
              <a:t> </a:t>
            </a:r>
            <a:r>
              <a:rPr lang="en-US" sz="2400" b="1" dirty="0" err="1"/>
              <a:t>достигнута</a:t>
            </a:r>
            <a:r>
              <a:rPr lang="en-US" sz="2400" b="1" dirty="0"/>
              <a:t> </a:t>
            </a:r>
            <a:r>
              <a:rPr lang="en-US" sz="2400" b="1" dirty="0" err="1"/>
              <a:t>двумя</a:t>
            </a:r>
            <a:r>
              <a:rPr lang="en-US" sz="2400" b="1" dirty="0"/>
              <a:t> </a:t>
            </a:r>
            <a:r>
              <a:rPr lang="en-US" sz="2400" b="1" dirty="0" err="1" smtClean="0"/>
              <a:t>способами</a:t>
            </a:r>
            <a:r>
              <a:rPr lang="ru-RU" sz="2400" b="1" dirty="0"/>
              <a:t>:</a:t>
            </a:r>
            <a:r>
              <a:rPr lang="en-US" sz="2400" b="1" dirty="0" smtClean="0"/>
              <a:t> </a:t>
            </a:r>
            <a:r>
              <a:rPr lang="en-US" sz="2400" dirty="0" err="1"/>
              <a:t>Известно</a:t>
            </a:r>
            <a:r>
              <a:rPr lang="en-US" sz="2400" dirty="0"/>
              <a:t>, </a:t>
            </a:r>
            <a:r>
              <a:rPr lang="en-US" sz="2400" dirty="0" err="1"/>
              <a:t>что</a:t>
            </a:r>
            <a:r>
              <a:rPr lang="en-US" sz="2400" dirty="0"/>
              <a:t> </a:t>
            </a:r>
            <a:r>
              <a:rPr lang="en-US" sz="2400" dirty="0" err="1"/>
              <a:t>костные</a:t>
            </a:r>
            <a:r>
              <a:rPr lang="en-US" sz="2400" dirty="0"/>
              <a:t> </a:t>
            </a:r>
            <a:r>
              <a:rPr lang="en-US" sz="2400" dirty="0" err="1"/>
              <a:t>выступы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острые</a:t>
            </a:r>
            <a:r>
              <a:rPr lang="en-US" sz="2400" dirty="0"/>
              <a:t> </a:t>
            </a:r>
            <a:r>
              <a:rPr lang="en-US" sz="2400" dirty="0" err="1"/>
              <a:t>края</a:t>
            </a:r>
            <a:r>
              <a:rPr lang="en-US" sz="2400" dirty="0"/>
              <a:t> </a:t>
            </a:r>
            <a:r>
              <a:rPr lang="en-US" sz="2400" dirty="0" err="1"/>
              <a:t>альвеол</a:t>
            </a:r>
            <a:r>
              <a:rPr lang="en-US" sz="2400" dirty="0"/>
              <a:t>, </a:t>
            </a:r>
            <a:r>
              <a:rPr lang="en-US" sz="2400" dirty="0" err="1"/>
              <a:t>оставшиеся</a:t>
            </a:r>
            <a:r>
              <a:rPr lang="en-US" sz="2400" dirty="0"/>
              <a:t> </a:t>
            </a:r>
            <a:r>
              <a:rPr lang="en-US" sz="2400" dirty="0" err="1"/>
              <a:t>после</a:t>
            </a:r>
            <a:r>
              <a:rPr lang="en-US" sz="2400" dirty="0"/>
              <a:t> </a:t>
            </a:r>
            <a:r>
              <a:rPr lang="en-US" sz="2400" dirty="0" err="1"/>
              <a:t>удаления</a:t>
            </a:r>
            <a:r>
              <a:rPr lang="en-US" sz="2400" dirty="0"/>
              <a:t> </a:t>
            </a:r>
            <a:r>
              <a:rPr lang="en-US" sz="2400" dirty="0" err="1"/>
              <a:t>зубов</a:t>
            </a:r>
            <a:r>
              <a:rPr lang="en-US" sz="2400" dirty="0"/>
              <a:t>, </a:t>
            </a:r>
            <a:r>
              <a:rPr lang="en-US" sz="2400" dirty="0" err="1"/>
              <a:t>со</a:t>
            </a:r>
            <a:r>
              <a:rPr lang="en-US" sz="2400" dirty="0"/>
              <a:t> </a:t>
            </a:r>
            <a:r>
              <a:rPr lang="en-US" sz="2400" dirty="0" err="1"/>
              <a:t>временем</a:t>
            </a:r>
            <a:r>
              <a:rPr lang="en-US" sz="2400" dirty="0"/>
              <a:t> </a:t>
            </a:r>
            <a:r>
              <a:rPr lang="en-US" sz="2400" dirty="0" err="1"/>
              <a:t>атрофируются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сглаживаются</a:t>
            </a:r>
            <a:r>
              <a:rPr lang="en-US" sz="2400" dirty="0"/>
              <a:t>, </a:t>
            </a:r>
            <a:r>
              <a:rPr lang="en-US" sz="2400" dirty="0" err="1"/>
              <a:t>поэтому</a:t>
            </a:r>
            <a:r>
              <a:rPr lang="en-US" sz="2400" dirty="0"/>
              <a:t> </a:t>
            </a:r>
            <a:r>
              <a:rPr lang="en-US" sz="2400" dirty="0" err="1"/>
              <a:t>некоторые</a:t>
            </a:r>
            <a:r>
              <a:rPr lang="en-US" sz="2400" dirty="0"/>
              <a:t> </a:t>
            </a:r>
            <a:r>
              <a:rPr lang="en-US" sz="2400" dirty="0" err="1"/>
              <a:t>ортопеды</a:t>
            </a:r>
            <a:r>
              <a:rPr lang="en-US" sz="2400" dirty="0"/>
              <a:t> </a:t>
            </a:r>
            <a:r>
              <a:rPr lang="en-US" sz="2400" b="1" dirty="0" err="1"/>
              <a:t>приступают</a:t>
            </a:r>
            <a:r>
              <a:rPr lang="en-US" sz="2400" b="1" dirty="0"/>
              <a:t> </a:t>
            </a:r>
            <a:r>
              <a:rPr lang="en-US" sz="2400" b="1" dirty="0" err="1"/>
              <a:t>к</a:t>
            </a:r>
            <a:r>
              <a:rPr lang="en-US" sz="2400" b="1" dirty="0"/>
              <a:t> </a:t>
            </a:r>
            <a:r>
              <a:rPr lang="en-US" sz="2400" b="1" dirty="0" err="1"/>
              <a:t>протезированию</a:t>
            </a:r>
            <a:r>
              <a:rPr lang="en-US" sz="2400" b="1" dirty="0"/>
              <a:t> </a:t>
            </a:r>
            <a:r>
              <a:rPr lang="en-US" sz="2400" b="1" dirty="0" err="1"/>
              <a:t>через</a:t>
            </a:r>
            <a:r>
              <a:rPr lang="en-US" sz="2400" b="1" dirty="0"/>
              <a:t> 1,5--2 </a:t>
            </a:r>
            <a:r>
              <a:rPr lang="en-US" sz="2400" b="1" dirty="0" err="1"/>
              <a:t>месяца</a:t>
            </a:r>
            <a:r>
              <a:rPr lang="en-US" sz="2400" b="1" dirty="0"/>
              <a:t> </a:t>
            </a:r>
            <a:r>
              <a:rPr lang="en-US" sz="2400" b="1" dirty="0" err="1"/>
              <a:t>после</a:t>
            </a:r>
            <a:r>
              <a:rPr lang="en-US" sz="2400" b="1" dirty="0"/>
              <a:t> </a:t>
            </a:r>
            <a:r>
              <a:rPr lang="en-US" sz="2400" b="1" dirty="0" err="1"/>
              <a:t>удаления</a:t>
            </a:r>
            <a:r>
              <a:rPr lang="en-US" sz="2400" b="1" dirty="0"/>
              <a:t> </a:t>
            </a:r>
            <a:r>
              <a:rPr lang="en-US" sz="2400" b="1" dirty="0" err="1"/>
              <a:t>последнего</a:t>
            </a:r>
            <a:r>
              <a:rPr lang="en-US" sz="2400" b="1" dirty="0"/>
              <a:t> </a:t>
            </a:r>
            <a:r>
              <a:rPr lang="en-US" sz="2400" b="1" dirty="0" err="1"/>
              <a:t>зуба</a:t>
            </a:r>
            <a:r>
              <a:rPr lang="en-US" sz="2400" dirty="0"/>
              <a:t>, </a:t>
            </a:r>
            <a:r>
              <a:rPr lang="en-US" sz="2400" dirty="0" err="1"/>
              <a:t>ожидая</a:t>
            </a:r>
            <a:r>
              <a:rPr lang="en-US" sz="2400" dirty="0"/>
              <a:t>, </a:t>
            </a:r>
            <a:r>
              <a:rPr lang="en-US" sz="2400" dirty="0" err="1"/>
              <a:t>пока</a:t>
            </a:r>
            <a:r>
              <a:rPr lang="en-US" sz="2400" dirty="0"/>
              <a:t> </a:t>
            </a:r>
            <a:r>
              <a:rPr lang="en-US" sz="2400" dirty="0" err="1"/>
              <a:t>произойдут</a:t>
            </a:r>
            <a:r>
              <a:rPr lang="en-US" sz="2400" dirty="0"/>
              <a:t> </a:t>
            </a:r>
            <a:r>
              <a:rPr lang="en-US" sz="2400" dirty="0" err="1"/>
              <a:t>эти</a:t>
            </a:r>
            <a:r>
              <a:rPr lang="en-US" sz="2400" dirty="0"/>
              <a:t> </a:t>
            </a:r>
            <a:r>
              <a:rPr lang="en-US" sz="2400" dirty="0" err="1"/>
              <a:t>изменения</a:t>
            </a:r>
            <a:r>
              <a:rPr lang="en-US" sz="2400" dirty="0"/>
              <a:t>. </a:t>
            </a:r>
            <a:r>
              <a:rPr lang="en-US" sz="2400" dirty="0" err="1"/>
              <a:t>Второй</a:t>
            </a:r>
            <a:r>
              <a:rPr lang="en-US" sz="2400" dirty="0"/>
              <a:t> </a:t>
            </a:r>
            <a:r>
              <a:rPr lang="en-US" sz="2400" dirty="0" err="1"/>
              <a:t>способ</a:t>
            </a:r>
            <a:r>
              <a:rPr lang="en-US" sz="2400" dirty="0"/>
              <a:t> -- </a:t>
            </a:r>
            <a:r>
              <a:rPr lang="en-US" sz="2400" dirty="0" err="1"/>
              <a:t>хирургический</a:t>
            </a:r>
            <a:r>
              <a:rPr lang="en-US" sz="2400" dirty="0"/>
              <a:t>, </a:t>
            </a:r>
            <a:r>
              <a:rPr lang="en-US" sz="2400" dirty="0" err="1"/>
              <a:t>т.е</a:t>
            </a:r>
            <a:r>
              <a:rPr lang="en-US" sz="2400" dirty="0"/>
              <a:t>. </a:t>
            </a:r>
            <a:r>
              <a:rPr lang="en-US" sz="2400" b="1" dirty="0" err="1"/>
              <a:t>создание</a:t>
            </a:r>
            <a:r>
              <a:rPr lang="en-US" sz="2400" b="1" dirty="0"/>
              <a:t> </a:t>
            </a:r>
            <a:r>
              <a:rPr lang="en-US" sz="2400" b="1" dirty="0" err="1"/>
              <a:t>удобной</a:t>
            </a:r>
            <a:r>
              <a:rPr lang="en-US" sz="2400" b="1" dirty="0"/>
              <a:t> </a:t>
            </a:r>
            <a:r>
              <a:rPr lang="en-US" sz="2400" b="1" dirty="0" err="1"/>
              <a:t>формы</a:t>
            </a:r>
            <a:r>
              <a:rPr lang="en-US" sz="2400" b="1" dirty="0"/>
              <a:t> </a:t>
            </a:r>
            <a:r>
              <a:rPr lang="en-US" sz="2400" b="1" dirty="0" err="1"/>
              <a:t>альвеолярного</a:t>
            </a:r>
            <a:r>
              <a:rPr lang="en-US" sz="2400" b="1" dirty="0"/>
              <a:t> </a:t>
            </a:r>
            <a:r>
              <a:rPr lang="en-US" sz="2400" b="1" dirty="0" err="1"/>
              <a:t>отростка</a:t>
            </a:r>
            <a:r>
              <a:rPr lang="en-US" sz="2400" b="1" dirty="0"/>
              <a:t> </a:t>
            </a:r>
            <a:r>
              <a:rPr lang="en-US" sz="2400" b="1" dirty="0" err="1"/>
              <a:t>оперативным</a:t>
            </a:r>
            <a:r>
              <a:rPr lang="en-US" sz="2400" b="1" dirty="0"/>
              <a:t> </a:t>
            </a:r>
            <a:r>
              <a:rPr lang="en-US" sz="2400" b="1" dirty="0" err="1"/>
              <a:t>путем</a:t>
            </a:r>
            <a:r>
              <a:rPr lang="en-US" sz="2400" b="1" dirty="0"/>
              <a:t>. </a:t>
            </a:r>
            <a:r>
              <a:rPr lang="en-US" sz="2400" dirty="0" err="1"/>
              <a:t>Необходимо</a:t>
            </a:r>
            <a:r>
              <a:rPr lang="en-US" sz="2400" dirty="0"/>
              <a:t> </a:t>
            </a:r>
            <a:r>
              <a:rPr lang="en-US" sz="2400" dirty="0" err="1"/>
              <a:t>скусывать</a:t>
            </a:r>
            <a:r>
              <a:rPr lang="en-US" sz="2400" dirty="0"/>
              <a:t> </a:t>
            </a:r>
            <a:r>
              <a:rPr lang="en-US" sz="2400" dirty="0" err="1"/>
              <a:t>лишь</a:t>
            </a:r>
            <a:r>
              <a:rPr lang="en-US" sz="2400" dirty="0"/>
              <a:t> </a:t>
            </a:r>
            <a:r>
              <a:rPr lang="en-US" sz="2400" dirty="0" err="1"/>
              <a:t>выступы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шипы</a:t>
            </a:r>
            <a:r>
              <a:rPr lang="en-US" sz="2400" dirty="0"/>
              <a:t>, 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удаляя</a:t>
            </a:r>
            <a:r>
              <a:rPr lang="en-US" sz="2400" dirty="0"/>
              <a:t> </a:t>
            </a:r>
            <a:r>
              <a:rPr lang="en-US" sz="2400" dirty="0" err="1"/>
              <a:t>стенок</a:t>
            </a:r>
            <a:r>
              <a:rPr lang="en-US" sz="2400" dirty="0"/>
              <a:t> </a:t>
            </a:r>
            <a:r>
              <a:rPr lang="en-US" sz="2400" dirty="0" err="1"/>
              <a:t>альвеолы</a:t>
            </a:r>
            <a:r>
              <a:rPr lang="en-US" sz="2400" dirty="0"/>
              <a:t>. </a:t>
            </a:r>
            <a:endParaRPr lang="ru-RU" sz="2400" b="1" dirty="0"/>
          </a:p>
          <a:p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025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3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4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1547664" y="188640"/>
            <a:ext cx="741682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/>
              <a:t>Удаление</a:t>
            </a:r>
            <a:r>
              <a:rPr lang="en-US" sz="2800" b="1" dirty="0"/>
              <a:t> </a:t>
            </a:r>
            <a:r>
              <a:rPr lang="en-US" sz="2800" b="1" dirty="0" err="1" smtClean="0"/>
              <a:t>экзостозов</a:t>
            </a:r>
            <a:endParaRPr lang="ru-RU" sz="2800" dirty="0" smtClean="0"/>
          </a:p>
          <a:p>
            <a:r>
              <a:rPr lang="en-US" sz="2400" b="1" dirty="0" smtClean="0"/>
              <a:t> </a:t>
            </a:r>
            <a:r>
              <a:rPr lang="en-US" sz="2400" b="1" dirty="0" err="1"/>
              <a:t>Экзостозами</a:t>
            </a:r>
            <a:r>
              <a:rPr lang="en-US" sz="2400" b="1" dirty="0"/>
              <a:t> </a:t>
            </a:r>
            <a:r>
              <a:rPr lang="en-US" dirty="0" err="1"/>
              <a:t>называют</a:t>
            </a:r>
            <a:r>
              <a:rPr lang="en-US" dirty="0"/>
              <a:t> </a:t>
            </a:r>
            <a:r>
              <a:rPr lang="en-US" dirty="0" err="1"/>
              <a:t>костные</a:t>
            </a:r>
            <a:r>
              <a:rPr lang="en-US" dirty="0"/>
              <a:t> </a:t>
            </a:r>
            <a:r>
              <a:rPr lang="en-US" dirty="0" err="1"/>
              <a:t>образования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виде</a:t>
            </a:r>
            <a:r>
              <a:rPr lang="en-US" dirty="0"/>
              <a:t> </a:t>
            </a:r>
            <a:r>
              <a:rPr lang="en-US" dirty="0" err="1"/>
              <a:t>выступов</a:t>
            </a:r>
            <a:r>
              <a:rPr lang="en-US" dirty="0"/>
              <a:t>, </a:t>
            </a:r>
            <a:r>
              <a:rPr lang="en-US" dirty="0" err="1"/>
              <a:t>бугров</a:t>
            </a:r>
            <a:r>
              <a:rPr lang="en-US" dirty="0"/>
              <a:t>, </a:t>
            </a:r>
            <a:r>
              <a:rPr lang="en-US" dirty="0" err="1"/>
              <a:t>шипов</a:t>
            </a:r>
            <a:r>
              <a:rPr lang="en-US" dirty="0"/>
              <a:t>, </a:t>
            </a:r>
            <a:r>
              <a:rPr lang="en-US" dirty="0" err="1"/>
              <a:t>остроконечных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тупоконечных</a:t>
            </a:r>
            <a:r>
              <a:rPr lang="en-US" dirty="0"/>
              <a:t> </a:t>
            </a:r>
            <a:r>
              <a:rPr lang="en-US" dirty="0" err="1"/>
              <a:t>гребней</a:t>
            </a:r>
            <a:r>
              <a:rPr lang="en-US" dirty="0"/>
              <a:t>. </a:t>
            </a:r>
            <a:r>
              <a:rPr lang="en-US" dirty="0" err="1"/>
              <a:t>Наибольшее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частое</a:t>
            </a:r>
            <a:r>
              <a:rPr lang="en-US" dirty="0"/>
              <a:t> </a:t>
            </a:r>
            <a:r>
              <a:rPr lang="en-US" dirty="0" err="1"/>
              <a:t>неудобство</a:t>
            </a:r>
            <a:r>
              <a:rPr lang="en-US" dirty="0"/>
              <a:t> </a:t>
            </a:r>
            <a:r>
              <a:rPr lang="en-US" dirty="0" err="1"/>
              <a:t>представляют</a:t>
            </a:r>
            <a:r>
              <a:rPr lang="en-US" dirty="0"/>
              <a:t> </a:t>
            </a:r>
            <a:r>
              <a:rPr lang="en-US" dirty="0" err="1"/>
              <a:t>экзостозы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нижней</a:t>
            </a:r>
            <a:r>
              <a:rPr lang="en-US" dirty="0"/>
              <a:t> </a:t>
            </a:r>
            <a:r>
              <a:rPr lang="en-US" dirty="0" err="1"/>
              <a:t>челюсти</a:t>
            </a:r>
            <a:r>
              <a:rPr lang="en-US" dirty="0"/>
              <a:t>. </a:t>
            </a:r>
            <a:endParaRPr lang="ru-RU" dirty="0" smtClean="0"/>
          </a:p>
          <a:p>
            <a:r>
              <a:rPr lang="en-US" b="1" dirty="0" err="1"/>
              <a:t>По</a:t>
            </a:r>
            <a:r>
              <a:rPr lang="en-US" b="1" dirty="0"/>
              <a:t> </a:t>
            </a:r>
            <a:r>
              <a:rPr lang="en-US" b="1" dirty="0" err="1"/>
              <a:t>степени</a:t>
            </a:r>
            <a:r>
              <a:rPr lang="en-US" b="1" dirty="0"/>
              <a:t> </a:t>
            </a:r>
            <a:r>
              <a:rPr lang="en-US" b="1" dirty="0" err="1"/>
              <a:t>выраженности</a:t>
            </a:r>
            <a:r>
              <a:rPr lang="en-US" b="1" dirty="0"/>
              <a:t> </a:t>
            </a:r>
            <a:r>
              <a:rPr lang="en-US" dirty="0" err="1" smtClean="0"/>
              <a:t>выделяет</a:t>
            </a:r>
            <a:r>
              <a:rPr lang="en-US" dirty="0" smtClean="0"/>
              <a:t> </a:t>
            </a:r>
            <a:r>
              <a:rPr lang="en-US" dirty="0" err="1"/>
              <a:t>экзостозы</a:t>
            </a:r>
            <a:r>
              <a:rPr lang="en-US" dirty="0"/>
              <a:t> </a:t>
            </a:r>
            <a:r>
              <a:rPr lang="en-US" dirty="0" err="1"/>
              <a:t>трех</a:t>
            </a:r>
            <a:r>
              <a:rPr lang="en-US" dirty="0"/>
              <a:t> </a:t>
            </a:r>
            <a:r>
              <a:rPr lang="en-US" dirty="0" err="1"/>
              <a:t>типов</a:t>
            </a:r>
            <a:r>
              <a:rPr lang="en-US" dirty="0"/>
              <a:t>: </a:t>
            </a:r>
            <a:r>
              <a:rPr lang="en-US" dirty="0" err="1"/>
              <a:t>скрытые</a:t>
            </a:r>
            <a:r>
              <a:rPr lang="en-US" dirty="0"/>
              <a:t> (</a:t>
            </a:r>
            <a:r>
              <a:rPr lang="en-US" dirty="0" err="1"/>
              <a:t>мелкие</a:t>
            </a:r>
            <a:r>
              <a:rPr lang="en-US" dirty="0"/>
              <a:t>), </a:t>
            </a:r>
            <a:r>
              <a:rPr lang="en-US" dirty="0" err="1"/>
              <a:t>средние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большие</a:t>
            </a:r>
            <a:r>
              <a:rPr lang="en-US" dirty="0" smtClean="0"/>
              <a:t>. </a:t>
            </a:r>
            <a:r>
              <a:rPr lang="en-US" dirty="0" err="1"/>
              <a:t>Скрытые</a:t>
            </a:r>
            <a:r>
              <a:rPr lang="en-US" dirty="0"/>
              <a:t> -- </a:t>
            </a:r>
            <a:r>
              <a:rPr lang="en-US" dirty="0" err="1"/>
              <a:t>невидимые</a:t>
            </a:r>
            <a:r>
              <a:rPr lang="en-US" dirty="0"/>
              <a:t> </a:t>
            </a:r>
            <a:r>
              <a:rPr lang="en-US" dirty="0" err="1"/>
              <a:t>экзостозы</a:t>
            </a:r>
            <a:r>
              <a:rPr lang="en-US" dirty="0"/>
              <a:t>, </a:t>
            </a:r>
            <a:r>
              <a:rPr lang="en-US" dirty="0" err="1"/>
              <a:t>обнаруживающиеся</a:t>
            </a:r>
            <a:r>
              <a:rPr lang="en-US" dirty="0"/>
              <a:t> при </a:t>
            </a:r>
            <a:r>
              <a:rPr lang="en-US" dirty="0" err="1"/>
              <a:t>пальпации</a:t>
            </a:r>
            <a:r>
              <a:rPr lang="en-US" dirty="0"/>
              <a:t>. </a:t>
            </a:r>
            <a:r>
              <a:rPr lang="en-US" dirty="0" err="1"/>
              <a:t>К</a:t>
            </a:r>
            <a:r>
              <a:rPr lang="en-US" dirty="0"/>
              <a:t> </a:t>
            </a:r>
            <a:r>
              <a:rPr lang="en-US" dirty="0" err="1"/>
              <a:t>мелким</a:t>
            </a:r>
            <a:r>
              <a:rPr lang="en-US" dirty="0"/>
              <a:t> </a:t>
            </a:r>
            <a:r>
              <a:rPr lang="en-US" dirty="0" err="1"/>
              <a:t>отнесены</a:t>
            </a:r>
            <a:r>
              <a:rPr lang="en-US" dirty="0"/>
              <a:t> </a:t>
            </a:r>
            <a:r>
              <a:rPr lang="en-US" dirty="0" err="1"/>
              <a:t>видимые</a:t>
            </a:r>
            <a:r>
              <a:rPr lang="en-US" dirty="0"/>
              <a:t> </a:t>
            </a:r>
            <a:r>
              <a:rPr lang="en-US" dirty="0" err="1"/>
              <a:t>экзостозы</a:t>
            </a:r>
            <a:r>
              <a:rPr lang="en-US" dirty="0"/>
              <a:t>, </a:t>
            </a:r>
            <a:r>
              <a:rPr lang="en-US" dirty="0" err="1"/>
              <a:t>размером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больше</a:t>
            </a:r>
            <a:r>
              <a:rPr lang="en-US" dirty="0"/>
              <a:t> 3 </a:t>
            </a:r>
            <a:r>
              <a:rPr lang="en-US" dirty="0" err="1"/>
              <a:t>мм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диаметре</a:t>
            </a:r>
            <a:r>
              <a:rPr lang="en-US" dirty="0"/>
              <a:t>. </a:t>
            </a:r>
            <a:r>
              <a:rPr lang="en-US" dirty="0" err="1"/>
              <a:t>К</a:t>
            </a:r>
            <a:r>
              <a:rPr lang="en-US" dirty="0"/>
              <a:t> </a:t>
            </a:r>
            <a:r>
              <a:rPr lang="en-US" dirty="0" err="1"/>
              <a:t>средним</a:t>
            </a:r>
            <a:r>
              <a:rPr lang="en-US" dirty="0"/>
              <a:t> </a:t>
            </a:r>
            <a:r>
              <a:rPr lang="en-US" dirty="0" err="1"/>
              <a:t>отнесены</a:t>
            </a:r>
            <a:r>
              <a:rPr lang="en-US" dirty="0"/>
              <a:t> </a:t>
            </a:r>
            <a:r>
              <a:rPr lang="en-US" dirty="0" err="1"/>
              <a:t>величиной</a:t>
            </a:r>
            <a:r>
              <a:rPr lang="en-US" dirty="0"/>
              <a:t> </a:t>
            </a:r>
            <a:r>
              <a:rPr lang="en-US" dirty="0" err="1"/>
              <a:t>с</a:t>
            </a:r>
            <a:r>
              <a:rPr lang="en-US" dirty="0"/>
              <a:t> </a:t>
            </a:r>
            <a:r>
              <a:rPr lang="en-US" dirty="0" err="1"/>
              <a:t>горошину</a:t>
            </a:r>
            <a:r>
              <a:rPr lang="en-US" dirty="0"/>
              <a:t> (</a:t>
            </a:r>
            <a:r>
              <a:rPr lang="en-US" dirty="0" err="1"/>
              <a:t>более</a:t>
            </a:r>
            <a:r>
              <a:rPr lang="en-US" dirty="0"/>
              <a:t> 3 </a:t>
            </a:r>
            <a:r>
              <a:rPr lang="en-US" dirty="0" err="1"/>
              <a:t>мм</a:t>
            </a:r>
            <a:r>
              <a:rPr lang="en-US" dirty="0"/>
              <a:t>), </a:t>
            </a:r>
            <a:r>
              <a:rPr lang="en-US" dirty="0" err="1"/>
              <a:t>большим</a:t>
            </a:r>
            <a:r>
              <a:rPr lang="en-US" dirty="0"/>
              <a:t> -- </a:t>
            </a:r>
            <a:r>
              <a:rPr lang="en-US" dirty="0" err="1"/>
              <a:t>экзостозы</a:t>
            </a:r>
            <a:r>
              <a:rPr lang="en-US" dirty="0"/>
              <a:t> </a:t>
            </a:r>
            <a:r>
              <a:rPr lang="en-US" dirty="0" err="1"/>
              <a:t>крупные</a:t>
            </a:r>
            <a:r>
              <a:rPr lang="en-US" dirty="0"/>
              <a:t>, </a:t>
            </a:r>
            <a:r>
              <a:rPr lang="en-US" dirty="0" err="1"/>
              <a:t>достигающие</a:t>
            </a:r>
            <a:r>
              <a:rPr lang="en-US" dirty="0"/>
              <a:t> </a:t>
            </a:r>
            <a:r>
              <a:rPr lang="en-US" dirty="0" err="1"/>
              <a:t>величины</a:t>
            </a:r>
            <a:r>
              <a:rPr lang="en-US" dirty="0"/>
              <a:t> </a:t>
            </a:r>
            <a:r>
              <a:rPr lang="en-US" dirty="0" err="1"/>
              <a:t>грецкого</a:t>
            </a:r>
            <a:r>
              <a:rPr lang="en-US" dirty="0"/>
              <a:t> </a:t>
            </a:r>
            <a:r>
              <a:rPr lang="en-US" dirty="0" err="1"/>
              <a:t>ореха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располагающиеся</a:t>
            </a:r>
            <a:r>
              <a:rPr lang="en-US" dirty="0"/>
              <a:t>,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правило</a:t>
            </a:r>
            <a:r>
              <a:rPr lang="en-US" dirty="0"/>
              <a:t>,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области</a:t>
            </a:r>
            <a:r>
              <a:rPr lang="en-US" dirty="0"/>
              <a:t> </a:t>
            </a:r>
            <a:r>
              <a:rPr lang="en-US" dirty="0" err="1"/>
              <a:t>нескольких</a:t>
            </a:r>
            <a:r>
              <a:rPr lang="en-US" dirty="0"/>
              <a:t> </a:t>
            </a:r>
            <a:r>
              <a:rPr lang="en-US" dirty="0" err="1"/>
              <a:t>зубов</a:t>
            </a:r>
            <a:r>
              <a:rPr lang="en-US" dirty="0"/>
              <a:t>. </a:t>
            </a:r>
            <a:r>
              <a:rPr lang="en-US" dirty="0" err="1"/>
              <a:t>Различные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форме</a:t>
            </a:r>
            <a:r>
              <a:rPr lang="en-US" dirty="0"/>
              <a:t>, </a:t>
            </a:r>
            <a:r>
              <a:rPr lang="en-US" dirty="0" err="1"/>
              <a:t>количеству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размерам</a:t>
            </a:r>
            <a:r>
              <a:rPr lang="en-US" dirty="0"/>
              <a:t> </a:t>
            </a:r>
            <a:r>
              <a:rPr lang="en-US" dirty="0" err="1"/>
              <a:t>костные</a:t>
            </a:r>
            <a:r>
              <a:rPr lang="en-US" dirty="0"/>
              <a:t> </a:t>
            </a:r>
            <a:r>
              <a:rPr lang="en-US" dirty="0" err="1"/>
              <a:t>образования</a:t>
            </a:r>
            <a:r>
              <a:rPr lang="en-US" dirty="0"/>
              <a:t> </a:t>
            </a:r>
            <a:r>
              <a:rPr lang="en-US" dirty="0" err="1"/>
              <a:t>встречаются</a:t>
            </a:r>
            <a:r>
              <a:rPr lang="en-US" dirty="0"/>
              <a:t> </a:t>
            </a:r>
            <a:r>
              <a:rPr lang="en-US" dirty="0" err="1"/>
              <a:t>посередине</a:t>
            </a:r>
            <a:r>
              <a:rPr lang="en-US" dirty="0"/>
              <a:t> </a:t>
            </a:r>
            <a:r>
              <a:rPr lang="en-US" dirty="0" err="1"/>
              <a:t>подбородка</a:t>
            </a:r>
            <a:r>
              <a:rPr lang="en-US" dirty="0"/>
              <a:t> </a:t>
            </a:r>
            <a:r>
              <a:rPr lang="en-US" dirty="0" err="1"/>
              <a:t>с</a:t>
            </a:r>
            <a:r>
              <a:rPr lang="en-US" dirty="0"/>
              <a:t> </a:t>
            </a:r>
            <a:r>
              <a:rPr lang="en-US" dirty="0" err="1"/>
              <a:t>внутренней</a:t>
            </a:r>
            <a:r>
              <a:rPr lang="en-US" dirty="0"/>
              <a:t> </a:t>
            </a:r>
            <a:r>
              <a:rPr lang="en-US" dirty="0" err="1"/>
              <a:t>стороны</a:t>
            </a:r>
            <a:r>
              <a:rPr lang="en-US" dirty="0"/>
              <a:t>. </a:t>
            </a:r>
            <a:r>
              <a:rPr lang="en-US" dirty="0" err="1"/>
              <a:t>Обычно</a:t>
            </a:r>
            <a:r>
              <a:rPr lang="en-US" dirty="0"/>
              <a:t> </a:t>
            </a:r>
            <a:r>
              <a:rPr lang="en-US" dirty="0" err="1"/>
              <a:t>наблюдается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одного</a:t>
            </a:r>
            <a:r>
              <a:rPr lang="en-US" dirty="0"/>
              <a:t> </a:t>
            </a:r>
            <a:r>
              <a:rPr lang="en-US" dirty="0" err="1"/>
              <a:t>до</a:t>
            </a:r>
            <a:r>
              <a:rPr lang="en-US" dirty="0"/>
              <a:t> </a:t>
            </a:r>
            <a:r>
              <a:rPr lang="en-US" dirty="0" err="1"/>
              <a:t>четырех</a:t>
            </a:r>
            <a:r>
              <a:rPr lang="en-US" dirty="0"/>
              <a:t> </a:t>
            </a:r>
            <a:r>
              <a:rPr lang="en-US" dirty="0" err="1"/>
              <a:t>костных</a:t>
            </a:r>
            <a:r>
              <a:rPr lang="en-US" dirty="0"/>
              <a:t> </a:t>
            </a:r>
            <a:r>
              <a:rPr lang="en-US" dirty="0" err="1"/>
              <a:t>образований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форме</a:t>
            </a:r>
            <a:r>
              <a:rPr lang="en-US" dirty="0"/>
              <a:t> </a:t>
            </a:r>
            <a:r>
              <a:rPr lang="en-US" dirty="0" err="1"/>
              <a:t>шероховатостей</a:t>
            </a:r>
            <a:r>
              <a:rPr lang="en-US" dirty="0"/>
              <a:t>, </a:t>
            </a:r>
            <a:r>
              <a:rPr lang="en-US" dirty="0" err="1"/>
              <a:t>бугорков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шипов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 err="1"/>
              <a:t>Они</a:t>
            </a:r>
            <a:r>
              <a:rPr lang="en-US" dirty="0"/>
              <a:t> </a:t>
            </a:r>
            <a:r>
              <a:rPr lang="en-US" dirty="0" err="1"/>
              <a:t>могут</a:t>
            </a:r>
            <a:r>
              <a:rPr lang="en-US" dirty="0"/>
              <a:t> </a:t>
            </a:r>
            <a:r>
              <a:rPr lang="en-US" dirty="0" err="1"/>
              <a:t>состоять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двух</a:t>
            </a:r>
            <a:r>
              <a:rPr lang="en-US" dirty="0"/>
              <a:t> </a:t>
            </a:r>
            <a:r>
              <a:rPr lang="en-US" dirty="0" err="1"/>
              <a:t>отростков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быть</a:t>
            </a:r>
            <a:r>
              <a:rPr lang="en-US" dirty="0"/>
              <a:t> </a:t>
            </a:r>
            <a:r>
              <a:rPr lang="en-US" dirty="0" err="1"/>
              <a:t>одиночными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2" descr="?:Users:kgsefer:Desktop:Unknown-1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653136"/>
            <a:ext cx="3911600" cy="208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7077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3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4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1691680" y="260648"/>
            <a:ext cx="7056784" cy="600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Резекция</a:t>
            </a:r>
            <a:r>
              <a:rPr lang="en-US" sz="2400" b="1" dirty="0"/>
              <a:t> </a:t>
            </a:r>
            <a:r>
              <a:rPr lang="en-US" sz="2400" b="1" dirty="0" err="1"/>
              <a:t>части</a:t>
            </a:r>
            <a:r>
              <a:rPr lang="en-US" sz="2400" b="1" dirty="0"/>
              <a:t> </a:t>
            </a:r>
            <a:r>
              <a:rPr lang="en-US" sz="2400" b="1" dirty="0" err="1"/>
              <a:t>альвеолярного</a:t>
            </a:r>
            <a:r>
              <a:rPr lang="en-US" sz="2400" b="1" dirty="0"/>
              <a:t> </a:t>
            </a:r>
            <a:r>
              <a:rPr lang="en-US" sz="2400" b="1" dirty="0" err="1"/>
              <a:t>отростка</a:t>
            </a:r>
            <a:r>
              <a:rPr lang="en-US" sz="2400" b="1" dirty="0"/>
              <a:t>.</a:t>
            </a:r>
            <a:r>
              <a:rPr lang="en-US" sz="2400" dirty="0"/>
              <a:t> </a:t>
            </a:r>
            <a:r>
              <a:rPr lang="en-US" sz="2400" dirty="0" err="1"/>
              <a:t>Резекция</a:t>
            </a:r>
            <a:r>
              <a:rPr lang="en-US" sz="2400" dirty="0"/>
              <a:t> </a:t>
            </a:r>
            <a:r>
              <a:rPr lang="en-US" sz="2400" dirty="0" err="1"/>
              <a:t>части</a:t>
            </a:r>
            <a:r>
              <a:rPr lang="en-US" sz="2400" dirty="0"/>
              <a:t> </a:t>
            </a:r>
            <a:r>
              <a:rPr lang="en-US" sz="2400" dirty="0" err="1"/>
              <a:t>альвеолярного</a:t>
            </a:r>
            <a:r>
              <a:rPr lang="en-US" sz="2400" dirty="0"/>
              <a:t> </a:t>
            </a:r>
            <a:r>
              <a:rPr lang="en-US" sz="2400" dirty="0" err="1"/>
              <a:t>отростка</a:t>
            </a:r>
            <a:r>
              <a:rPr lang="en-US" sz="2400" dirty="0"/>
              <a:t> </a:t>
            </a:r>
            <a:r>
              <a:rPr lang="en-US" sz="2400" dirty="0" err="1"/>
              <a:t>производится</a:t>
            </a:r>
            <a:r>
              <a:rPr lang="en-US" sz="2400" dirty="0"/>
              <a:t> при </a:t>
            </a:r>
            <a:r>
              <a:rPr lang="en-US" sz="2400" dirty="0" err="1"/>
              <a:t>его</a:t>
            </a:r>
            <a:r>
              <a:rPr lang="en-US" sz="2400" dirty="0"/>
              <a:t> </a:t>
            </a:r>
            <a:r>
              <a:rPr lang="en-US" sz="2400" dirty="0" err="1"/>
              <a:t>увеличении</a:t>
            </a:r>
            <a:r>
              <a:rPr lang="en-US" sz="2400" dirty="0"/>
              <a:t>, </a:t>
            </a:r>
            <a:r>
              <a:rPr lang="en-US" sz="2400" dirty="0" err="1"/>
              <a:t>когда</a:t>
            </a:r>
            <a:r>
              <a:rPr lang="en-US" sz="2400" dirty="0"/>
              <a:t> </a:t>
            </a:r>
            <a:r>
              <a:rPr lang="en-US" sz="2400" dirty="0" err="1"/>
              <a:t>беззубый</a:t>
            </a:r>
            <a:r>
              <a:rPr lang="en-US" sz="2400" dirty="0"/>
              <a:t> </a:t>
            </a:r>
            <a:r>
              <a:rPr lang="en-US" sz="2400" dirty="0" err="1"/>
              <a:t>участок</a:t>
            </a:r>
            <a:r>
              <a:rPr lang="en-US" sz="2400" dirty="0"/>
              <a:t> </a:t>
            </a:r>
            <a:r>
              <a:rPr lang="en-US" sz="2400" dirty="0" err="1"/>
              <a:t>альвеолярного</a:t>
            </a:r>
            <a:r>
              <a:rPr lang="en-US" sz="2400" dirty="0"/>
              <a:t> </a:t>
            </a:r>
            <a:r>
              <a:rPr lang="en-US" sz="2400" dirty="0" err="1"/>
              <a:t>отростка</a:t>
            </a:r>
            <a:r>
              <a:rPr lang="en-US" sz="2400" dirty="0"/>
              <a:t> </a:t>
            </a:r>
            <a:r>
              <a:rPr lang="en-US" sz="2400" dirty="0" err="1"/>
              <a:t>верхней</a:t>
            </a:r>
            <a:r>
              <a:rPr lang="en-US" sz="2400" dirty="0"/>
              <a:t> </a:t>
            </a:r>
            <a:r>
              <a:rPr lang="en-US" sz="2400" dirty="0" err="1"/>
              <a:t>челюсти</a:t>
            </a:r>
            <a:r>
              <a:rPr lang="en-US" sz="2400" dirty="0"/>
              <a:t> </a:t>
            </a:r>
            <a:r>
              <a:rPr lang="en-US" sz="2400" dirty="0" err="1"/>
              <a:t>опускается</a:t>
            </a:r>
            <a:r>
              <a:rPr lang="en-US" sz="2400" dirty="0"/>
              <a:t> </a:t>
            </a:r>
            <a:r>
              <a:rPr lang="en-US" sz="2400" dirty="0" err="1"/>
              <a:t>в</a:t>
            </a:r>
            <a:r>
              <a:rPr lang="en-US" sz="2400" dirty="0"/>
              <a:t> </a:t>
            </a:r>
            <a:r>
              <a:rPr lang="en-US" sz="2400" dirty="0" err="1"/>
              <a:t>дистальном</a:t>
            </a:r>
            <a:r>
              <a:rPr lang="en-US" sz="2400" dirty="0"/>
              <a:t> </a:t>
            </a:r>
            <a:r>
              <a:rPr lang="en-US" sz="2400" dirty="0" err="1"/>
              <a:t>отделе</a:t>
            </a:r>
            <a:r>
              <a:rPr lang="en-US" sz="2400" dirty="0"/>
              <a:t> </a:t>
            </a:r>
            <a:r>
              <a:rPr lang="en-US" sz="2400" dirty="0" err="1"/>
              <a:t>настолько</a:t>
            </a:r>
            <a:r>
              <a:rPr lang="en-US" sz="2400" dirty="0"/>
              <a:t>, </a:t>
            </a:r>
            <a:r>
              <a:rPr lang="en-US" sz="2400" dirty="0" err="1"/>
              <a:t>что</a:t>
            </a:r>
            <a:r>
              <a:rPr lang="en-US" sz="2400" dirty="0"/>
              <a:t> </a:t>
            </a:r>
            <a:r>
              <a:rPr lang="en-US" sz="2400" dirty="0" err="1"/>
              <a:t>мешает</a:t>
            </a:r>
            <a:r>
              <a:rPr lang="en-US" sz="2400" dirty="0"/>
              <a:t> </a:t>
            </a:r>
            <a:r>
              <a:rPr lang="en-US" sz="2400" dirty="0" err="1"/>
              <a:t>протезированию</a:t>
            </a:r>
            <a:r>
              <a:rPr lang="en-US" sz="2400" dirty="0"/>
              <a:t>. </a:t>
            </a:r>
            <a:r>
              <a:rPr lang="en-US" sz="2400" dirty="0" err="1"/>
              <a:t>Перед</a:t>
            </a:r>
            <a:r>
              <a:rPr lang="en-US" sz="2400" dirty="0"/>
              <a:t> </a:t>
            </a:r>
            <a:r>
              <a:rPr lang="en-US" sz="2400" dirty="0" err="1"/>
              <a:t>резекцией</a:t>
            </a:r>
            <a:r>
              <a:rPr lang="en-US" sz="2400" dirty="0"/>
              <a:t> </a:t>
            </a:r>
            <a:r>
              <a:rPr lang="en-US" sz="2400" dirty="0" err="1"/>
              <a:t>необходимо</a:t>
            </a:r>
            <a:r>
              <a:rPr lang="en-US" sz="2400" dirty="0"/>
              <a:t> </a:t>
            </a:r>
            <a:r>
              <a:rPr lang="en-US" sz="2400" dirty="0" err="1"/>
              <a:t>снять</a:t>
            </a:r>
            <a:r>
              <a:rPr lang="en-US" sz="2400" dirty="0"/>
              <a:t> </a:t>
            </a:r>
            <a:r>
              <a:rPr lang="en-US" sz="2400" dirty="0" err="1"/>
              <a:t>оттиски</a:t>
            </a:r>
            <a:r>
              <a:rPr lang="en-US" sz="2400" dirty="0"/>
              <a:t> </a:t>
            </a:r>
            <a:r>
              <a:rPr lang="en-US" sz="2400" dirty="0" err="1"/>
              <a:t>с</a:t>
            </a:r>
            <a:r>
              <a:rPr lang="en-US" sz="2400" dirty="0"/>
              <a:t> </a:t>
            </a:r>
            <a:r>
              <a:rPr lang="en-US" sz="2400" dirty="0" err="1"/>
              <a:t>верхней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нижней</a:t>
            </a:r>
            <a:r>
              <a:rPr lang="en-US" sz="2400" dirty="0"/>
              <a:t> </a:t>
            </a:r>
            <a:r>
              <a:rPr lang="en-US" sz="2400" dirty="0" err="1"/>
              <a:t>челюсти</a:t>
            </a:r>
            <a:r>
              <a:rPr lang="en-US" sz="2400" dirty="0"/>
              <a:t>, </a:t>
            </a:r>
            <a:r>
              <a:rPr lang="en-US" sz="2400" dirty="0" err="1"/>
              <a:t>отлить</a:t>
            </a:r>
            <a:r>
              <a:rPr lang="en-US" sz="2400" dirty="0"/>
              <a:t> </a:t>
            </a:r>
            <a:r>
              <a:rPr lang="en-US" sz="2400" dirty="0" err="1"/>
              <a:t>модели</a:t>
            </a:r>
            <a:r>
              <a:rPr lang="en-US" sz="2400" dirty="0"/>
              <a:t>, </a:t>
            </a:r>
            <a:r>
              <a:rPr lang="en-US" sz="2400" dirty="0" err="1"/>
              <a:t>определить</a:t>
            </a:r>
            <a:r>
              <a:rPr lang="en-US" sz="2400" dirty="0"/>
              <a:t> </a:t>
            </a:r>
            <a:r>
              <a:rPr lang="en-US" sz="2400" dirty="0" err="1"/>
              <a:t>центральную</a:t>
            </a:r>
            <a:r>
              <a:rPr lang="en-US" sz="2400" dirty="0"/>
              <a:t> </a:t>
            </a:r>
            <a:r>
              <a:rPr lang="en-US" sz="2400" dirty="0" err="1"/>
              <a:t>окклюзию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установить</a:t>
            </a:r>
            <a:r>
              <a:rPr lang="en-US" sz="2400" dirty="0"/>
              <a:t> </a:t>
            </a:r>
            <a:r>
              <a:rPr lang="en-US" sz="2400" dirty="0" err="1"/>
              <a:t>модели</a:t>
            </a:r>
            <a:r>
              <a:rPr lang="en-US" sz="2400" dirty="0"/>
              <a:t> </a:t>
            </a:r>
            <a:r>
              <a:rPr lang="en-US" sz="2400" dirty="0" err="1"/>
              <a:t>в</a:t>
            </a:r>
            <a:r>
              <a:rPr lang="en-US" sz="2400" dirty="0"/>
              <a:t> </a:t>
            </a:r>
            <a:r>
              <a:rPr lang="en-US" sz="2400" dirty="0" err="1"/>
              <a:t>артикуляторе</a:t>
            </a:r>
            <a:r>
              <a:rPr lang="en-US" sz="2400" dirty="0"/>
              <a:t> (</a:t>
            </a:r>
            <a:r>
              <a:rPr lang="en-US" sz="2400" dirty="0" err="1"/>
              <a:t>окклюдаторе</a:t>
            </a:r>
            <a:r>
              <a:rPr lang="en-US" sz="2400" dirty="0"/>
              <a:t>). </a:t>
            </a:r>
            <a:r>
              <a:rPr lang="en-US" sz="2400" dirty="0" err="1"/>
              <a:t>Изучение</a:t>
            </a:r>
            <a:r>
              <a:rPr lang="en-US" sz="2400" dirty="0"/>
              <a:t> </a:t>
            </a:r>
            <a:r>
              <a:rPr lang="en-US" sz="2400" dirty="0" err="1"/>
              <a:t>соотношения</a:t>
            </a:r>
            <a:r>
              <a:rPr lang="en-US" sz="2400" dirty="0"/>
              <a:t> </a:t>
            </a:r>
            <a:r>
              <a:rPr lang="en-US" sz="2400" dirty="0" err="1"/>
              <a:t>моделей</a:t>
            </a:r>
            <a:r>
              <a:rPr lang="en-US" sz="2400" dirty="0"/>
              <a:t> </a:t>
            </a:r>
            <a:r>
              <a:rPr lang="en-US" sz="2400" dirty="0" err="1"/>
              <a:t>в</a:t>
            </a:r>
            <a:r>
              <a:rPr lang="en-US" sz="2400" dirty="0"/>
              <a:t> </a:t>
            </a:r>
            <a:r>
              <a:rPr lang="en-US" sz="2400" dirty="0" err="1"/>
              <a:t>окклюзии</a:t>
            </a:r>
            <a:r>
              <a:rPr lang="en-US" sz="2400" dirty="0"/>
              <a:t> </a:t>
            </a:r>
            <a:r>
              <a:rPr lang="en-US" sz="2400" dirty="0" err="1"/>
              <a:t>помогает</a:t>
            </a:r>
            <a:r>
              <a:rPr lang="en-US" sz="2400" dirty="0"/>
              <a:t> </a:t>
            </a:r>
            <a:r>
              <a:rPr lang="en-US" sz="2400" dirty="0" err="1"/>
              <a:t>составить</a:t>
            </a:r>
            <a:r>
              <a:rPr lang="en-US" sz="2400" dirty="0"/>
              <a:t> </a:t>
            </a:r>
            <a:r>
              <a:rPr lang="en-US" sz="2400" dirty="0" err="1"/>
              <a:t>план</a:t>
            </a:r>
            <a:r>
              <a:rPr lang="en-US" sz="2400" dirty="0"/>
              <a:t> </a:t>
            </a:r>
            <a:r>
              <a:rPr lang="en-US" sz="2400" dirty="0" err="1"/>
              <a:t>операции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определить</a:t>
            </a:r>
            <a:r>
              <a:rPr lang="en-US" sz="2400" dirty="0"/>
              <a:t> </a:t>
            </a:r>
            <a:r>
              <a:rPr lang="en-US" sz="2400" dirty="0" err="1"/>
              <a:t>объем</a:t>
            </a:r>
            <a:r>
              <a:rPr lang="en-US" sz="2400" dirty="0"/>
              <a:t> </a:t>
            </a:r>
            <a:r>
              <a:rPr lang="en-US" sz="2400" dirty="0" err="1"/>
              <a:t>тканей</a:t>
            </a:r>
            <a:r>
              <a:rPr lang="en-US" sz="2400" dirty="0"/>
              <a:t>, </a:t>
            </a:r>
            <a:r>
              <a:rPr lang="en-US" sz="2400" dirty="0" err="1"/>
              <a:t>подлежащих</a:t>
            </a:r>
            <a:r>
              <a:rPr lang="en-US" sz="2400" dirty="0"/>
              <a:t> </a:t>
            </a:r>
            <a:r>
              <a:rPr lang="en-US" sz="2400" dirty="0" err="1"/>
              <a:t>удалению</a:t>
            </a:r>
            <a:r>
              <a:rPr lang="en-US" sz="2400" dirty="0"/>
              <a:t>. </a:t>
            </a:r>
            <a:r>
              <a:rPr lang="en-US" sz="2400" dirty="0" err="1"/>
              <a:t>Перед</a:t>
            </a:r>
            <a:r>
              <a:rPr lang="en-US" sz="2400" dirty="0"/>
              <a:t> </a:t>
            </a:r>
            <a:r>
              <a:rPr lang="en-US" sz="2400" dirty="0" err="1"/>
              <a:t>операцией</a:t>
            </a:r>
            <a:r>
              <a:rPr lang="en-US" sz="2400" dirty="0"/>
              <a:t> </a:t>
            </a:r>
            <a:r>
              <a:rPr lang="en-US" sz="2400" dirty="0" err="1"/>
              <a:t>показано</a:t>
            </a:r>
            <a:r>
              <a:rPr lang="en-US" sz="2400" dirty="0"/>
              <a:t> </a:t>
            </a:r>
            <a:r>
              <a:rPr lang="en-US" sz="2400" dirty="0" err="1"/>
              <a:t>клиническое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рентгенологическое</a:t>
            </a:r>
            <a:r>
              <a:rPr lang="en-US" sz="2400" dirty="0"/>
              <a:t> </a:t>
            </a:r>
            <a:r>
              <a:rPr lang="en-US" sz="2400" dirty="0" err="1"/>
              <a:t>обследование</a:t>
            </a:r>
            <a:r>
              <a:rPr lang="en-US" sz="2400" dirty="0"/>
              <a:t>, </a:t>
            </a:r>
            <a:r>
              <a:rPr lang="en-US" sz="2400" dirty="0" err="1"/>
              <a:t>чтобы</a:t>
            </a:r>
            <a:r>
              <a:rPr lang="en-US" sz="2400" dirty="0"/>
              <a:t> </a:t>
            </a:r>
            <a:r>
              <a:rPr lang="en-US" sz="2400" dirty="0" err="1"/>
              <a:t>исключить</a:t>
            </a:r>
            <a:r>
              <a:rPr lang="en-US" sz="2400" dirty="0"/>
              <a:t> </a:t>
            </a:r>
            <a:r>
              <a:rPr lang="en-US" sz="2400" dirty="0" err="1"/>
              <a:t>наличие</a:t>
            </a:r>
            <a:r>
              <a:rPr lang="en-US" sz="2400" dirty="0"/>
              <a:t> </a:t>
            </a:r>
            <a:r>
              <a:rPr lang="en-US" sz="2400" dirty="0" err="1"/>
              <a:t>новообразования</a:t>
            </a:r>
            <a:r>
              <a:rPr lang="en-US" sz="2400" dirty="0"/>
              <a:t>. </a:t>
            </a:r>
            <a:r>
              <a:rPr lang="en-US" sz="2400" dirty="0" err="1"/>
              <a:t>После</a:t>
            </a:r>
            <a:r>
              <a:rPr lang="en-US" sz="2400" dirty="0"/>
              <a:t> </a:t>
            </a:r>
            <a:r>
              <a:rPr lang="en-US" sz="2400" dirty="0" err="1"/>
              <a:t>заживления</a:t>
            </a:r>
            <a:r>
              <a:rPr lang="en-US" sz="2400" dirty="0"/>
              <a:t> </a:t>
            </a:r>
            <a:r>
              <a:rPr lang="en-US" sz="2400" dirty="0" err="1"/>
              <a:t>раны</a:t>
            </a:r>
            <a:r>
              <a:rPr lang="en-US" sz="2400" dirty="0"/>
              <a:t> </a:t>
            </a:r>
            <a:r>
              <a:rPr lang="en-US" sz="2400" dirty="0" err="1"/>
              <a:t>приступают</a:t>
            </a:r>
            <a:r>
              <a:rPr lang="en-US" sz="2400" dirty="0"/>
              <a:t> </a:t>
            </a:r>
            <a:r>
              <a:rPr lang="en-US" sz="2400" dirty="0" err="1"/>
              <a:t>к</a:t>
            </a:r>
            <a:r>
              <a:rPr lang="en-US" sz="2400" dirty="0"/>
              <a:t> </a:t>
            </a:r>
            <a:r>
              <a:rPr lang="en-US" sz="2400" dirty="0" err="1"/>
              <a:t>протезированию</a:t>
            </a:r>
            <a:r>
              <a:rPr lang="en-US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26743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835696" y="476672"/>
            <a:ext cx="7200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Вопросы</a:t>
            </a:r>
            <a:r>
              <a:rPr lang="ru-RU" sz="4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: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40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r>
              <a:rPr lang="en-US" sz="2800" dirty="0"/>
              <a:t>1. </a:t>
            </a:r>
            <a:r>
              <a:rPr lang="en-US" sz="2800" dirty="0" err="1"/>
              <a:t>Терапевтическая</a:t>
            </a:r>
            <a:r>
              <a:rPr lang="en-US" sz="2800" dirty="0"/>
              <a:t> </a:t>
            </a:r>
            <a:r>
              <a:rPr lang="en-US" sz="2800" dirty="0" err="1"/>
              <a:t>подготовка</a:t>
            </a:r>
            <a:r>
              <a:rPr lang="en-US" sz="2800" dirty="0"/>
              <a:t> </a:t>
            </a:r>
            <a:r>
              <a:rPr lang="en-US" sz="2800" dirty="0" err="1"/>
              <a:t>полости</a:t>
            </a:r>
            <a:r>
              <a:rPr lang="en-US" sz="2800" dirty="0"/>
              <a:t> </a:t>
            </a:r>
            <a:r>
              <a:rPr lang="en-US" sz="2800" dirty="0" err="1"/>
              <a:t>рта</a:t>
            </a:r>
            <a:r>
              <a:rPr lang="en-US" sz="2800" dirty="0"/>
              <a:t> </a:t>
            </a:r>
            <a:r>
              <a:rPr lang="en-US" sz="2800" dirty="0" err="1"/>
              <a:t>к</a:t>
            </a:r>
            <a:r>
              <a:rPr lang="en-US" sz="2800" dirty="0"/>
              <a:t> </a:t>
            </a:r>
            <a:r>
              <a:rPr lang="en-US" sz="2800" dirty="0" err="1"/>
              <a:t>протезированию</a:t>
            </a:r>
            <a:endParaRPr lang="ru-RU" sz="2800" dirty="0"/>
          </a:p>
          <a:p>
            <a:r>
              <a:rPr lang="en-US" sz="2800" dirty="0"/>
              <a:t>2. </a:t>
            </a:r>
            <a:r>
              <a:rPr lang="en-US" sz="2800" dirty="0" err="1"/>
              <a:t>Хирургическая</a:t>
            </a:r>
            <a:r>
              <a:rPr lang="en-US" sz="2800" dirty="0"/>
              <a:t> </a:t>
            </a:r>
            <a:r>
              <a:rPr lang="en-US" sz="2800" dirty="0" err="1"/>
              <a:t>подготовка</a:t>
            </a:r>
            <a:r>
              <a:rPr lang="en-US" sz="2800" dirty="0"/>
              <a:t> </a:t>
            </a:r>
            <a:r>
              <a:rPr lang="en-US" sz="2800" dirty="0" err="1"/>
              <a:t>полости</a:t>
            </a:r>
            <a:r>
              <a:rPr lang="en-US" sz="2800" dirty="0"/>
              <a:t> </a:t>
            </a:r>
            <a:r>
              <a:rPr lang="en-US" sz="2800" dirty="0" err="1"/>
              <a:t>рта</a:t>
            </a:r>
            <a:r>
              <a:rPr lang="en-US" sz="2800" dirty="0"/>
              <a:t> </a:t>
            </a:r>
            <a:r>
              <a:rPr lang="en-US" sz="2800" dirty="0" err="1"/>
              <a:t>к</a:t>
            </a:r>
            <a:r>
              <a:rPr lang="en-US" sz="2800" dirty="0"/>
              <a:t> </a:t>
            </a:r>
            <a:r>
              <a:rPr lang="en-US" sz="2800" dirty="0" err="1"/>
              <a:t>протезированию</a:t>
            </a:r>
            <a:endParaRPr lang="ru-RU" sz="2800" dirty="0"/>
          </a:p>
          <a:p>
            <a:r>
              <a:rPr lang="en-US" sz="2800" dirty="0"/>
              <a:t>3. </a:t>
            </a:r>
            <a:r>
              <a:rPr lang="en-US" sz="2800" dirty="0" err="1"/>
              <a:t>Ортопедическая</a:t>
            </a:r>
            <a:r>
              <a:rPr lang="en-US" sz="2800" dirty="0"/>
              <a:t> </a:t>
            </a:r>
            <a:r>
              <a:rPr lang="en-US" sz="2800" dirty="0" err="1"/>
              <a:t>и</a:t>
            </a:r>
            <a:r>
              <a:rPr lang="en-US" sz="2800" dirty="0"/>
              <a:t> (</a:t>
            </a:r>
            <a:r>
              <a:rPr lang="en-US" sz="2800" dirty="0" err="1"/>
              <a:t>или</a:t>
            </a:r>
            <a:r>
              <a:rPr lang="en-US" sz="2800" dirty="0"/>
              <a:t>) </a:t>
            </a:r>
            <a:r>
              <a:rPr lang="en-US" sz="2800" dirty="0" err="1"/>
              <a:t>ортодонтическая</a:t>
            </a:r>
            <a:r>
              <a:rPr lang="en-US" sz="2800" dirty="0"/>
              <a:t> </a:t>
            </a:r>
            <a:r>
              <a:rPr lang="en-US" sz="2800" dirty="0" err="1"/>
              <a:t>специальная</a:t>
            </a:r>
            <a:r>
              <a:rPr lang="en-US" sz="2800" dirty="0"/>
              <a:t> </a:t>
            </a:r>
            <a:r>
              <a:rPr lang="en-US" sz="2800" dirty="0" err="1"/>
              <a:t>подготовка</a:t>
            </a:r>
            <a:r>
              <a:rPr lang="en-US" sz="2800" dirty="0"/>
              <a:t> </a:t>
            </a:r>
            <a:r>
              <a:rPr lang="en-US" sz="2800" dirty="0" err="1"/>
              <a:t>полости</a:t>
            </a:r>
            <a:r>
              <a:rPr lang="en-US" sz="2800" dirty="0"/>
              <a:t> </a:t>
            </a:r>
            <a:r>
              <a:rPr lang="en-US" sz="2800" dirty="0" err="1"/>
              <a:t>рта</a:t>
            </a:r>
            <a:r>
              <a:rPr lang="en-US" sz="2800" dirty="0"/>
              <a:t> </a:t>
            </a:r>
            <a:r>
              <a:rPr lang="en-US" sz="2800" dirty="0" err="1"/>
              <a:t>к</a:t>
            </a:r>
            <a:r>
              <a:rPr lang="en-US" sz="2800" dirty="0"/>
              <a:t> </a:t>
            </a:r>
            <a:r>
              <a:rPr lang="en-US" sz="2800" dirty="0" err="1"/>
              <a:t>протезированию</a:t>
            </a:r>
            <a:endParaRPr lang="ru-RU" sz="2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840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3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4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1979712" y="332656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Пластика</a:t>
            </a:r>
            <a:r>
              <a:rPr lang="en-US" sz="2400" b="1" dirty="0"/>
              <a:t> </a:t>
            </a:r>
            <a:r>
              <a:rPr lang="en-US" sz="2400" b="1" dirty="0" err="1"/>
              <a:t>альвеолярного</a:t>
            </a:r>
            <a:r>
              <a:rPr lang="en-US" sz="2400" b="1" dirty="0"/>
              <a:t> </a:t>
            </a:r>
            <a:r>
              <a:rPr lang="en-US" sz="2400" b="1" dirty="0" err="1"/>
              <a:t>отростка</a:t>
            </a:r>
            <a:r>
              <a:rPr lang="en-US" sz="2400" b="1" dirty="0"/>
              <a:t>.</a:t>
            </a:r>
            <a:r>
              <a:rPr lang="en-US" sz="2400" dirty="0"/>
              <a:t> При </a:t>
            </a:r>
            <a:r>
              <a:rPr lang="en-US" sz="2400" dirty="0" err="1"/>
              <a:t>полной</a:t>
            </a:r>
            <a:r>
              <a:rPr lang="en-US" sz="2400" dirty="0"/>
              <a:t> </a:t>
            </a:r>
            <a:r>
              <a:rPr lang="en-US" sz="2400" dirty="0" err="1"/>
              <a:t>атрофии</a:t>
            </a:r>
            <a:r>
              <a:rPr lang="en-US" sz="2400" dirty="0"/>
              <a:t> </a:t>
            </a:r>
            <a:r>
              <a:rPr lang="en-US" sz="2400" dirty="0" err="1"/>
              <a:t>альвеолярного</a:t>
            </a:r>
            <a:r>
              <a:rPr lang="en-US" sz="2400" dirty="0"/>
              <a:t> </a:t>
            </a:r>
            <a:r>
              <a:rPr lang="en-US" sz="2400" dirty="0" err="1"/>
              <a:t>отростка</a:t>
            </a:r>
            <a:r>
              <a:rPr lang="en-US" sz="2400" dirty="0"/>
              <a:t>, </a:t>
            </a:r>
            <a:r>
              <a:rPr lang="en-US" sz="2400" dirty="0" err="1"/>
              <a:t>особенно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нижней</a:t>
            </a:r>
            <a:r>
              <a:rPr lang="en-US" sz="2400" dirty="0"/>
              <a:t> </a:t>
            </a:r>
            <a:r>
              <a:rPr lang="en-US" sz="2400" dirty="0" err="1"/>
              <a:t>челюсти</a:t>
            </a:r>
            <a:r>
              <a:rPr lang="en-US" sz="2400" dirty="0"/>
              <a:t>, </a:t>
            </a:r>
            <a:r>
              <a:rPr lang="en-US" sz="2400" dirty="0" err="1"/>
              <a:t>условия</a:t>
            </a:r>
            <a:r>
              <a:rPr lang="en-US" sz="2400" dirty="0"/>
              <a:t> </a:t>
            </a:r>
            <a:r>
              <a:rPr lang="en-US" sz="2400" dirty="0" err="1"/>
              <a:t>для</a:t>
            </a:r>
            <a:r>
              <a:rPr lang="en-US" sz="2400" dirty="0"/>
              <a:t> </a:t>
            </a:r>
            <a:r>
              <a:rPr lang="en-US" sz="2400" dirty="0" err="1"/>
              <a:t>протезирования</a:t>
            </a:r>
            <a:r>
              <a:rPr lang="en-US" sz="2400" dirty="0"/>
              <a:t> </a:t>
            </a:r>
            <a:r>
              <a:rPr lang="en-US" sz="2400" dirty="0" err="1"/>
              <a:t>осложняются</a:t>
            </a:r>
            <a:r>
              <a:rPr lang="en-US" sz="2400" dirty="0"/>
              <a:t>. </a:t>
            </a:r>
            <a:r>
              <a:rPr lang="en-US" sz="2400" dirty="0" err="1"/>
              <a:t>В</a:t>
            </a:r>
            <a:r>
              <a:rPr lang="en-US" sz="2400" dirty="0"/>
              <a:t> </a:t>
            </a:r>
            <a:r>
              <a:rPr lang="en-US" sz="2400" dirty="0" err="1"/>
              <a:t>связи</a:t>
            </a:r>
            <a:r>
              <a:rPr lang="en-US" sz="2400" dirty="0"/>
              <a:t> </a:t>
            </a:r>
            <a:r>
              <a:rPr lang="en-US" sz="2400" dirty="0" err="1"/>
              <a:t>с</a:t>
            </a:r>
            <a:r>
              <a:rPr lang="en-US" sz="2400" dirty="0"/>
              <a:t> </a:t>
            </a:r>
            <a:r>
              <a:rPr lang="en-US" sz="2400" dirty="0" err="1"/>
              <a:t>этим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предложена</a:t>
            </a:r>
            <a:r>
              <a:rPr lang="en-US" sz="2400" dirty="0"/>
              <a:t> </a:t>
            </a:r>
            <a:r>
              <a:rPr lang="en-US" sz="2400" dirty="0" err="1"/>
              <a:t>операция</a:t>
            </a:r>
            <a:r>
              <a:rPr lang="en-US" sz="2400" dirty="0"/>
              <a:t> -- </a:t>
            </a:r>
            <a:r>
              <a:rPr lang="en-US" sz="2400" dirty="0" err="1"/>
              <a:t>пластика</a:t>
            </a:r>
            <a:r>
              <a:rPr lang="en-US" sz="2400" dirty="0"/>
              <a:t> </a:t>
            </a:r>
            <a:r>
              <a:rPr lang="en-US" sz="2400" dirty="0" err="1"/>
              <a:t>альвеолярного</a:t>
            </a:r>
            <a:r>
              <a:rPr lang="en-US" sz="2400" dirty="0"/>
              <a:t> </a:t>
            </a:r>
            <a:r>
              <a:rPr lang="en-US" sz="2400" dirty="0" err="1"/>
              <a:t>отростка</a:t>
            </a:r>
            <a:r>
              <a:rPr lang="en-US" sz="2400" dirty="0"/>
              <a:t> </a:t>
            </a:r>
            <a:r>
              <a:rPr lang="en-US" sz="2400" dirty="0" err="1"/>
              <a:t>путем</a:t>
            </a:r>
            <a:r>
              <a:rPr lang="en-US" sz="2400" dirty="0"/>
              <a:t> </a:t>
            </a:r>
            <a:r>
              <a:rPr lang="en-US" sz="2400" dirty="0" err="1" smtClean="0"/>
              <a:t>подсадки</a:t>
            </a:r>
            <a:r>
              <a:rPr lang="ru-RU" sz="2400" dirty="0"/>
              <a:t> </a:t>
            </a:r>
            <a:r>
              <a:rPr lang="ru-RU" sz="2400" dirty="0" smtClean="0"/>
              <a:t>имплантата или</a:t>
            </a:r>
            <a:r>
              <a:rPr lang="en-US" sz="2400" dirty="0" smtClean="0"/>
              <a:t> </a:t>
            </a:r>
            <a:r>
              <a:rPr lang="en-US" sz="2400" dirty="0" err="1" smtClean="0"/>
              <a:t>хряща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8245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3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4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1835696" y="404664"/>
            <a:ext cx="6696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Подсадка</a:t>
            </a:r>
            <a:r>
              <a:rPr lang="en-US" sz="2400" b="1" dirty="0"/>
              <a:t> </a:t>
            </a:r>
            <a:r>
              <a:rPr lang="en-US" sz="2400" b="1" dirty="0" err="1"/>
              <a:t>металлического</a:t>
            </a:r>
            <a:r>
              <a:rPr lang="en-US" sz="2400" b="1" dirty="0"/>
              <a:t> </a:t>
            </a:r>
            <a:r>
              <a:rPr lang="en-US" sz="2400" b="1" dirty="0" err="1"/>
              <a:t>поднадкостничного</a:t>
            </a:r>
            <a:r>
              <a:rPr lang="en-US" sz="2400" b="1" dirty="0"/>
              <a:t> </a:t>
            </a:r>
            <a:r>
              <a:rPr lang="en-US" sz="2400" b="1" dirty="0" err="1"/>
              <a:t>имплантата</a:t>
            </a:r>
            <a:r>
              <a:rPr lang="en-US" sz="2400" b="1" dirty="0"/>
              <a:t>.</a:t>
            </a:r>
            <a:r>
              <a:rPr lang="en-US" sz="2400" dirty="0"/>
              <a:t> </a:t>
            </a:r>
            <a:r>
              <a:rPr lang="en-US" sz="2400" dirty="0" err="1"/>
              <a:t>Попытки</a:t>
            </a:r>
            <a:r>
              <a:rPr lang="en-US" sz="2400" dirty="0"/>
              <a:t> </a:t>
            </a:r>
            <a:r>
              <a:rPr lang="en-US" sz="2400" dirty="0" err="1"/>
              <a:t>подсадки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челюсти</a:t>
            </a:r>
            <a:r>
              <a:rPr lang="en-US" sz="2400" dirty="0"/>
              <a:t> </a:t>
            </a:r>
            <a:r>
              <a:rPr lang="en-US" sz="2400" dirty="0" err="1"/>
              <a:t>механических</a:t>
            </a:r>
            <a:r>
              <a:rPr lang="en-US" sz="2400" dirty="0"/>
              <a:t> </a:t>
            </a:r>
            <a:r>
              <a:rPr lang="en-US" sz="2400" dirty="0" err="1"/>
              <a:t>приспособлений</a:t>
            </a:r>
            <a:r>
              <a:rPr lang="en-US" sz="2400" dirty="0"/>
              <a:t> </a:t>
            </a:r>
            <a:r>
              <a:rPr lang="en-US" sz="2400" dirty="0" err="1"/>
              <a:t>для</a:t>
            </a:r>
            <a:r>
              <a:rPr lang="en-US" sz="2400" dirty="0"/>
              <a:t> </a:t>
            </a:r>
            <a:r>
              <a:rPr lang="en-US" sz="2400" dirty="0" err="1"/>
              <a:t>фиксации</a:t>
            </a:r>
            <a:r>
              <a:rPr lang="en-US" sz="2400" dirty="0"/>
              <a:t> </a:t>
            </a:r>
            <a:r>
              <a:rPr lang="en-US" sz="2400" dirty="0" err="1"/>
              <a:t>протезов</a:t>
            </a:r>
            <a:r>
              <a:rPr lang="en-US" sz="2400" dirty="0"/>
              <a:t> </a:t>
            </a:r>
            <a:r>
              <a:rPr lang="en-US" sz="2400" dirty="0" err="1"/>
              <a:t>известны</a:t>
            </a:r>
            <a:r>
              <a:rPr lang="en-US" sz="2400" dirty="0"/>
              <a:t> </a:t>
            </a:r>
            <a:r>
              <a:rPr lang="en-US" sz="2400" dirty="0" err="1"/>
              <a:t>давно</a:t>
            </a:r>
            <a:r>
              <a:rPr lang="en-US" sz="2400" dirty="0"/>
              <a:t>. </a:t>
            </a:r>
            <a:endParaRPr lang="ru-RU" sz="2400" dirty="0"/>
          </a:p>
        </p:txBody>
      </p:sp>
      <p:pic>
        <p:nvPicPr>
          <p:cNvPr id="6" name="Изображение 5" descr="Unknown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833" y="2353712"/>
            <a:ext cx="2768600" cy="2946400"/>
          </a:xfrm>
          <a:prstGeom prst="rect">
            <a:avLst/>
          </a:prstGeom>
        </p:spPr>
      </p:pic>
      <p:pic>
        <p:nvPicPr>
          <p:cNvPr id="7" name="Изображение 6" descr="Unknown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434" y="2547252"/>
            <a:ext cx="30988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57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3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4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1979712" y="404664"/>
            <a:ext cx="66967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/>
              <a:t>Удаление</a:t>
            </a:r>
            <a:r>
              <a:rPr lang="en-US" sz="2400" b="1" dirty="0"/>
              <a:t> </a:t>
            </a:r>
            <a:r>
              <a:rPr lang="en-US" sz="2400" b="1" dirty="0" err="1"/>
              <a:t>небного</a:t>
            </a:r>
            <a:r>
              <a:rPr lang="en-US" sz="2400" b="1" dirty="0"/>
              <a:t> </a:t>
            </a:r>
            <a:r>
              <a:rPr lang="en-US" sz="2400" b="1" dirty="0" err="1"/>
              <a:t>торуса</a:t>
            </a:r>
            <a:r>
              <a:rPr lang="en-US" sz="2400" dirty="0"/>
              <a:t>. </a:t>
            </a:r>
            <a:endParaRPr lang="ru-RU" sz="2400" dirty="0" smtClean="0"/>
          </a:p>
          <a:p>
            <a:r>
              <a:rPr lang="ru-RU" sz="2000" b="1" dirty="0" smtClean="0"/>
              <a:t>Н</a:t>
            </a:r>
            <a:r>
              <a:rPr lang="en-US" sz="2000" b="1" dirty="0" err="1" smtClean="0"/>
              <a:t>ебн</a:t>
            </a:r>
            <a:r>
              <a:rPr lang="ru-RU" sz="2000" b="1" dirty="0" err="1" smtClean="0"/>
              <a:t>ый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торус</a:t>
            </a:r>
            <a:r>
              <a:rPr lang="ru-RU" sz="2000" b="1" dirty="0" smtClean="0"/>
              <a:t> </a:t>
            </a:r>
            <a:r>
              <a:rPr lang="ru-RU" sz="2000" dirty="0" smtClean="0"/>
              <a:t>-</a:t>
            </a:r>
            <a:r>
              <a:rPr lang="en-US" sz="2000" dirty="0" smtClean="0"/>
              <a:t> </a:t>
            </a:r>
            <a:r>
              <a:rPr lang="en-US" sz="2000" dirty="0" err="1" smtClean="0"/>
              <a:t>плотн</a:t>
            </a:r>
            <a:r>
              <a:rPr lang="ru-RU" sz="2000" dirty="0" err="1" smtClean="0"/>
              <a:t>ый</a:t>
            </a:r>
            <a:r>
              <a:rPr lang="en-US" sz="2000" dirty="0" smtClean="0"/>
              <a:t> </a:t>
            </a:r>
            <a:r>
              <a:rPr lang="en-US" sz="2000" dirty="0" err="1" smtClean="0"/>
              <a:t>костн</a:t>
            </a:r>
            <a:r>
              <a:rPr lang="ru-RU" sz="2000" dirty="0" err="1" smtClean="0"/>
              <a:t>ый</a:t>
            </a:r>
            <a:r>
              <a:rPr lang="en-US" sz="2000" dirty="0" smtClean="0"/>
              <a:t> </a:t>
            </a:r>
            <a:r>
              <a:rPr lang="en-US" sz="2000" dirty="0" err="1" smtClean="0"/>
              <a:t>выступ</a:t>
            </a:r>
            <a:r>
              <a:rPr lang="en-US" sz="2000" dirty="0" smtClean="0"/>
              <a:t> </a:t>
            </a:r>
            <a:r>
              <a:rPr lang="en-US" sz="2000" dirty="0" err="1"/>
              <a:t>различной</a:t>
            </a:r>
            <a:r>
              <a:rPr lang="en-US" sz="2000" dirty="0"/>
              <a:t> </a:t>
            </a:r>
            <a:r>
              <a:rPr lang="en-US" sz="2000" dirty="0" err="1"/>
              <a:t>формы</a:t>
            </a:r>
            <a:r>
              <a:rPr lang="en-US" sz="2000" dirty="0"/>
              <a:t> </a:t>
            </a:r>
            <a:r>
              <a:rPr lang="en-US" sz="2000" dirty="0" err="1"/>
              <a:t>и</a:t>
            </a:r>
            <a:r>
              <a:rPr lang="en-US" sz="2000" dirty="0"/>
              <a:t> </a:t>
            </a:r>
            <a:r>
              <a:rPr lang="en-US" sz="2000" dirty="0" err="1"/>
              <a:t>величины</a:t>
            </a:r>
            <a:r>
              <a:rPr lang="en-US" sz="2000" dirty="0"/>
              <a:t>. </a:t>
            </a:r>
            <a:endParaRPr lang="ru-RU" sz="2000" dirty="0" smtClean="0"/>
          </a:p>
          <a:p>
            <a:r>
              <a:rPr lang="en-US" sz="2000" dirty="0" smtClean="0"/>
              <a:t>При </a:t>
            </a:r>
            <a:r>
              <a:rPr lang="en-US" sz="2000" dirty="0" err="1"/>
              <a:t>выпуклой</a:t>
            </a:r>
            <a:r>
              <a:rPr lang="en-US" sz="2000" dirty="0"/>
              <a:t> </a:t>
            </a:r>
            <a:r>
              <a:rPr lang="en-US" sz="2000" dirty="0" err="1"/>
              <a:t>форме</a:t>
            </a:r>
            <a:r>
              <a:rPr lang="en-US" sz="2000" dirty="0"/>
              <a:t> </a:t>
            </a:r>
            <a:r>
              <a:rPr lang="en-US" sz="2000" dirty="0" err="1"/>
              <a:t>небного</a:t>
            </a:r>
            <a:r>
              <a:rPr lang="en-US" sz="2000" dirty="0"/>
              <a:t> </a:t>
            </a:r>
            <a:r>
              <a:rPr lang="en-US" sz="2000" dirty="0" err="1"/>
              <a:t>шва</a:t>
            </a:r>
            <a:r>
              <a:rPr lang="en-US" sz="2000" dirty="0"/>
              <a:t> </a:t>
            </a:r>
            <a:r>
              <a:rPr lang="en-US" sz="2000" dirty="0" err="1"/>
              <a:t>образуется</a:t>
            </a:r>
            <a:r>
              <a:rPr lang="en-US" sz="2000" dirty="0"/>
              <a:t> </a:t>
            </a:r>
            <a:r>
              <a:rPr lang="en-US" sz="2000" dirty="0" err="1"/>
              <a:t>слабо</a:t>
            </a:r>
            <a:r>
              <a:rPr lang="en-US" sz="2000" dirty="0"/>
              <a:t> </a:t>
            </a:r>
            <a:r>
              <a:rPr lang="en-US" sz="2000" dirty="0" err="1"/>
              <a:t>выраженный</a:t>
            </a:r>
            <a:r>
              <a:rPr lang="en-US" sz="2000" dirty="0"/>
              <a:t> </a:t>
            </a:r>
            <a:r>
              <a:rPr lang="en-US" sz="2000" dirty="0" err="1"/>
              <a:t>торус</a:t>
            </a:r>
            <a:r>
              <a:rPr lang="en-US" sz="2000" dirty="0"/>
              <a:t>, </a:t>
            </a:r>
            <a:r>
              <a:rPr lang="en-US" sz="2000" dirty="0" err="1"/>
              <a:t>который</a:t>
            </a:r>
            <a:r>
              <a:rPr lang="en-US" sz="2000" dirty="0"/>
              <a:t> </a:t>
            </a:r>
            <a:r>
              <a:rPr lang="en-US" sz="2000" dirty="0" err="1"/>
              <a:t>изолируют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модели</a:t>
            </a:r>
            <a:r>
              <a:rPr lang="en-US" sz="2000" dirty="0"/>
              <a:t> </a:t>
            </a:r>
            <a:r>
              <a:rPr lang="en-US" sz="2000" dirty="0" err="1"/>
              <a:t>фольгой</a:t>
            </a:r>
            <a:r>
              <a:rPr lang="en-US" sz="2000" dirty="0"/>
              <a:t>. </a:t>
            </a:r>
            <a:r>
              <a:rPr lang="en-US" sz="2000" dirty="0" err="1"/>
              <a:t>Резко</a:t>
            </a:r>
            <a:r>
              <a:rPr lang="en-US" sz="2000" dirty="0"/>
              <a:t> </a:t>
            </a:r>
            <a:r>
              <a:rPr lang="en-US" sz="2000" dirty="0" err="1"/>
              <a:t>выраженный</a:t>
            </a:r>
            <a:r>
              <a:rPr lang="en-US" sz="2000" dirty="0"/>
              <a:t> </a:t>
            </a:r>
            <a:r>
              <a:rPr lang="en-US" sz="2000" dirty="0" err="1"/>
              <a:t>торус</a:t>
            </a:r>
            <a:r>
              <a:rPr lang="en-US" sz="2000" dirty="0"/>
              <a:t> при </a:t>
            </a:r>
            <a:r>
              <a:rPr lang="en-US" sz="2000" dirty="0" err="1"/>
              <a:t>бюгельном</a:t>
            </a:r>
            <a:r>
              <a:rPr lang="en-US" sz="2000" dirty="0"/>
              <a:t> </a:t>
            </a:r>
            <a:r>
              <a:rPr lang="en-US" sz="2000" dirty="0" err="1"/>
              <a:t>протезировании</a:t>
            </a:r>
            <a:r>
              <a:rPr lang="en-US" sz="2000" dirty="0"/>
              <a:t> </a:t>
            </a:r>
            <a:r>
              <a:rPr lang="en-US" sz="2000" dirty="0" err="1"/>
              <a:t>можно</a:t>
            </a:r>
            <a:r>
              <a:rPr lang="en-US" sz="2000" dirty="0"/>
              <a:t> </a:t>
            </a:r>
            <a:r>
              <a:rPr lang="en-US" sz="2000" dirty="0" err="1"/>
              <a:t>обойти</a:t>
            </a:r>
            <a:r>
              <a:rPr lang="en-US" sz="2000" dirty="0"/>
              <a:t>, </a:t>
            </a:r>
            <a:r>
              <a:rPr lang="en-US" sz="2000" dirty="0" err="1"/>
              <a:t>расположив</a:t>
            </a:r>
            <a:r>
              <a:rPr lang="en-US" sz="2000" dirty="0"/>
              <a:t> </a:t>
            </a:r>
            <a:r>
              <a:rPr lang="en-US" sz="2000" dirty="0" err="1"/>
              <a:t>бюгель</a:t>
            </a:r>
            <a:r>
              <a:rPr lang="en-US" sz="2000" dirty="0"/>
              <a:t> </a:t>
            </a:r>
            <a:r>
              <a:rPr lang="en-US" sz="2000" dirty="0" err="1"/>
              <a:t>в</a:t>
            </a:r>
            <a:r>
              <a:rPr lang="en-US" sz="2000" dirty="0"/>
              <a:t> </a:t>
            </a:r>
            <a:r>
              <a:rPr lang="en-US" sz="2000" dirty="0" err="1"/>
              <a:t>переднем</a:t>
            </a:r>
            <a:r>
              <a:rPr lang="en-US" sz="2000" dirty="0"/>
              <a:t> </a:t>
            </a:r>
            <a:r>
              <a:rPr lang="en-US" sz="2000" dirty="0" err="1"/>
              <a:t>или</a:t>
            </a:r>
            <a:r>
              <a:rPr lang="en-US" sz="2000" dirty="0"/>
              <a:t> </a:t>
            </a:r>
            <a:r>
              <a:rPr lang="en-US" sz="2000" dirty="0" err="1"/>
              <a:t>заднем</a:t>
            </a:r>
            <a:r>
              <a:rPr lang="en-US" sz="2000" dirty="0"/>
              <a:t> </a:t>
            </a:r>
            <a:r>
              <a:rPr lang="en-US" sz="2000" dirty="0" err="1"/>
              <a:t>отделе</a:t>
            </a:r>
            <a:r>
              <a:rPr lang="en-US" sz="2000" dirty="0"/>
              <a:t> </a:t>
            </a:r>
            <a:r>
              <a:rPr lang="en-US" sz="2000" dirty="0" err="1"/>
              <a:t>твердого</a:t>
            </a:r>
            <a:r>
              <a:rPr lang="en-US" sz="2000" dirty="0"/>
              <a:t> </a:t>
            </a:r>
            <a:r>
              <a:rPr lang="en-US" sz="2000" dirty="0" err="1"/>
              <a:t>неба</a:t>
            </a:r>
            <a:r>
              <a:rPr lang="en-US" sz="2000" dirty="0"/>
              <a:t>. </a:t>
            </a:r>
            <a:r>
              <a:rPr lang="en-US" sz="2000" dirty="0" err="1"/>
              <a:t>В</a:t>
            </a:r>
            <a:r>
              <a:rPr lang="en-US" sz="2000" dirty="0"/>
              <a:t> </a:t>
            </a:r>
            <a:r>
              <a:rPr lang="en-US" sz="2000" dirty="0" err="1"/>
              <a:t>случае</a:t>
            </a:r>
            <a:r>
              <a:rPr lang="en-US" sz="2000" dirty="0"/>
              <a:t> </a:t>
            </a:r>
            <a:r>
              <a:rPr lang="en-US" sz="2000" dirty="0" err="1"/>
              <a:t>протезирования</a:t>
            </a:r>
            <a:r>
              <a:rPr lang="en-US" sz="2000" dirty="0"/>
              <a:t> </a:t>
            </a:r>
            <a:r>
              <a:rPr lang="en-US" sz="2000" dirty="0" err="1"/>
              <a:t>беззубой</a:t>
            </a:r>
            <a:r>
              <a:rPr lang="en-US" sz="2000" dirty="0"/>
              <a:t> </a:t>
            </a:r>
            <a:r>
              <a:rPr lang="en-US" sz="2000" dirty="0" err="1"/>
              <a:t>челюсти</a:t>
            </a:r>
            <a:r>
              <a:rPr lang="en-US" sz="2000" dirty="0"/>
              <a:t> </a:t>
            </a:r>
            <a:r>
              <a:rPr lang="en-US" sz="2000" dirty="0" err="1"/>
              <a:t>иногда</a:t>
            </a:r>
            <a:r>
              <a:rPr lang="en-US" sz="2000" dirty="0"/>
              <a:t> </a:t>
            </a:r>
            <a:r>
              <a:rPr lang="en-US" sz="2000" dirty="0" err="1"/>
              <a:t>приходится</a:t>
            </a:r>
            <a:r>
              <a:rPr lang="en-US" sz="2000" dirty="0"/>
              <a:t> </a:t>
            </a:r>
            <a:r>
              <a:rPr lang="en-US" sz="2000" dirty="0" err="1"/>
              <a:t>удалять</a:t>
            </a:r>
            <a:r>
              <a:rPr lang="en-US" sz="2000" dirty="0"/>
              <a:t> </a:t>
            </a:r>
            <a:r>
              <a:rPr lang="en-US" sz="2000" dirty="0" err="1"/>
              <a:t>резко</a:t>
            </a:r>
            <a:r>
              <a:rPr lang="en-US" sz="2000" dirty="0"/>
              <a:t> </a:t>
            </a:r>
            <a:r>
              <a:rPr lang="en-US" sz="2000" dirty="0" err="1"/>
              <a:t>выраженный</a:t>
            </a:r>
            <a:r>
              <a:rPr lang="en-US" sz="2000" dirty="0"/>
              <a:t> </a:t>
            </a:r>
            <a:r>
              <a:rPr lang="en-US" sz="2000" dirty="0" err="1"/>
              <a:t>торус</a:t>
            </a:r>
            <a:r>
              <a:rPr lang="en-US" sz="2000" dirty="0"/>
              <a:t> </a:t>
            </a:r>
            <a:r>
              <a:rPr lang="en-US" sz="2000" dirty="0" err="1"/>
              <a:t>оперативным</a:t>
            </a:r>
            <a:r>
              <a:rPr lang="en-US" sz="2000" dirty="0"/>
              <a:t> </a:t>
            </a:r>
            <a:r>
              <a:rPr lang="en-US" sz="2000" dirty="0" err="1"/>
              <a:t>путем</a:t>
            </a:r>
            <a:r>
              <a:rPr lang="en-US" sz="2000" dirty="0"/>
              <a:t>, </a:t>
            </a:r>
            <a:r>
              <a:rPr lang="en-US" sz="2000" dirty="0" err="1"/>
              <a:t>хотя</a:t>
            </a:r>
            <a:r>
              <a:rPr lang="en-US" sz="2000" dirty="0"/>
              <a:t> </a:t>
            </a:r>
            <a:r>
              <a:rPr lang="en-US" sz="2000" dirty="0" err="1"/>
              <a:t>эта</a:t>
            </a:r>
            <a:r>
              <a:rPr lang="en-US" sz="2000" dirty="0"/>
              <a:t> </a:t>
            </a:r>
            <a:r>
              <a:rPr lang="en-US" sz="2000" dirty="0" err="1"/>
              <a:t>операция</a:t>
            </a:r>
            <a:r>
              <a:rPr lang="en-US" sz="2000" dirty="0"/>
              <a:t> </a:t>
            </a:r>
            <a:r>
              <a:rPr lang="en-US" sz="2000" dirty="0" err="1"/>
              <a:t>делается</a:t>
            </a:r>
            <a:r>
              <a:rPr lang="en-US" sz="2000" dirty="0"/>
              <a:t> </a:t>
            </a:r>
            <a:r>
              <a:rPr lang="en-US" sz="2000" dirty="0" err="1"/>
              <a:t>крайне</a:t>
            </a:r>
            <a:r>
              <a:rPr lang="en-US" sz="2000" dirty="0"/>
              <a:t> </a:t>
            </a:r>
            <a:r>
              <a:rPr lang="en-US" sz="2000" dirty="0" err="1"/>
              <a:t>редко</a:t>
            </a:r>
            <a:r>
              <a:rPr lang="en-US" sz="2000" dirty="0"/>
              <a:t>.</a:t>
            </a:r>
            <a:endParaRPr lang="ru-RU" sz="2000" dirty="0"/>
          </a:p>
        </p:txBody>
      </p:sp>
      <p:pic>
        <p:nvPicPr>
          <p:cNvPr id="6" name="Изображение 5" descr="Unknown-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823" y="4293647"/>
            <a:ext cx="34798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39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3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4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1763688" y="260648"/>
            <a:ext cx="6912768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/>
              <a:t>Устранение</a:t>
            </a:r>
            <a:r>
              <a:rPr lang="en-US" sz="2400" b="1" dirty="0" smtClean="0"/>
              <a:t> </a:t>
            </a:r>
            <a:r>
              <a:rPr lang="en-US" sz="2400" b="1" dirty="0" err="1"/>
              <a:t>тяжей</a:t>
            </a:r>
            <a:r>
              <a:rPr lang="en-US" sz="2400" b="1" dirty="0"/>
              <a:t> </a:t>
            </a:r>
            <a:r>
              <a:rPr lang="en-US" sz="2400" b="1" dirty="0" err="1"/>
              <a:t>и</a:t>
            </a:r>
            <a:r>
              <a:rPr lang="en-US" sz="2400" b="1" dirty="0"/>
              <a:t> </a:t>
            </a:r>
            <a:r>
              <a:rPr lang="en-US" sz="2400" b="1" dirty="0" err="1"/>
              <a:t>рубцов</a:t>
            </a:r>
            <a:r>
              <a:rPr lang="en-US" sz="2400" b="1" dirty="0"/>
              <a:t> </a:t>
            </a:r>
            <a:r>
              <a:rPr lang="en-US" sz="2400" b="1" dirty="0" err="1"/>
              <a:t>на</a:t>
            </a:r>
            <a:r>
              <a:rPr lang="en-US" sz="2400" b="1" dirty="0"/>
              <a:t> </a:t>
            </a:r>
            <a:r>
              <a:rPr lang="en-US" sz="2400" b="1" dirty="0" err="1"/>
              <a:t>слизистой</a:t>
            </a:r>
            <a:r>
              <a:rPr lang="en-US" sz="2400" b="1" dirty="0"/>
              <a:t> </a:t>
            </a:r>
            <a:r>
              <a:rPr lang="en-US" sz="2400" b="1" dirty="0" err="1"/>
              <a:t>оболочке</a:t>
            </a:r>
            <a:r>
              <a:rPr lang="en-US" sz="2400" b="1" dirty="0"/>
              <a:t> </a:t>
            </a:r>
            <a:r>
              <a:rPr lang="en-US" sz="2400" b="1" dirty="0" err="1"/>
              <a:t>протезного</a:t>
            </a:r>
            <a:r>
              <a:rPr lang="en-US" sz="2400" b="1" dirty="0"/>
              <a:t> </a:t>
            </a:r>
            <a:r>
              <a:rPr lang="en-US" sz="2400" b="1" dirty="0" err="1" smtClean="0"/>
              <a:t>ложа</a:t>
            </a:r>
            <a:endParaRPr lang="ru-RU" sz="2400" b="1" dirty="0"/>
          </a:p>
          <a:p>
            <a:pPr algn="ctr"/>
            <a:endParaRPr lang="ru-RU" sz="2400" dirty="0"/>
          </a:p>
          <a:p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слизистой</a:t>
            </a:r>
            <a:r>
              <a:rPr lang="en-US" sz="2000" dirty="0"/>
              <a:t> </a:t>
            </a:r>
            <a:r>
              <a:rPr lang="en-US" sz="2000" dirty="0" err="1"/>
              <a:t>оболочке</a:t>
            </a:r>
            <a:r>
              <a:rPr lang="en-US" sz="2000" dirty="0"/>
              <a:t> </a:t>
            </a:r>
            <a:r>
              <a:rPr lang="en-US" sz="2000" dirty="0" err="1"/>
              <a:t>полости</a:t>
            </a:r>
            <a:r>
              <a:rPr lang="en-US" sz="2000" dirty="0"/>
              <a:t> </a:t>
            </a:r>
            <a:r>
              <a:rPr lang="en-US" sz="2000" dirty="0" err="1"/>
              <a:t>рта</a:t>
            </a:r>
            <a:r>
              <a:rPr lang="en-US" sz="2000" dirty="0"/>
              <a:t> </a:t>
            </a:r>
            <a:r>
              <a:rPr lang="en-US" sz="2000" dirty="0" err="1"/>
              <a:t>следует</a:t>
            </a:r>
            <a:r>
              <a:rPr lang="en-US" sz="2000" dirty="0"/>
              <a:t> </a:t>
            </a:r>
            <a:r>
              <a:rPr lang="en-US" sz="2000" dirty="0" err="1"/>
              <a:t>различать</a:t>
            </a:r>
            <a:r>
              <a:rPr lang="en-US" sz="2000" dirty="0"/>
              <a:t> </a:t>
            </a:r>
            <a:r>
              <a:rPr lang="en-US" sz="2000" dirty="0" err="1"/>
              <a:t>два</a:t>
            </a:r>
            <a:r>
              <a:rPr lang="en-US" sz="2000" dirty="0"/>
              <a:t> </a:t>
            </a:r>
            <a:r>
              <a:rPr lang="en-US" sz="2000" dirty="0" err="1"/>
              <a:t>вида</a:t>
            </a:r>
            <a:r>
              <a:rPr lang="en-US" sz="2000" dirty="0"/>
              <a:t> </a:t>
            </a:r>
            <a:r>
              <a:rPr lang="en-US" sz="2000" dirty="0" err="1"/>
              <a:t>тяжей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r>
              <a:rPr lang="en-US" sz="2000" dirty="0" smtClean="0"/>
              <a:t> </a:t>
            </a:r>
            <a:r>
              <a:rPr lang="en-US" sz="2000" b="1" dirty="0" err="1"/>
              <a:t>К</a:t>
            </a:r>
            <a:r>
              <a:rPr lang="en-US" sz="2000" b="1" dirty="0"/>
              <a:t> </a:t>
            </a:r>
            <a:r>
              <a:rPr lang="en-US" sz="2000" b="1" dirty="0" err="1"/>
              <a:t>первому</a:t>
            </a:r>
            <a:r>
              <a:rPr lang="en-US" sz="2000" b="1" dirty="0"/>
              <a:t> </a:t>
            </a:r>
            <a:r>
              <a:rPr lang="en-US" sz="2000" b="1" dirty="0" err="1" smtClean="0"/>
              <a:t>виду</a:t>
            </a:r>
            <a:r>
              <a:rPr lang="ru-RU" sz="2000" b="1" dirty="0" smtClean="0"/>
              <a:t> тяжей</a:t>
            </a:r>
            <a:r>
              <a:rPr lang="en-US" sz="2000" dirty="0" smtClean="0"/>
              <a:t> </a:t>
            </a:r>
            <a:r>
              <a:rPr lang="en-US" sz="2000" dirty="0" err="1"/>
              <a:t>относятся</a:t>
            </a:r>
            <a:r>
              <a:rPr lang="en-US" sz="2000" dirty="0"/>
              <a:t> </a:t>
            </a:r>
            <a:r>
              <a:rPr lang="en-US" sz="2000" dirty="0" err="1"/>
              <a:t>уздечки</a:t>
            </a:r>
            <a:r>
              <a:rPr lang="en-US" sz="2000" dirty="0"/>
              <a:t> </a:t>
            </a:r>
            <a:r>
              <a:rPr lang="en-US" sz="2000" dirty="0" err="1"/>
              <a:t>языка</a:t>
            </a:r>
            <a:r>
              <a:rPr lang="en-US" sz="2000" dirty="0"/>
              <a:t>, </a:t>
            </a:r>
            <a:r>
              <a:rPr lang="en-US" sz="2000" dirty="0" err="1"/>
              <a:t>губ</a:t>
            </a:r>
            <a:r>
              <a:rPr lang="en-US" sz="2000" dirty="0"/>
              <a:t> </a:t>
            </a:r>
            <a:r>
              <a:rPr lang="en-US" sz="2000" dirty="0" err="1"/>
              <a:t>и</a:t>
            </a:r>
            <a:r>
              <a:rPr lang="en-US" sz="2000" dirty="0"/>
              <a:t> </a:t>
            </a:r>
            <a:r>
              <a:rPr lang="en-US" sz="2000" dirty="0" err="1"/>
              <a:t>тяжи</a:t>
            </a:r>
            <a:r>
              <a:rPr lang="en-US" sz="2000" dirty="0"/>
              <a:t> </a:t>
            </a:r>
            <a:r>
              <a:rPr lang="en-US" sz="2000" dirty="0" err="1"/>
              <a:t>слизистой</a:t>
            </a:r>
            <a:r>
              <a:rPr lang="en-US" sz="2000" dirty="0"/>
              <a:t> </a:t>
            </a:r>
            <a:r>
              <a:rPr lang="en-US" sz="2000" dirty="0" err="1"/>
              <a:t>оболочки</a:t>
            </a:r>
            <a:r>
              <a:rPr lang="en-US" sz="2000" dirty="0"/>
              <a:t>. </a:t>
            </a:r>
            <a:r>
              <a:rPr lang="en-US" sz="2000" dirty="0" err="1"/>
              <a:t>Они</a:t>
            </a:r>
            <a:r>
              <a:rPr lang="en-US" sz="2000" dirty="0"/>
              <a:t> </a:t>
            </a:r>
            <a:r>
              <a:rPr lang="en-US" sz="2000" dirty="0" err="1"/>
              <a:t>ограничивают</a:t>
            </a:r>
            <a:r>
              <a:rPr lang="en-US" sz="2000" dirty="0"/>
              <a:t> </a:t>
            </a:r>
            <a:r>
              <a:rPr lang="en-US" sz="2000" dirty="0" err="1"/>
              <a:t>размах</a:t>
            </a:r>
            <a:r>
              <a:rPr lang="en-US" sz="2000" dirty="0"/>
              <a:t> </a:t>
            </a:r>
            <a:r>
              <a:rPr lang="en-US" sz="2000" dirty="0" err="1"/>
              <a:t>движений</a:t>
            </a:r>
            <a:r>
              <a:rPr lang="en-US" sz="2000" dirty="0"/>
              <a:t> </a:t>
            </a:r>
            <a:r>
              <a:rPr lang="en-US" sz="2000" dirty="0" err="1"/>
              <a:t>языка</a:t>
            </a:r>
            <a:r>
              <a:rPr lang="en-US" sz="2000" dirty="0"/>
              <a:t>, </a:t>
            </a:r>
            <a:r>
              <a:rPr lang="en-US" sz="2000" dirty="0" err="1"/>
              <a:t>щек</a:t>
            </a:r>
            <a:r>
              <a:rPr lang="en-US" sz="2000" dirty="0"/>
              <a:t> </a:t>
            </a:r>
            <a:r>
              <a:rPr lang="en-US" sz="2000" dirty="0" err="1"/>
              <a:t>и</a:t>
            </a:r>
            <a:r>
              <a:rPr lang="en-US" sz="2000" dirty="0"/>
              <a:t> </a:t>
            </a:r>
            <a:r>
              <a:rPr lang="en-US" sz="2000" dirty="0" err="1"/>
              <a:t>губ</a:t>
            </a:r>
            <a:r>
              <a:rPr lang="en-US" sz="2000" dirty="0"/>
              <a:t>. </a:t>
            </a:r>
            <a:r>
              <a:rPr lang="en-US" sz="2000" dirty="0" err="1"/>
              <a:t>Положение</a:t>
            </a:r>
            <a:r>
              <a:rPr lang="en-US" sz="2000" dirty="0"/>
              <a:t> </a:t>
            </a:r>
            <a:r>
              <a:rPr lang="en-US" sz="2000" dirty="0" err="1"/>
              <a:t>их</a:t>
            </a:r>
            <a:r>
              <a:rPr lang="en-US" sz="2000" dirty="0"/>
              <a:t> </a:t>
            </a:r>
            <a:r>
              <a:rPr lang="en-US" sz="2000" dirty="0" err="1"/>
              <a:t>более</a:t>
            </a:r>
            <a:r>
              <a:rPr lang="en-US" sz="2000" dirty="0"/>
              <a:t> </a:t>
            </a:r>
            <a:r>
              <a:rPr lang="en-US" sz="2000" dirty="0" err="1"/>
              <a:t>или</a:t>
            </a:r>
            <a:r>
              <a:rPr lang="en-US" sz="2000" dirty="0"/>
              <a:t> </a:t>
            </a:r>
            <a:r>
              <a:rPr lang="en-US" sz="2000" dirty="0" err="1"/>
              <a:t>менее</a:t>
            </a:r>
            <a:r>
              <a:rPr lang="en-US" sz="2000" dirty="0"/>
              <a:t> </a:t>
            </a:r>
            <a:r>
              <a:rPr lang="en-US" sz="2000" dirty="0" err="1"/>
              <a:t>типичное</a:t>
            </a:r>
            <a:r>
              <a:rPr lang="en-US" sz="2000" dirty="0"/>
              <a:t>. </a:t>
            </a:r>
            <a:r>
              <a:rPr lang="en-US" sz="2000" dirty="0" err="1"/>
              <a:t>Они</a:t>
            </a:r>
            <a:r>
              <a:rPr lang="en-US" sz="2000" dirty="0"/>
              <a:t> </a:t>
            </a:r>
            <a:r>
              <a:rPr lang="en-US" sz="2000" dirty="0" err="1"/>
              <a:t>препятствуют</a:t>
            </a:r>
            <a:r>
              <a:rPr lang="en-US" sz="2000" dirty="0"/>
              <a:t> </a:t>
            </a:r>
            <a:r>
              <a:rPr lang="en-US" sz="2000" dirty="0" err="1"/>
              <a:t>съемному</a:t>
            </a:r>
            <a:r>
              <a:rPr lang="en-US" sz="2000" dirty="0"/>
              <a:t> </a:t>
            </a:r>
            <a:r>
              <a:rPr lang="en-US" sz="2000" dirty="0" err="1"/>
              <a:t>протезированию</a:t>
            </a:r>
            <a:r>
              <a:rPr lang="en-US" sz="2000" dirty="0"/>
              <a:t> </a:t>
            </a:r>
            <a:r>
              <a:rPr lang="en-US" sz="2000" dirty="0" err="1"/>
              <a:t>лишь</a:t>
            </a:r>
            <a:r>
              <a:rPr lang="en-US" sz="2000" dirty="0"/>
              <a:t> </a:t>
            </a:r>
            <a:r>
              <a:rPr lang="en-US" sz="2000" dirty="0" err="1"/>
              <a:t>тогда</a:t>
            </a:r>
            <a:r>
              <a:rPr lang="en-US" sz="2000" dirty="0"/>
              <a:t>, </a:t>
            </a:r>
            <a:r>
              <a:rPr lang="en-US" sz="2000" dirty="0" err="1"/>
              <a:t>когда</a:t>
            </a:r>
            <a:r>
              <a:rPr lang="en-US" sz="2000" dirty="0"/>
              <a:t> </a:t>
            </a:r>
            <a:r>
              <a:rPr lang="en-US" sz="2000" dirty="0" err="1"/>
              <a:t>прикрепляются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вершине</a:t>
            </a:r>
            <a:r>
              <a:rPr lang="en-US" sz="2000" dirty="0"/>
              <a:t> </a:t>
            </a:r>
            <a:r>
              <a:rPr lang="en-US" sz="2000" dirty="0" err="1"/>
              <a:t>альвеолярного</a:t>
            </a:r>
            <a:r>
              <a:rPr lang="en-US" sz="2000" dirty="0"/>
              <a:t> </a:t>
            </a:r>
            <a:r>
              <a:rPr lang="en-US" sz="2000" dirty="0" err="1"/>
              <a:t>отростка</a:t>
            </a:r>
            <a:r>
              <a:rPr lang="en-US" sz="2000" dirty="0"/>
              <a:t>, </a:t>
            </a:r>
            <a:r>
              <a:rPr lang="en-US" sz="2000" dirty="0" err="1"/>
              <a:t>так</a:t>
            </a:r>
            <a:r>
              <a:rPr lang="en-US" sz="2000" dirty="0"/>
              <a:t> </a:t>
            </a:r>
            <a:r>
              <a:rPr lang="en-US" sz="2000" dirty="0" err="1"/>
              <a:t>как</a:t>
            </a:r>
            <a:r>
              <a:rPr lang="en-US" sz="2000" dirty="0"/>
              <a:t> </a:t>
            </a:r>
            <a:r>
              <a:rPr lang="en-US" sz="2000" dirty="0" err="1"/>
              <a:t>если</a:t>
            </a:r>
            <a:r>
              <a:rPr lang="en-US" sz="2000" dirty="0"/>
              <a:t> </a:t>
            </a:r>
            <a:r>
              <a:rPr lang="en-US" sz="2000" dirty="0" err="1"/>
              <a:t>протез</a:t>
            </a:r>
            <a:r>
              <a:rPr lang="en-US" sz="2000" dirty="0"/>
              <a:t> </a:t>
            </a:r>
            <a:r>
              <a:rPr lang="en-US" sz="2000" dirty="0" err="1"/>
              <a:t>перекрывает</a:t>
            </a:r>
            <a:r>
              <a:rPr lang="en-US" sz="2000" dirty="0"/>
              <a:t> </a:t>
            </a:r>
            <a:r>
              <a:rPr lang="en-US" sz="2000" dirty="0" err="1"/>
              <a:t>складку</a:t>
            </a:r>
            <a:r>
              <a:rPr lang="en-US" sz="2000" dirty="0"/>
              <a:t> </a:t>
            </a:r>
            <a:r>
              <a:rPr lang="en-US" sz="2000" dirty="0" err="1"/>
              <a:t>слизистой</a:t>
            </a:r>
            <a:r>
              <a:rPr lang="en-US" sz="2000" dirty="0"/>
              <a:t> </a:t>
            </a:r>
            <a:r>
              <a:rPr lang="en-US" sz="2000" dirty="0" err="1"/>
              <a:t>оболочки</a:t>
            </a:r>
            <a:r>
              <a:rPr lang="en-US" sz="2000" dirty="0"/>
              <a:t>, </a:t>
            </a:r>
            <a:r>
              <a:rPr lang="en-US" sz="2000" dirty="0" err="1"/>
              <a:t>возникают</a:t>
            </a:r>
            <a:r>
              <a:rPr lang="en-US" sz="2000" dirty="0"/>
              <a:t> </a:t>
            </a:r>
            <a:r>
              <a:rPr lang="en-US" sz="2000" dirty="0" err="1"/>
              <a:t>пролежни</a:t>
            </a:r>
            <a:r>
              <a:rPr lang="en-US" sz="2000" dirty="0"/>
              <a:t>, </a:t>
            </a:r>
            <a:r>
              <a:rPr lang="en-US" sz="2000" dirty="0" err="1"/>
              <a:t>причиняющие</a:t>
            </a:r>
            <a:r>
              <a:rPr lang="en-US" sz="2000" dirty="0"/>
              <a:t> </a:t>
            </a:r>
            <a:r>
              <a:rPr lang="en-US" sz="2000" dirty="0" err="1"/>
              <a:t>боль</a:t>
            </a:r>
            <a:r>
              <a:rPr lang="en-US" sz="2000" dirty="0"/>
              <a:t>. </a:t>
            </a:r>
            <a:r>
              <a:rPr lang="en-US" sz="2000" dirty="0" err="1"/>
              <a:t>В</a:t>
            </a:r>
            <a:r>
              <a:rPr lang="en-US" sz="2000" dirty="0"/>
              <a:t> </a:t>
            </a:r>
            <a:r>
              <a:rPr lang="en-US" sz="2000" dirty="0" err="1"/>
              <a:t>случае</a:t>
            </a:r>
            <a:r>
              <a:rPr lang="en-US" sz="2000" dirty="0"/>
              <a:t> </a:t>
            </a:r>
            <a:r>
              <a:rPr lang="en-US" sz="2000" dirty="0" err="1"/>
              <a:t>протезирования</a:t>
            </a:r>
            <a:r>
              <a:rPr lang="en-US" sz="2000" dirty="0"/>
              <a:t> </a:t>
            </a:r>
            <a:r>
              <a:rPr lang="en-US" sz="2000" dirty="0" err="1"/>
              <a:t>беззубых</a:t>
            </a:r>
            <a:r>
              <a:rPr lang="en-US" sz="2000" dirty="0"/>
              <a:t> </a:t>
            </a:r>
            <a:r>
              <a:rPr lang="en-US" sz="2000" dirty="0" err="1"/>
              <a:t>челюстей</a:t>
            </a:r>
            <a:r>
              <a:rPr lang="en-US" sz="2000" dirty="0"/>
              <a:t> </a:t>
            </a:r>
            <a:r>
              <a:rPr lang="en-US" sz="2000" dirty="0" err="1"/>
              <a:t>такие</a:t>
            </a:r>
            <a:r>
              <a:rPr lang="en-US" sz="2000" dirty="0"/>
              <a:t> </a:t>
            </a:r>
            <a:r>
              <a:rPr lang="en-US" sz="2000" dirty="0" err="1"/>
              <a:t>тяжи</a:t>
            </a:r>
            <a:r>
              <a:rPr lang="en-US" sz="2000" dirty="0"/>
              <a:t> </a:t>
            </a:r>
            <a:r>
              <a:rPr lang="en-US" sz="2000" dirty="0" err="1"/>
              <a:t>мешают</a:t>
            </a:r>
            <a:r>
              <a:rPr lang="en-US" sz="2000" dirty="0"/>
              <a:t> </a:t>
            </a:r>
            <a:r>
              <a:rPr lang="en-US" sz="2000" dirty="0" err="1"/>
              <a:t>созданию</a:t>
            </a:r>
            <a:r>
              <a:rPr lang="en-US" sz="2000" dirty="0"/>
              <a:t> </a:t>
            </a:r>
            <a:r>
              <a:rPr lang="en-US" sz="2000" dirty="0" err="1"/>
              <a:t>краевого</a:t>
            </a:r>
            <a:r>
              <a:rPr lang="en-US" sz="2000" dirty="0"/>
              <a:t> </a:t>
            </a:r>
            <a:r>
              <a:rPr lang="en-US" sz="2000" dirty="0" err="1"/>
              <a:t>замыкающего</a:t>
            </a:r>
            <a:r>
              <a:rPr lang="en-US" sz="2000" dirty="0"/>
              <a:t> </a:t>
            </a:r>
            <a:r>
              <a:rPr lang="en-US" sz="2000" dirty="0" err="1"/>
              <a:t>клапана</a:t>
            </a:r>
            <a:r>
              <a:rPr lang="en-US" sz="2000" dirty="0"/>
              <a:t>, </a:t>
            </a:r>
            <a:r>
              <a:rPr lang="en-US" sz="2000" dirty="0" err="1"/>
              <a:t>что</a:t>
            </a:r>
            <a:r>
              <a:rPr lang="en-US" sz="2000" dirty="0"/>
              <a:t> </a:t>
            </a:r>
            <a:r>
              <a:rPr lang="en-US" sz="2000" dirty="0" err="1"/>
              <a:t>ослабляет</a:t>
            </a:r>
            <a:r>
              <a:rPr lang="en-US" sz="2000" dirty="0"/>
              <a:t> </a:t>
            </a:r>
            <a:r>
              <a:rPr lang="en-US" sz="2000" dirty="0" err="1"/>
              <a:t>фиксацию</a:t>
            </a:r>
            <a:r>
              <a:rPr lang="en-US" sz="2000" dirty="0"/>
              <a:t> </a:t>
            </a:r>
            <a:r>
              <a:rPr lang="en-US" sz="2000" dirty="0" err="1"/>
              <a:t>протеза</a:t>
            </a:r>
            <a:r>
              <a:rPr lang="en-US" sz="2000" dirty="0"/>
              <a:t>. </a:t>
            </a:r>
            <a:endParaRPr lang="ru-RU" sz="2000" dirty="0" smtClean="0"/>
          </a:p>
          <a:p>
            <a:r>
              <a:rPr lang="en-US" sz="2000" b="1" dirty="0" err="1" smtClean="0"/>
              <a:t>Ко</a:t>
            </a:r>
            <a:r>
              <a:rPr lang="en-US" sz="2000" b="1" dirty="0" smtClean="0"/>
              <a:t> </a:t>
            </a:r>
            <a:r>
              <a:rPr lang="en-US" sz="2000" b="1" dirty="0" err="1"/>
              <a:t>второму</a:t>
            </a:r>
            <a:r>
              <a:rPr lang="en-US" sz="2000" b="1" dirty="0"/>
              <a:t> </a:t>
            </a:r>
            <a:r>
              <a:rPr lang="en-US" sz="2000" b="1" dirty="0" err="1"/>
              <a:t>виду</a:t>
            </a:r>
            <a:r>
              <a:rPr lang="en-US" sz="2000" b="1" dirty="0"/>
              <a:t> </a:t>
            </a:r>
            <a:r>
              <a:rPr lang="en-US" sz="2000" b="1" dirty="0" err="1"/>
              <a:t>тяжей</a:t>
            </a:r>
            <a:r>
              <a:rPr lang="en-US" sz="2000" b="1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слизистой</a:t>
            </a:r>
            <a:r>
              <a:rPr lang="en-US" sz="2000" dirty="0"/>
              <a:t> </a:t>
            </a:r>
            <a:r>
              <a:rPr lang="en-US" sz="2000" dirty="0" err="1"/>
              <a:t>оболочке</a:t>
            </a:r>
            <a:r>
              <a:rPr lang="en-US" sz="2000" dirty="0"/>
              <a:t> </a:t>
            </a:r>
            <a:r>
              <a:rPr lang="en-US" sz="2000" dirty="0" err="1"/>
              <a:t>относятся</a:t>
            </a:r>
            <a:r>
              <a:rPr lang="en-US" sz="2000" dirty="0"/>
              <a:t> </a:t>
            </a:r>
            <a:r>
              <a:rPr lang="en-US" sz="2000" dirty="0" err="1"/>
              <a:t>рубцы</a:t>
            </a:r>
            <a:r>
              <a:rPr lang="en-US" sz="2000" dirty="0"/>
              <a:t>, </a:t>
            </a:r>
            <a:r>
              <a:rPr lang="en-US" sz="2000" dirty="0" err="1"/>
              <a:t>оставшиеся</a:t>
            </a:r>
            <a:r>
              <a:rPr lang="en-US" sz="2000" dirty="0"/>
              <a:t> </a:t>
            </a:r>
            <a:r>
              <a:rPr lang="en-US" sz="2000" dirty="0" err="1"/>
              <a:t>после</a:t>
            </a:r>
            <a:r>
              <a:rPr lang="en-US" sz="2000" dirty="0"/>
              <a:t> </a:t>
            </a:r>
            <a:r>
              <a:rPr lang="en-US" sz="2000" dirty="0" err="1"/>
              <a:t>операций</a:t>
            </a:r>
            <a:r>
              <a:rPr lang="en-US" sz="2000" dirty="0"/>
              <a:t>, </a:t>
            </a:r>
            <a:r>
              <a:rPr lang="en-US" sz="2000" dirty="0" err="1"/>
              <a:t>ожогов</a:t>
            </a:r>
            <a:r>
              <a:rPr lang="en-US" sz="2000" dirty="0"/>
              <a:t>, </a:t>
            </a:r>
            <a:r>
              <a:rPr lang="en-US" sz="2000" dirty="0" err="1"/>
              <a:t>ранений</a:t>
            </a:r>
            <a:r>
              <a:rPr lang="en-US" sz="2000" dirty="0"/>
              <a:t> </a:t>
            </a:r>
            <a:r>
              <a:rPr lang="en-US" sz="2000" dirty="0" err="1"/>
              <a:t>и</a:t>
            </a:r>
            <a:r>
              <a:rPr lang="en-US" sz="2000" dirty="0"/>
              <a:t> </a:t>
            </a:r>
            <a:r>
              <a:rPr lang="en-US" sz="2000" dirty="0" err="1"/>
              <a:t>др</a:t>
            </a:r>
            <a:r>
              <a:rPr lang="en-US" sz="2000" dirty="0"/>
              <a:t>. </a:t>
            </a:r>
            <a:r>
              <a:rPr lang="en-US" sz="2000" dirty="0" err="1"/>
              <a:t>Форма</a:t>
            </a:r>
            <a:r>
              <a:rPr lang="en-US" sz="2000" dirty="0"/>
              <a:t> </a:t>
            </a:r>
            <a:r>
              <a:rPr lang="en-US" sz="2000" dirty="0" err="1"/>
              <a:t>их</a:t>
            </a:r>
            <a:r>
              <a:rPr lang="en-US" sz="2000" dirty="0"/>
              <a:t>, </a:t>
            </a:r>
            <a:r>
              <a:rPr lang="en-US" sz="2000" dirty="0" err="1"/>
              <a:t>как</a:t>
            </a:r>
            <a:r>
              <a:rPr lang="en-US" sz="2000" dirty="0"/>
              <a:t> </a:t>
            </a:r>
            <a:r>
              <a:rPr lang="en-US" sz="2000" dirty="0" err="1"/>
              <a:t>и</a:t>
            </a:r>
            <a:r>
              <a:rPr lang="en-US" sz="2000" dirty="0"/>
              <a:t> </a:t>
            </a:r>
            <a:r>
              <a:rPr lang="en-US" sz="2000" dirty="0" err="1"/>
              <a:t>положение</a:t>
            </a:r>
            <a:r>
              <a:rPr lang="en-US" sz="2000" dirty="0"/>
              <a:t>, </a:t>
            </a:r>
            <a:r>
              <a:rPr lang="en-US" sz="2000" dirty="0" err="1"/>
              <a:t>могут</a:t>
            </a:r>
            <a:r>
              <a:rPr lang="en-US" sz="2000" dirty="0"/>
              <a:t> </a:t>
            </a:r>
            <a:r>
              <a:rPr lang="en-US" sz="2000" dirty="0" err="1"/>
              <a:t>быть</a:t>
            </a:r>
            <a:r>
              <a:rPr lang="en-US" sz="2000" dirty="0"/>
              <a:t> </a:t>
            </a:r>
            <a:r>
              <a:rPr lang="en-US" sz="2000" dirty="0" err="1"/>
              <a:t>различными</a:t>
            </a:r>
            <a:r>
              <a:rPr lang="en-US" sz="2000" dirty="0"/>
              <a:t>. </a:t>
            </a:r>
            <a:r>
              <a:rPr lang="en-US" sz="2000" dirty="0" err="1"/>
              <a:t>Они</a:t>
            </a:r>
            <a:r>
              <a:rPr lang="en-US" sz="2000" dirty="0"/>
              <a:t> </a:t>
            </a:r>
            <a:r>
              <a:rPr lang="en-US" sz="2000" dirty="0" err="1"/>
              <a:t>являются</a:t>
            </a:r>
            <a:r>
              <a:rPr lang="en-US" sz="2000" dirty="0"/>
              <a:t> </a:t>
            </a:r>
            <a:r>
              <a:rPr lang="en-US" sz="2000" dirty="0" err="1"/>
              <a:t>серьезной</a:t>
            </a:r>
            <a:r>
              <a:rPr lang="en-US" sz="2000" dirty="0"/>
              <a:t> </a:t>
            </a:r>
            <a:r>
              <a:rPr lang="en-US" sz="2000" dirty="0" err="1"/>
              <a:t>помехой</a:t>
            </a:r>
            <a:r>
              <a:rPr lang="en-US" sz="2000" dirty="0"/>
              <a:t> </a:t>
            </a:r>
            <a:r>
              <a:rPr lang="en-US" sz="2000" dirty="0" err="1"/>
              <a:t>для</a:t>
            </a:r>
            <a:r>
              <a:rPr lang="en-US" sz="2000" dirty="0"/>
              <a:t> </a:t>
            </a:r>
            <a:r>
              <a:rPr lang="en-US" sz="2000" dirty="0" err="1"/>
              <a:t>фиксации</a:t>
            </a:r>
            <a:r>
              <a:rPr lang="en-US" sz="2000" dirty="0"/>
              <a:t> </a:t>
            </a:r>
            <a:r>
              <a:rPr lang="en-US" sz="2000" dirty="0" err="1"/>
              <a:t>съемных</a:t>
            </a:r>
            <a:r>
              <a:rPr lang="en-US" sz="2000" dirty="0"/>
              <a:t> </a:t>
            </a:r>
            <a:r>
              <a:rPr lang="en-US" sz="2000" dirty="0" err="1"/>
              <a:t>протезов</a:t>
            </a:r>
            <a:r>
              <a:rPr lang="en-US" sz="200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24214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76672"/>
            <a:ext cx="676875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/>
              <a:t>Иссечение</a:t>
            </a:r>
            <a:r>
              <a:rPr lang="en-US" sz="2400" b="1" dirty="0"/>
              <a:t> </a:t>
            </a:r>
            <a:r>
              <a:rPr lang="en-US" sz="2400" b="1" dirty="0" err="1"/>
              <a:t>подвижной</a:t>
            </a:r>
            <a:r>
              <a:rPr lang="en-US" sz="2400" b="1" dirty="0"/>
              <a:t> </a:t>
            </a:r>
            <a:r>
              <a:rPr lang="en-US" sz="2400" b="1" dirty="0" err="1"/>
              <a:t>слизистой</a:t>
            </a:r>
            <a:r>
              <a:rPr lang="en-US" sz="2400" b="1" dirty="0"/>
              <a:t> </a:t>
            </a:r>
            <a:r>
              <a:rPr lang="en-US" sz="2400" b="1" dirty="0" err="1"/>
              <a:t>оболочки</a:t>
            </a:r>
            <a:r>
              <a:rPr lang="en-US" sz="2400" b="1" dirty="0"/>
              <a:t> </a:t>
            </a:r>
            <a:r>
              <a:rPr lang="en-US" sz="2400" b="1" dirty="0" err="1"/>
              <a:t>альвеолярного</a:t>
            </a:r>
            <a:r>
              <a:rPr lang="en-US" sz="2400" b="1" dirty="0"/>
              <a:t> </a:t>
            </a:r>
            <a:r>
              <a:rPr lang="en-US" sz="2400" b="1" dirty="0" err="1"/>
              <a:t>гребня</a:t>
            </a:r>
            <a:r>
              <a:rPr lang="en-US" sz="2400" b="1" dirty="0"/>
              <a:t>.</a:t>
            </a:r>
            <a:r>
              <a:rPr lang="en-US" sz="2400" dirty="0"/>
              <a:t> </a:t>
            </a:r>
            <a:endParaRPr lang="ru-RU" sz="2400" dirty="0" smtClean="0"/>
          </a:p>
          <a:p>
            <a:r>
              <a:rPr lang="en-US" sz="2000" dirty="0" err="1" smtClean="0"/>
              <a:t>Как</a:t>
            </a:r>
            <a:r>
              <a:rPr lang="en-US" sz="2000" dirty="0" smtClean="0"/>
              <a:t> </a:t>
            </a:r>
            <a:r>
              <a:rPr lang="en-US" sz="2000" dirty="0" err="1"/>
              <a:t>правило</a:t>
            </a:r>
            <a:r>
              <a:rPr lang="en-US" sz="2000" dirty="0"/>
              <a:t>, </a:t>
            </a:r>
            <a:r>
              <a:rPr lang="en-US" sz="2000" dirty="0" err="1"/>
              <a:t>альвеолярный</a:t>
            </a:r>
            <a:r>
              <a:rPr lang="en-US" sz="2000" dirty="0"/>
              <a:t> </a:t>
            </a:r>
            <a:r>
              <a:rPr lang="en-US" sz="2000" dirty="0" err="1"/>
              <a:t>отросток</a:t>
            </a:r>
            <a:r>
              <a:rPr lang="en-US" sz="2000" dirty="0"/>
              <a:t> </a:t>
            </a:r>
            <a:r>
              <a:rPr lang="en-US" sz="2000" dirty="0" err="1"/>
              <a:t>покрыт</a:t>
            </a:r>
            <a:r>
              <a:rPr lang="en-US" sz="2000" dirty="0"/>
              <a:t> </a:t>
            </a:r>
            <a:r>
              <a:rPr lang="en-US" sz="2000" dirty="0" err="1"/>
              <a:t>неподвижной</a:t>
            </a:r>
            <a:r>
              <a:rPr lang="en-US" sz="2000" dirty="0"/>
              <a:t> </a:t>
            </a:r>
            <a:r>
              <a:rPr lang="en-US" sz="2000" dirty="0" err="1"/>
              <a:t>слизистой</a:t>
            </a:r>
            <a:r>
              <a:rPr lang="en-US" sz="2000" dirty="0"/>
              <a:t> </a:t>
            </a:r>
            <a:r>
              <a:rPr lang="en-US" sz="2000" dirty="0" err="1"/>
              <a:t>оболочкой</a:t>
            </a:r>
            <a:r>
              <a:rPr lang="en-US" sz="2000" dirty="0"/>
              <a:t>, </a:t>
            </a:r>
            <a:r>
              <a:rPr lang="en-US" sz="2000" dirty="0" err="1"/>
              <a:t>но</a:t>
            </a:r>
            <a:r>
              <a:rPr lang="en-US" sz="2000" dirty="0"/>
              <a:t> </a:t>
            </a:r>
            <a:r>
              <a:rPr lang="en-US" sz="2000" dirty="0" err="1"/>
              <a:t>бывают</a:t>
            </a:r>
            <a:r>
              <a:rPr lang="en-US" sz="2000" dirty="0"/>
              <a:t> </a:t>
            </a:r>
            <a:r>
              <a:rPr lang="en-US" sz="2000" dirty="0" err="1"/>
              <a:t>исключения</a:t>
            </a:r>
            <a:r>
              <a:rPr lang="en-US" sz="2000" dirty="0"/>
              <a:t>, </a:t>
            </a:r>
            <a:r>
              <a:rPr lang="en-US" sz="2000" dirty="0" err="1"/>
              <a:t>что</a:t>
            </a:r>
            <a:r>
              <a:rPr lang="en-US" sz="2000" dirty="0"/>
              <a:t> </a:t>
            </a:r>
            <a:r>
              <a:rPr lang="en-US" sz="2000" dirty="0" err="1"/>
              <a:t>чаще</a:t>
            </a:r>
            <a:r>
              <a:rPr lang="en-US" sz="2000" dirty="0"/>
              <a:t> </a:t>
            </a:r>
            <a:r>
              <a:rPr lang="en-US" sz="2000" dirty="0" err="1"/>
              <a:t>наблюдается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верхней</a:t>
            </a:r>
            <a:r>
              <a:rPr lang="en-US" sz="2000" dirty="0"/>
              <a:t> </a:t>
            </a:r>
            <a:r>
              <a:rPr lang="en-US" sz="2000" dirty="0" err="1"/>
              <a:t>челюсти</a:t>
            </a:r>
            <a:r>
              <a:rPr lang="en-US" sz="2000" dirty="0"/>
              <a:t>. </a:t>
            </a:r>
            <a:r>
              <a:rPr lang="en-US" sz="2000" dirty="0" err="1"/>
              <a:t>Под</a:t>
            </a:r>
            <a:r>
              <a:rPr lang="en-US" sz="2000" dirty="0"/>
              <a:t> </a:t>
            </a:r>
            <a:r>
              <a:rPr lang="en-US" sz="2000" dirty="0" err="1"/>
              <a:t>покровным</a:t>
            </a:r>
            <a:r>
              <a:rPr lang="en-US" sz="2000" dirty="0"/>
              <a:t> </a:t>
            </a:r>
            <a:r>
              <a:rPr lang="en-US" sz="2000" dirty="0" err="1"/>
              <a:t>эпителием</a:t>
            </a:r>
            <a:r>
              <a:rPr lang="en-US" sz="2000" dirty="0"/>
              <a:t> </a:t>
            </a:r>
            <a:r>
              <a:rPr lang="en-US" sz="2000" dirty="0" err="1"/>
              <a:t>слизистой</a:t>
            </a:r>
            <a:r>
              <a:rPr lang="en-US" sz="2000" dirty="0"/>
              <a:t> </a:t>
            </a:r>
            <a:r>
              <a:rPr lang="en-US" sz="2000" dirty="0" err="1"/>
              <a:t>оболочки</a:t>
            </a:r>
            <a:r>
              <a:rPr lang="en-US" sz="2000" dirty="0"/>
              <a:t> </a:t>
            </a:r>
            <a:r>
              <a:rPr lang="en-US" sz="2000" dirty="0" err="1"/>
              <a:t>разрастается</a:t>
            </a:r>
            <a:r>
              <a:rPr lang="en-US" sz="2000" dirty="0"/>
              <a:t> </a:t>
            </a:r>
            <a:r>
              <a:rPr lang="en-US" sz="2000" dirty="0" err="1"/>
              <a:t>плотная</a:t>
            </a:r>
            <a:r>
              <a:rPr lang="en-US" sz="2000" dirty="0"/>
              <a:t> </a:t>
            </a:r>
            <a:r>
              <a:rPr lang="en-US" sz="2000" dirty="0" err="1"/>
              <a:t>фиброзная</a:t>
            </a:r>
            <a:r>
              <a:rPr lang="en-US" sz="2000" dirty="0"/>
              <a:t> </a:t>
            </a:r>
            <a:r>
              <a:rPr lang="en-US" sz="2000" dirty="0" err="1"/>
              <a:t>соединительная</a:t>
            </a:r>
            <a:r>
              <a:rPr lang="en-US" sz="2000" dirty="0"/>
              <a:t> </a:t>
            </a:r>
            <a:r>
              <a:rPr lang="en-US" sz="2000" dirty="0" err="1"/>
              <a:t>ткань</a:t>
            </a:r>
            <a:r>
              <a:rPr lang="en-US" sz="2000" dirty="0"/>
              <a:t>. </a:t>
            </a:r>
            <a:r>
              <a:rPr lang="en-US" sz="2000" dirty="0" err="1"/>
              <a:t>По</a:t>
            </a:r>
            <a:r>
              <a:rPr lang="en-US" sz="2000" dirty="0"/>
              <a:t> </a:t>
            </a:r>
            <a:r>
              <a:rPr lang="en-US" sz="2000" dirty="0" err="1"/>
              <a:t>форме</a:t>
            </a:r>
            <a:r>
              <a:rPr lang="en-US" sz="2000" dirty="0"/>
              <a:t> </a:t>
            </a:r>
            <a:r>
              <a:rPr lang="en-US" sz="2000" dirty="0" err="1"/>
              <a:t>она</a:t>
            </a:r>
            <a:r>
              <a:rPr lang="en-US" sz="2000" dirty="0"/>
              <a:t> </a:t>
            </a:r>
            <a:r>
              <a:rPr lang="en-US" sz="2000" dirty="0" err="1"/>
              <a:t>напоминает</a:t>
            </a:r>
            <a:r>
              <a:rPr lang="en-US" sz="2000" dirty="0"/>
              <a:t> </a:t>
            </a:r>
            <a:r>
              <a:rPr lang="en-US" sz="2000" b="1" dirty="0" err="1"/>
              <a:t>петушиный</a:t>
            </a:r>
            <a:r>
              <a:rPr lang="en-US" sz="2000" b="1" dirty="0"/>
              <a:t> </a:t>
            </a:r>
            <a:r>
              <a:rPr lang="en-US" sz="2000" b="1" dirty="0" err="1"/>
              <a:t>гребень</a:t>
            </a:r>
            <a:r>
              <a:rPr lang="en-US" sz="2000" b="1" dirty="0"/>
              <a:t> </a:t>
            </a:r>
            <a:r>
              <a:rPr lang="en-US" sz="2000" dirty="0" err="1"/>
              <a:t>с</a:t>
            </a:r>
            <a:r>
              <a:rPr lang="en-US" sz="2000" dirty="0"/>
              <a:t> </a:t>
            </a:r>
            <a:r>
              <a:rPr lang="en-US" sz="2000" dirty="0" err="1"/>
              <a:t>различной</a:t>
            </a:r>
            <a:r>
              <a:rPr lang="en-US" sz="2000" dirty="0"/>
              <a:t> </a:t>
            </a:r>
            <a:r>
              <a:rPr lang="en-US" sz="2000" dirty="0" err="1"/>
              <a:t>степенью</a:t>
            </a:r>
            <a:r>
              <a:rPr lang="en-US" sz="2000" dirty="0"/>
              <a:t> </a:t>
            </a:r>
            <a:r>
              <a:rPr lang="en-US" sz="2000" dirty="0" err="1"/>
              <a:t>подвижности</a:t>
            </a:r>
            <a:r>
              <a:rPr lang="en-US" sz="2000" dirty="0"/>
              <a:t>. При </a:t>
            </a:r>
            <a:r>
              <a:rPr lang="en-US" sz="2000" dirty="0" err="1"/>
              <a:t>небольшом</a:t>
            </a:r>
            <a:r>
              <a:rPr lang="en-US" sz="2000" dirty="0"/>
              <a:t> </a:t>
            </a:r>
            <a:r>
              <a:rPr lang="en-US" sz="2000" dirty="0" err="1"/>
              <a:t>избытке</a:t>
            </a:r>
            <a:r>
              <a:rPr lang="en-US" sz="2000" dirty="0"/>
              <a:t> </a:t>
            </a:r>
            <a:r>
              <a:rPr lang="en-US" sz="2000" dirty="0" err="1"/>
              <a:t>слизистой</a:t>
            </a:r>
            <a:r>
              <a:rPr lang="en-US" sz="2000" dirty="0"/>
              <a:t> </a:t>
            </a:r>
            <a:r>
              <a:rPr lang="en-US" sz="2000" dirty="0" err="1"/>
              <a:t>оболочки</a:t>
            </a:r>
            <a:r>
              <a:rPr lang="en-US" sz="2000" dirty="0"/>
              <a:t> </a:t>
            </a:r>
            <a:r>
              <a:rPr lang="en-US" sz="2000" dirty="0" err="1"/>
              <a:t>можно</a:t>
            </a:r>
            <a:r>
              <a:rPr lang="en-US" sz="2000" dirty="0"/>
              <a:t> </a:t>
            </a:r>
            <a:r>
              <a:rPr lang="en-US" sz="2000" dirty="0" err="1"/>
              <a:t>приступать</a:t>
            </a:r>
            <a:r>
              <a:rPr lang="en-US" sz="2000" dirty="0"/>
              <a:t> </a:t>
            </a:r>
            <a:r>
              <a:rPr lang="en-US" sz="2000" dirty="0" err="1"/>
              <a:t>к</a:t>
            </a:r>
            <a:r>
              <a:rPr lang="en-US" sz="2000" dirty="0"/>
              <a:t> </a:t>
            </a:r>
            <a:r>
              <a:rPr lang="en-US" sz="2000" dirty="0" err="1"/>
              <a:t>протезированию</a:t>
            </a:r>
            <a:r>
              <a:rPr lang="en-US" sz="2000" dirty="0"/>
              <a:t> </a:t>
            </a:r>
            <a:r>
              <a:rPr lang="en-US" sz="2000" dirty="0" err="1"/>
              <a:t>без</a:t>
            </a:r>
            <a:r>
              <a:rPr lang="en-US" sz="2000" dirty="0"/>
              <a:t> </a:t>
            </a:r>
            <a:r>
              <a:rPr lang="en-US" sz="2000" dirty="0" err="1"/>
              <a:t>операции</a:t>
            </a:r>
            <a:r>
              <a:rPr lang="en-US" sz="2000" dirty="0"/>
              <a:t>, </a:t>
            </a:r>
            <a:r>
              <a:rPr lang="en-US" sz="2000" dirty="0" err="1"/>
              <a:t>если</a:t>
            </a:r>
            <a:r>
              <a:rPr lang="en-US" sz="2000" dirty="0"/>
              <a:t> </a:t>
            </a:r>
            <a:r>
              <a:rPr lang="en-US" sz="2000" dirty="0" err="1"/>
              <a:t>же</a:t>
            </a:r>
            <a:r>
              <a:rPr lang="en-US" sz="2000" dirty="0"/>
              <a:t> «</a:t>
            </a:r>
            <a:r>
              <a:rPr lang="en-US" sz="2000" dirty="0" err="1"/>
              <a:t>петушиный</a:t>
            </a:r>
            <a:r>
              <a:rPr lang="en-US" sz="2000" dirty="0"/>
              <a:t> </a:t>
            </a:r>
            <a:r>
              <a:rPr lang="en-US" sz="2000" dirty="0" err="1"/>
              <a:t>гребень</a:t>
            </a:r>
            <a:r>
              <a:rPr lang="en-US" sz="2000" dirty="0"/>
              <a:t>» </a:t>
            </a:r>
            <a:r>
              <a:rPr lang="en-US" sz="2000" dirty="0" err="1"/>
              <a:t>резко</a:t>
            </a:r>
            <a:r>
              <a:rPr lang="en-US" sz="2000" dirty="0"/>
              <a:t> </a:t>
            </a:r>
            <a:r>
              <a:rPr lang="en-US" sz="2000" dirty="0" err="1"/>
              <a:t>выражен</a:t>
            </a:r>
            <a:r>
              <a:rPr lang="en-US" sz="2000" dirty="0"/>
              <a:t>, </a:t>
            </a:r>
            <a:r>
              <a:rPr lang="en-US" sz="2000" dirty="0" err="1"/>
              <a:t>показано</a:t>
            </a:r>
            <a:r>
              <a:rPr lang="en-US" sz="2000" dirty="0"/>
              <a:t> </a:t>
            </a:r>
            <a:r>
              <a:rPr lang="en-US" sz="2000" dirty="0" err="1"/>
              <a:t>клиновидное</a:t>
            </a:r>
            <a:r>
              <a:rPr lang="en-US" sz="2000" dirty="0"/>
              <a:t> </a:t>
            </a:r>
            <a:r>
              <a:rPr lang="en-US" sz="2000" dirty="0" err="1"/>
              <a:t>иссечение</a:t>
            </a:r>
            <a:r>
              <a:rPr lang="en-US" sz="2000" dirty="0"/>
              <a:t> </a:t>
            </a:r>
            <a:r>
              <a:rPr lang="en-US" sz="2000" dirty="0" err="1"/>
              <a:t>избыточной</a:t>
            </a:r>
            <a:r>
              <a:rPr lang="en-US" sz="2000" dirty="0"/>
              <a:t> </a:t>
            </a:r>
            <a:r>
              <a:rPr lang="en-US" sz="2000" dirty="0" err="1"/>
              <a:t>ткани</a:t>
            </a:r>
            <a:r>
              <a:rPr lang="en-US" sz="2000" dirty="0"/>
              <a:t>.</a:t>
            </a:r>
            <a:endParaRPr lang="ru-RU" sz="20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4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5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Изображение 5" descr="Unknown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437112"/>
            <a:ext cx="2429496" cy="222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46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3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4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1763688" y="188641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 </a:t>
            </a:r>
            <a:r>
              <a:rPr lang="en-US" sz="2400" b="1" dirty="0" err="1"/>
              <a:t>Ортопедическая</a:t>
            </a:r>
            <a:r>
              <a:rPr lang="en-US" sz="2400" b="1" dirty="0"/>
              <a:t> </a:t>
            </a:r>
            <a:r>
              <a:rPr lang="en-US" sz="2400" b="1" dirty="0" err="1"/>
              <a:t>и</a:t>
            </a:r>
            <a:r>
              <a:rPr lang="en-US" sz="2400" b="1" dirty="0"/>
              <a:t> (</a:t>
            </a:r>
            <a:r>
              <a:rPr lang="en-US" sz="2400" b="1" dirty="0" err="1"/>
              <a:t>или</a:t>
            </a:r>
            <a:r>
              <a:rPr lang="en-US" sz="2400" b="1" dirty="0"/>
              <a:t>) </a:t>
            </a:r>
            <a:r>
              <a:rPr lang="en-US" sz="2400" b="1" dirty="0" err="1"/>
              <a:t>ортодонтическая</a:t>
            </a:r>
            <a:r>
              <a:rPr lang="en-US" sz="2400" b="1" dirty="0"/>
              <a:t> </a:t>
            </a:r>
            <a:r>
              <a:rPr lang="en-US" sz="2400" b="1" dirty="0" err="1"/>
              <a:t>подготовка</a:t>
            </a:r>
            <a:r>
              <a:rPr lang="en-US" sz="2400" b="1" dirty="0"/>
              <a:t> </a:t>
            </a:r>
            <a:r>
              <a:rPr lang="en-US" sz="2400" b="1" dirty="0" err="1"/>
              <a:t>полости</a:t>
            </a:r>
            <a:r>
              <a:rPr lang="en-US" sz="2400" b="1" dirty="0"/>
              <a:t> </a:t>
            </a:r>
            <a:r>
              <a:rPr lang="en-US" sz="2400" b="1" dirty="0" err="1"/>
              <a:t>рта</a:t>
            </a:r>
            <a:r>
              <a:rPr lang="en-US" sz="2400" b="1" dirty="0"/>
              <a:t> </a:t>
            </a:r>
            <a:r>
              <a:rPr lang="en-US" sz="2400" b="1" dirty="0" err="1"/>
              <a:t>к</a:t>
            </a:r>
            <a:r>
              <a:rPr lang="en-US" sz="2400" b="1" dirty="0"/>
              <a:t> </a:t>
            </a:r>
            <a:r>
              <a:rPr lang="en-US" sz="2400" b="1" dirty="0" err="1"/>
              <a:t>протезированию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1052736"/>
            <a:ext cx="7344816" cy="563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После</a:t>
            </a:r>
            <a:r>
              <a:rPr lang="en-US" sz="2400" dirty="0"/>
              <a:t> </a:t>
            </a:r>
            <a:r>
              <a:rPr lang="en-US" sz="2400" dirty="0" err="1"/>
              <a:t>частичной</a:t>
            </a:r>
            <a:r>
              <a:rPr lang="en-US" sz="2400" dirty="0"/>
              <a:t> </a:t>
            </a:r>
            <a:r>
              <a:rPr lang="en-US" sz="2400" dirty="0" err="1"/>
              <a:t>потери</a:t>
            </a:r>
            <a:r>
              <a:rPr lang="en-US" sz="2400" dirty="0"/>
              <a:t> </a:t>
            </a:r>
            <a:r>
              <a:rPr lang="en-US" sz="2400" dirty="0" err="1"/>
              <a:t>зубов</a:t>
            </a:r>
            <a:r>
              <a:rPr lang="en-US" sz="2400" dirty="0"/>
              <a:t> </a:t>
            </a:r>
            <a:r>
              <a:rPr lang="en-US" sz="2400" dirty="0" err="1"/>
              <a:t>в</a:t>
            </a:r>
            <a:r>
              <a:rPr lang="en-US" sz="2400" dirty="0"/>
              <a:t> </a:t>
            </a:r>
            <a:r>
              <a:rPr lang="en-US" sz="2400" dirty="0" err="1"/>
              <a:t>области</a:t>
            </a:r>
            <a:r>
              <a:rPr lang="en-US" sz="2400" dirty="0"/>
              <a:t> </a:t>
            </a:r>
            <a:r>
              <a:rPr lang="en-US" sz="2400" dirty="0" err="1"/>
              <a:t>дефекта</a:t>
            </a:r>
            <a:r>
              <a:rPr lang="en-US" sz="2400" dirty="0"/>
              <a:t> </a:t>
            </a:r>
            <a:r>
              <a:rPr lang="en-US" sz="2400" dirty="0" err="1"/>
              <a:t>изменяется</a:t>
            </a:r>
            <a:r>
              <a:rPr lang="en-US" sz="2400" dirty="0"/>
              <a:t> </a:t>
            </a:r>
            <a:r>
              <a:rPr lang="en-US" sz="2400" dirty="0" err="1"/>
              <a:t>положение</a:t>
            </a:r>
            <a:r>
              <a:rPr lang="en-US" sz="2400" dirty="0"/>
              <a:t> </a:t>
            </a:r>
            <a:r>
              <a:rPr lang="en-US" sz="2400" dirty="0" err="1"/>
              <a:t>оставшихся</a:t>
            </a:r>
            <a:r>
              <a:rPr lang="en-US" sz="2400" dirty="0"/>
              <a:t> </a:t>
            </a:r>
            <a:r>
              <a:rPr lang="en-US" sz="2400" dirty="0" err="1"/>
              <a:t>зубов</a:t>
            </a:r>
            <a:r>
              <a:rPr lang="en-US" sz="2400" dirty="0"/>
              <a:t>. </a:t>
            </a:r>
            <a:r>
              <a:rPr lang="en-US" sz="2400" dirty="0" err="1"/>
              <a:t>Те</a:t>
            </a:r>
            <a:r>
              <a:rPr lang="en-US" sz="2400" dirty="0"/>
              <a:t> </a:t>
            </a:r>
            <a:r>
              <a:rPr lang="en-US" sz="2400" dirty="0" err="1"/>
              <a:t>из</a:t>
            </a:r>
            <a:r>
              <a:rPr lang="en-US" sz="2400" dirty="0"/>
              <a:t> </a:t>
            </a:r>
            <a:r>
              <a:rPr lang="en-US" sz="2400" dirty="0" err="1"/>
              <a:t>них</a:t>
            </a:r>
            <a:r>
              <a:rPr lang="en-US" sz="2400" dirty="0"/>
              <a:t>, </a:t>
            </a:r>
            <a:r>
              <a:rPr lang="en-US" sz="2400" dirty="0" err="1"/>
              <a:t>у</a:t>
            </a:r>
            <a:r>
              <a:rPr lang="en-US" sz="2400" dirty="0"/>
              <a:t> </a:t>
            </a:r>
            <a:r>
              <a:rPr lang="en-US" sz="2400" dirty="0" err="1"/>
              <a:t>которых</a:t>
            </a:r>
            <a:r>
              <a:rPr lang="en-US" sz="2400" dirty="0"/>
              <a:t> 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стало</a:t>
            </a:r>
            <a:r>
              <a:rPr lang="en-US" sz="2400" dirty="0"/>
              <a:t> </a:t>
            </a:r>
            <a:r>
              <a:rPr lang="en-US" sz="2400" dirty="0" err="1"/>
              <a:t>антагонистов</a:t>
            </a:r>
            <a:r>
              <a:rPr lang="en-US" sz="2400" dirty="0"/>
              <a:t>, </a:t>
            </a:r>
            <a:r>
              <a:rPr lang="en-US" sz="2400" dirty="0" err="1"/>
              <a:t>выдвигаются</a:t>
            </a:r>
            <a:r>
              <a:rPr lang="en-US" sz="2400" dirty="0"/>
              <a:t> </a:t>
            </a:r>
            <a:r>
              <a:rPr lang="en-US" sz="2400" dirty="0" err="1"/>
              <a:t>вверх</a:t>
            </a:r>
            <a:r>
              <a:rPr lang="en-US" sz="2400" dirty="0"/>
              <a:t> </a:t>
            </a:r>
            <a:r>
              <a:rPr lang="en-US" sz="2400" dirty="0" err="1"/>
              <a:t>или</a:t>
            </a:r>
            <a:r>
              <a:rPr lang="en-US" sz="2400" dirty="0"/>
              <a:t> </a:t>
            </a:r>
            <a:r>
              <a:rPr lang="en-US" sz="2400" dirty="0" err="1"/>
              <a:t>вниз</a:t>
            </a:r>
            <a:r>
              <a:rPr lang="en-US" sz="2400" dirty="0"/>
              <a:t>, </a:t>
            </a:r>
            <a:r>
              <a:rPr lang="en-US" sz="2400" dirty="0" err="1"/>
              <a:t>а</a:t>
            </a:r>
            <a:r>
              <a:rPr lang="en-US" sz="2400" dirty="0"/>
              <a:t> </a:t>
            </a:r>
            <a:r>
              <a:rPr lang="en-US" sz="2400" dirty="0" err="1"/>
              <a:t>зубы</a:t>
            </a:r>
            <a:r>
              <a:rPr lang="en-US" sz="2400" dirty="0"/>
              <a:t>, 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имеющие</a:t>
            </a:r>
            <a:r>
              <a:rPr lang="en-US" sz="2400" dirty="0"/>
              <a:t> </a:t>
            </a:r>
            <a:r>
              <a:rPr lang="en-US" sz="2400" dirty="0" err="1"/>
              <a:t>соседних</a:t>
            </a:r>
            <a:r>
              <a:rPr lang="en-US" sz="2400" dirty="0"/>
              <a:t>, </a:t>
            </a:r>
            <a:r>
              <a:rPr lang="en-US" sz="2400" dirty="0" err="1"/>
              <a:t>перемещаются</a:t>
            </a:r>
            <a:r>
              <a:rPr lang="en-US" sz="2400" dirty="0"/>
              <a:t> </a:t>
            </a:r>
            <a:r>
              <a:rPr lang="en-US" sz="2400" dirty="0" err="1"/>
              <a:t>дистально</a:t>
            </a:r>
            <a:r>
              <a:rPr lang="en-US" sz="2400" dirty="0"/>
              <a:t> </a:t>
            </a:r>
            <a:r>
              <a:rPr lang="en-US" sz="2400" dirty="0" err="1"/>
              <a:t>или</a:t>
            </a:r>
            <a:r>
              <a:rPr lang="en-US" sz="2400" dirty="0"/>
              <a:t> </a:t>
            </a:r>
            <a:r>
              <a:rPr lang="en-US" sz="2400" dirty="0" err="1"/>
              <a:t>мезиально</a:t>
            </a:r>
            <a:r>
              <a:rPr lang="en-US" sz="2400" dirty="0"/>
              <a:t>. </a:t>
            </a:r>
            <a:r>
              <a:rPr lang="en-US" sz="2400" dirty="0" err="1"/>
              <a:t>Одновременно</a:t>
            </a:r>
            <a:r>
              <a:rPr lang="en-US" sz="2400" dirty="0"/>
              <a:t> </a:t>
            </a:r>
            <a:r>
              <a:rPr lang="en-US" sz="2400" dirty="0" err="1"/>
              <a:t>может</a:t>
            </a:r>
            <a:r>
              <a:rPr lang="en-US" sz="2400" dirty="0"/>
              <a:t> </a:t>
            </a:r>
            <a:r>
              <a:rPr lang="en-US" sz="2400" dirty="0" err="1"/>
              <a:t>происходить</a:t>
            </a:r>
            <a:r>
              <a:rPr lang="en-US" sz="2400" dirty="0"/>
              <a:t> </a:t>
            </a:r>
            <a:r>
              <a:rPr lang="en-US" sz="2400" dirty="0" err="1"/>
              <a:t>язычный</a:t>
            </a:r>
            <a:r>
              <a:rPr lang="en-US" sz="2400" dirty="0"/>
              <a:t>, </a:t>
            </a:r>
            <a:r>
              <a:rPr lang="en-US" sz="2400" dirty="0" err="1"/>
              <a:t>небный</a:t>
            </a:r>
            <a:r>
              <a:rPr lang="en-US" sz="2400" dirty="0"/>
              <a:t> </a:t>
            </a:r>
            <a:r>
              <a:rPr lang="en-US" sz="2400" dirty="0" err="1"/>
              <a:t>или</a:t>
            </a:r>
            <a:r>
              <a:rPr lang="en-US" sz="2400" dirty="0"/>
              <a:t> </a:t>
            </a:r>
            <a:r>
              <a:rPr lang="en-US" sz="2400" dirty="0" err="1"/>
              <a:t>щечный</a:t>
            </a:r>
            <a:r>
              <a:rPr lang="en-US" sz="2400" dirty="0"/>
              <a:t> </a:t>
            </a:r>
            <a:r>
              <a:rPr lang="en-US" sz="2400" dirty="0" err="1"/>
              <a:t>наклон</a:t>
            </a:r>
            <a:r>
              <a:rPr lang="en-US" sz="2400" dirty="0"/>
              <a:t> </a:t>
            </a:r>
            <a:r>
              <a:rPr lang="en-US" sz="2400" dirty="0" err="1"/>
              <a:t>зубов</a:t>
            </a:r>
            <a:r>
              <a:rPr lang="en-US" sz="2400" dirty="0"/>
              <a:t>, </a:t>
            </a:r>
            <a:r>
              <a:rPr lang="en-US" sz="2400" dirty="0" err="1"/>
              <a:t>а</a:t>
            </a:r>
            <a:r>
              <a:rPr lang="en-US" sz="2400" dirty="0"/>
              <a:t> </a:t>
            </a:r>
            <a:r>
              <a:rPr lang="en-US" sz="2400" dirty="0" err="1"/>
              <a:t>также</a:t>
            </a:r>
            <a:r>
              <a:rPr lang="en-US" sz="2400" dirty="0"/>
              <a:t> </a:t>
            </a:r>
            <a:r>
              <a:rPr lang="en-US" sz="2400" dirty="0" err="1"/>
              <a:t>повороты</a:t>
            </a:r>
            <a:r>
              <a:rPr lang="en-US" sz="2400" dirty="0"/>
              <a:t> </a:t>
            </a:r>
            <a:r>
              <a:rPr lang="en-US" sz="2400" dirty="0" err="1"/>
              <a:t>их</a:t>
            </a:r>
            <a:r>
              <a:rPr lang="en-US" sz="2400" dirty="0"/>
              <a:t> </a:t>
            </a:r>
            <a:r>
              <a:rPr lang="en-US" sz="2400" dirty="0" err="1"/>
              <a:t>вокруг</a:t>
            </a:r>
            <a:r>
              <a:rPr lang="en-US" sz="2400" dirty="0"/>
              <a:t> </a:t>
            </a:r>
            <a:r>
              <a:rPr lang="en-US" sz="2400" dirty="0" err="1"/>
              <a:t>оси</a:t>
            </a:r>
            <a:r>
              <a:rPr lang="en-US" sz="2400" dirty="0"/>
              <a:t>. </a:t>
            </a:r>
            <a:r>
              <a:rPr lang="en-US" sz="2400" dirty="0" err="1"/>
              <a:t>Выраженность</a:t>
            </a:r>
            <a:r>
              <a:rPr lang="en-US" sz="2400" dirty="0"/>
              <a:t> </a:t>
            </a:r>
            <a:r>
              <a:rPr lang="en-US" sz="2400" dirty="0" err="1"/>
              <a:t>деформации</a:t>
            </a:r>
            <a:r>
              <a:rPr lang="en-US" sz="2400" dirty="0"/>
              <a:t> </a:t>
            </a:r>
            <a:r>
              <a:rPr lang="en-US" sz="2400" dirty="0" err="1"/>
              <a:t>зависит</a:t>
            </a:r>
            <a:r>
              <a:rPr lang="en-US" sz="2400" dirty="0"/>
              <a:t> </a:t>
            </a:r>
            <a:r>
              <a:rPr lang="en-US" sz="2400" dirty="0" err="1"/>
              <a:t>от</a:t>
            </a:r>
            <a:r>
              <a:rPr lang="en-US" sz="2400" dirty="0"/>
              <a:t> </a:t>
            </a:r>
            <a:r>
              <a:rPr lang="en-US" sz="2400" dirty="0" err="1"/>
              <a:t>возраста</a:t>
            </a:r>
            <a:r>
              <a:rPr lang="en-US" sz="2400" dirty="0"/>
              <a:t> </a:t>
            </a:r>
            <a:r>
              <a:rPr lang="en-US" sz="2400" dirty="0" err="1"/>
              <a:t>пациента</a:t>
            </a:r>
            <a:r>
              <a:rPr lang="en-US" sz="2400" dirty="0"/>
              <a:t>, </a:t>
            </a:r>
            <a:r>
              <a:rPr lang="en-US" sz="2400" dirty="0" err="1"/>
              <a:t>величины</a:t>
            </a:r>
            <a:r>
              <a:rPr lang="en-US" sz="2400" dirty="0"/>
              <a:t> </a:t>
            </a:r>
            <a:r>
              <a:rPr lang="en-US" sz="2400" dirty="0" err="1"/>
              <a:t>дефекта</a:t>
            </a:r>
            <a:r>
              <a:rPr lang="en-US" sz="2400" dirty="0"/>
              <a:t>, </a:t>
            </a:r>
            <a:r>
              <a:rPr lang="en-US" sz="2400" dirty="0" err="1"/>
              <a:t>времени</a:t>
            </a:r>
            <a:r>
              <a:rPr lang="en-US" sz="2400" dirty="0"/>
              <a:t>, </a:t>
            </a:r>
            <a:r>
              <a:rPr lang="en-US" sz="2400" dirty="0" err="1"/>
              <a:t>которое</a:t>
            </a:r>
            <a:r>
              <a:rPr lang="en-US" sz="2400" dirty="0"/>
              <a:t> </a:t>
            </a:r>
            <a:r>
              <a:rPr lang="en-US" sz="2400" dirty="0" err="1"/>
              <a:t>прошло</a:t>
            </a:r>
            <a:r>
              <a:rPr lang="en-US" sz="2400" dirty="0"/>
              <a:t> </a:t>
            </a:r>
            <a:r>
              <a:rPr lang="en-US" sz="2400" dirty="0" err="1"/>
              <a:t>после</a:t>
            </a:r>
            <a:r>
              <a:rPr lang="en-US" sz="2400" dirty="0"/>
              <a:t> </a:t>
            </a:r>
            <a:r>
              <a:rPr lang="en-US" sz="2400" dirty="0" err="1"/>
              <a:t>удаления</a:t>
            </a:r>
            <a:r>
              <a:rPr lang="en-US" sz="2400" dirty="0"/>
              <a:t> </a:t>
            </a:r>
            <a:r>
              <a:rPr lang="en-US" sz="2400" dirty="0" err="1"/>
              <a:t>зубов</a:t>
            </a:r>
            <a:r>
              <a:rPr lang="en-US" sz="2400" dirty="0"/>
              <a:t>, </a:t>
            </a:r>
            <a:r>
              <a:rPr lang="en-US" sz="2400" dirty="0" err="1"/>
              <a:t>анатомических</a:t>
            </a:r>
            <a:r>
              <a:rPr lang="en-US" sz="2400" dirty="0"/>
              <a:t> </a:t>
            </a:r>
            <a:r>
              <a:rPr lang="en-US" sz="2400" dirty="0" err="1"/>
              <a:t>особенностей</a:t>
            </a:r>
            <a:r>
              <a:rPr lang="en-US" sz="2400" dirty="0"/>
              <a:t> </a:t>
            </a:r>
            <a:r>
              <a:rPr lang="en-US" sz="2400" dirty="0" err="1"/>
              <a:t>верхней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нижней</a:t>
            </a:r>
            <a:r>
              <a:rPr lang="en-US" sz="2400" dirty="0"/>
              <a:t> </a:t>
            </a:r>
            <a:r>
              <a:rPr lang="en-US" sz="2400" dirty="0" err="1"/>
              <a:t>челюстей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др</a:t>
            </a:r>
            <a:r>
              <a:rPr lang="en-US" sz="2400" dirty="0"/>
              <a:t>. </a:t>
            </a:r>
            <a:r>
              <a:rPr lang="en-US" sz="2400" dirty="0" err="1"/>
              <a:t>Перемещение</a:t>
            </a:r>
            <a:r>
              <a:rPr lang="en-US" sz="2400" dirty="0"/>
              <a:t> </a:t>
            </a:r>
            <a:r>
              <a:rPr lang="en-US" sz="2400" dirty="0" err="1"/>
              <a:t>зубов</a:t>
            </a:r>
            <a:r>
              <a:rPr lang="en-US" sz="2400" dirty="0"/>
              <a:t> </a:t>
            </a:r>
            <a:r>
              <a:rPr lang="en-US" sz="2400" dirty="0" err="1"/>
              <a:t>ведет</a:t>
            </a:r>
            <a:r>
              <a:rPr lang="en-US" sz="2400" dirty="0"/>
              <a:t> </a:t>
            </a:r>
            <a:r>
              <a:rPr lang="en-US" sz="2400" dirty="0" err="1"/>
              <a:t>к</a:t>
            </a:r>
            <a:r>
              <a:rPr lang="en-US" sz="2400" dirty="0"/>
              <a:t> </a:t>
            </a:r>
            <a:r>
              <a:rPr lang="en-US" sz="2400" dirty="0" err="1"/>
              <a:t>нарушению</a:t>
            </a:r>
            <a:r>
              <a:rPr lang="en-US" sz="2400" dirty="0"/>
              <a:t> </a:t>
            </a:r>
            <a:r>
              <a:rPr lang="en-US" sz="2400" dirty="0" err="1"/>
              <a:t>окклюзионной</a:t>
            </a:r>
            <a:r>
              <a:rPr lang="en-US" sz="2400" dirty="0"/>
              <a:t> </a:t>
            </a:r>
            <a:r>
              <a:rPr lang="en-US" sz="2400" dirty="0" err="1"/>
              <a:t>поверхности</a:t>
            </a:r>
            <a:r>
              <a:rPr lang="en-US" sz="2400" dirty="0"/>
              <a:t> </a:t>
            </a:r>
            <a:r>
              <a:rPr lang="en-US" sz="2400" dirty="0" err="1"/>
              <a:t>зубных</a:t>
            </a:r>
            <a:r>
              <a:rPr lang="en-US" sz="2400" dirty="0"/>
              <a:t> </a:t>
            </a:r>
            <a:r>
              <a:rPr lang="en-US" sz="2400" dirty="0" err="1"/>
              <a:t>рядов</a:t>
            </a:r>
            <a:r>
              <a:rPr lang="en-US" sz="2400" dirty="0"/>
              <a:t> -- </a:t>
            </a:r>
            <a:r>
              <a:rPr lang="en-US" sz="2400" dirty="0" err="1"/>
              <a:t>от</a:t>
            </a:r>
            <a:r>
              <a:rPr lang="en-US" sz="2400" dirty="0"/>
              <a:t> </a:t>
            </a:r>
            <a:r>
              <a:rPr lang="en-US" sz="2400" dirty="0" err="1"/>
              <a:t>незначительных</a:t>
            </a:r>
            <a:r>
              <a:rPr lang="en-US" sz="2400" dirty="0"/>
              <a:t> </a:t>
            </a:r>
            <a:r>
              <a:rPr lang="en-US" sz="2400" dirty="0" err="1"/>
              <a:t>отклонений</a:t>
            </a:r>
            <a:r>
              <a:rPr lang="en-US" sz="2400" dirty="0"/>
              <a:t> </a:t>
            </a:r>
            <a:r>
              <a:rPr lang="en-US" sz="2400" dirty="0" err="1"/>
              <a:t>до</a:t>
            </a:r>
            <a:r>
              <a:rPr lang="en-US" sz="2400" dirty="0"/>
              <a:t> </a:t>
            </a:r>
            <a:r>
              <a:rPr lang="en-US" sz="2400" dirty="0" err="1"/>
              <a:t>резко</a:t>
            </a:r>
            <a:r>
              <a:rPr lang="en-US" sz="2400" dirty="0"/>
              <a:t> </a:t>
            </a:r>
            <a:r>
              <a:rPr lang="en-US" sz="2400" dirty="0" err="1"/>
              <a:t>выраженных</a:t>
            </a:r>
            <a:r>
              <a:rPr lang="en-US" sz="2400" dirty="0"/>
              <a:t> </a:t>
            </a:r>
            <a:r>
              <a:rPr lang="en-US" sz="2400" dirty="0" err="1"/>
              <a:t>деформаций</a:t>
            </a:r>
            <a:r>
              <a:rPr lang="en-US" sz="2400" dirty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68143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948" y="2291021"/>
            <a:ext cx="30607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29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3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4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1907704" y="404665"/>
            <a:ext cx="68407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При </a:t>
            </a:r>
            <a:r>
              <a:rPr lang="en-US" sz="2400" dirty="0" err="1"/>
              <a:t>значительной</a:t>
            </a:r>
            <a:r>
              <a:rPr lang="en-US" sz="2400" dirty="0"/>
              <a:t> </a:t>
            </a:r>
            <a:r>
              <a:rPr lang="en-US" sz="2400" dirty="0" err="1"/>
              <a:t>деформации</a:t>
            </a:r>
            <a:r>
              <a:rPr lang="en-US" sz="2400" dirty="0"/>
              <a:t> </a:t>
            </a:r>
            <a:r>
              <a:rPr lang="en-US" sz="2400" dirty="0" err="1"/>
              <a:t>окклюзионной</a:t>
            </a:r>
            <a:r>
              <a:rPr lang="en-US" sz="2400" dirty="0"/>
              <a:t> </a:t>
            </a:r>
            <a:r>
              <a:rPr lang="en-US" sz="2400" dirty="0" err="1"/>
              <a:t>поверхности</a:t>
            </a:r>
            <a:r>
              <a:rPr lang="en-US" sz="2400" dirty="0"/>
              <a:t> </a:t>
            </a:r>
            <a:r>
              <a:rPr lang="en-US" sz="2400" dirty="0" err="1"/>
              <a:t>изменяются</a:t>
            </a:r>
            <a:r>
              <a:rPr lang="en-US" sz="2400" dirty="0"/>
              <a:t> </a:t>
            </a:r>
            <a:r>
              <a:rPr lang="en-US" sz="2400" dirty="0" err="1"/>
              <a:t>привычные</a:t>
            </a:r>
            <a:r>
              <a:rPr lang="en-US" sz="2400" dirty="0"/>
              <a:t> </a:t>
            </a:r>
            <a:r>
              <a:rPr lang="en-US" sz="2400" dirty="0" err="1"/>
              <a:t>движения</a:t>
            </a:r>
            <a:r>
              <a:rPr lang="en-US" sz="2400" dirty="0"/>
              <a:t> </a:t>
            </a:r>
            <a:r>
              <a:rPr lang="en-US" sz="2400" dirty="0" err="1"/>
              <a:t>нижней</a:t>
            </a:r>
            <a:r>
              <a:rPr lang="en-US" sz="2400" dirty="0"/>
              <a:t> </a:t>
            </a:r>
            <a:r>
              <a:rPr lang="en-US" sz="2400" dirty="0" err="1"/>
              <a:t>челюсти</a:t>
            </a:r>
            <a:r>
              <a:rPr lang="en-US" sz="2400" dirty="0"/>
              <a:t>, </a:t>
            </a:r>
            <a:r>
              <a:rPr lang="en-US" sz="2400" dirty="0" err="1"/>
              <a:t>что</a:t>
            </a:r>
            <a:r>
              <a:rPr lang="en-US" sz="2400" dirty="0"/>
              <a:t> </a:t>
            </a:r>
            <a:r>
              <a:rPr lang="en-US" sz="2400" dirty="0" err="1"/>
              <a:t>может</a:t>
            </a:r>
            <a:r>
              <a:rPr lang="en-US" sz="2400" dirty="0"/>
              <a:t> </a:t>
            </a:r>
            <a:r>
              <a:rPr lang="en-US" sz="2400" dirty="0" err="1"/>
              <a:t>привести</a:t>
            </a:r>
            <a:r>
              <a:rPr lang="en-US" sz="2400" dirty="0"/>
              <a:t> </a:t>
            </a:r>
            <a:r>
              <a:rPr lang="en-US" sz="2400" dirty="0" err="1"/>
              <a:t>к</a:t>
            </a:r>
            <a:r>
              <a:rPr lang="en-US" sz="2400" dirty="0"/>
              <a:t> </a:t>
            </a:r>
            <a:r>
              <a:rPr lang="en-US" sz="2400" dirty="0" err="1"/>
              <a:t>функциональной</a:t>
            </a:r>
            <a:r>
              <a:rPr lang="en-US" sz="2400" dirty="0"/>
              <a:t> </a:t>
            </a:r>
            <a:r>
              <a:rPr lang="en-US" sz="2400" dirty="0" err="1"/>
              <a:t>перегрузке</a:t>
            </a:r>
            <a:r>
              <a:rPr lang="en-US" sz="2400" dirty="0"/>
              <a:t> </a:t>
            </a:r>
            <a:r>
              <a:rPr lang="en-US" sz="2400" dirty="0" err="1"/>
              <a:t>зубов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заболеваниям</a:t>
            </a:r>
            <a:r>
              <a:rPr lang="en-US" sz="2400" dirty="0"/>
              <a:t> </a:t>
            </a:r>
            <a:r>
              <a:rPr lang="en-US" sz="2400" dirty="0" err="1"/>
              <a:t>височно-челюстного</a:t>
            </a:r>
            <a:r>
              <a:rPr lang="en-US" sz="2400" dirty="0"/>
              <a:t> </a:t>
            </a:r>
            <a:r>
              <a:rPr lang="en-US" sz="2400" dirty="0" err="1" smtClean="0"/>
              <a:t>сустава</a:t>
            </a:r>
            <a:r>
              <a:rPr lang="ru-RU" sz="2400" dirty="0" smtClean="0"/>
              <a:t>. </a:t>
            </a:r>
            <a:r>
              <a:rPr lang="en-US" sz="2400" dirty="0" err="1"/>
              <a:t>Нарушение</a:t>
            </a:r>
            <a:r>
              <a:rPr lang="en-US" sz="2400" dirty="0"/>
              <a:t> </a:t>
            </a:r>
            <a:r>
              <a:rPr lang="en-US" sz="2400" dirty="0" err="1"/>
              <a:t>окклюзионной</a:t>
            </a:r>
            <a:r>
              <a:rPr lang="en-US" sz="2400" dirty="0"/>
              <a:t> </a:t>
            </a:r>
            <a:r>
              <a:rPr lang="en-US" sz="2400" dirty="0" err="1"/>
              <a:t>поверхности</a:t>
            </a:r>
            <a:r>
              <a:rPr lang="en-US" sz="2400" dirty="0"/>
              <a:t> </a:t>
            </a:r>
            <a:r>
              <a:rPr lang="en-US" sz="2400" dirty="0" err="1"/>
              <a:t>зубных</a:t>
            </a:r>
            <a:r>
              <a:rPr lang="en-US" sz="2400" dirty="0"/>
              <a:t> </a:t>
            </a:r>
            <a:r>
              <a:rPr lang="en-US" sz="2400" dirty="0" err="1"/>
              <a:t>рядов</a:t>
            </a:r>
            <a:r>
              <a:rPr lang="en-US" sz="2400" dirty="0"/>
              <a:t> при </a:t>
            </a:r>
            <a:r>
              <a:rPr lang="en-US" sz="2400" dirty="0" err="1"/>
              <a:t>вертикальном</a:t>
            </a:r>
            <a:r>
              <a:rPr lang="en-US" sz="2400" dirty="0"/>
              <a:t> </a:t>
            </a:r>
            <a:r>
              <a:rPr lang="en-US" sz="2400" dirty="0" err="1"/>
              <a:t>перемещении</a:t>
            </a:r>
            <a:r>
              <a:rPr lang="en-US" sz="2400" dirty="0"/>
              <a:t> </a:t>
            </a:r>
            <a:r>
              <a:rPr lang="en-US" sz="2400" dirty="0" err="1"/>
              <a:t>зубов</a:t>
            </a:r>
            <a:r>
              <a:rPr lang="en-US" sz="2400" dirty="0"/>
              <a:t> </a:t>
            </a:r>
            <a:r>
              <a:rPr lang="en-US" sz="2400" dirty="0" err="1"/>
              <a:t>затрудняет</a:t>
            </a:r>
            <a:r>
              <a:rPr lang="en-US" sz="2400" dirty="0"/>
              <a:t> </a:t>
            </a:r>
            <a:r>
              <a:rPr lang="en-US" sz="2400" dirty="0" err="1"/>
              <a:t>протезирование</a:t>
            </a:r>
            <a:r>
              <a:rPr lang="en-US" sz="2400" dirty="0"/>
              <a:t>, </a:t>
            </a:r>
            <a:r>
              <a:rPr lang="en-US" sz="2400" dirty="0" err="1"/>
              <a:t>так</a:t>
            </a:r>
            <a:r>
              <a:rPr lang="en-US" sz="2400" dirty="0"/>
              <a:t> </a:t>
            </a:r>
            <a:r>
              <a:rPr lang="en-US" sz="2400" dirty="0" err="1"/>
              <a:t>как</a:t>
            </a:r>
            <a:r>
              <a:rPr lang="en-US" sz="2400" dirty="0"/>
              <a:t> 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остается</a:t>
            </a:r>
            <a:r>
              <a:rPr lang="en-US" sz="2400" dirty="0"/>
              <a:t> </a:t>
            </a:r>
            <a:r>
              <a:rPr lang="en-US" sz="2400" dirty="0" err="1"/>
              <a:t>достаточного</a:t>
            </a:r>
            <a:r>
              <a:rPr lang="en-US" sz="2400" dirty="0"/>
              <a:t> </a:t>
            </a:r>
            <a:r>
              <a:rPr lang="en-US" sz="2400" dirty="0" err="1"/>
              <a:t>места</a:t>
            </a:r>
            <a:r>
              <a:rPr lang="en-US" sz="2400" dirty="0"/>
              <a:t> </a:t>
            </a:r>
            <a:r>
              <a:rPr lang="en-US" sz="2400" dirty="0" err="1"/>
              <a:t>ни</a:t>
            </a:r>
            <a:r>
              <a:rPr lang="en-US" sz="2400" dirty="0"/>
              <a:t> </a:t>
            </a:r>
            <a:r>
              <a:rPr lang="en-US" sz="2400" dirty="0" err="1"/>
              <a:t>для</a:t>
            </a:r>
            <a:r>
              <a:rPr lang="en-US" sz="2400" dirty="0"/>
              <a:t> </a:t>
            </a:r>
            <a:r>
              <a:rPr lang="en-US" sz="2400" dirty="0" err="1"/>
              <a:t>базиса</a:t>
            </a:r>
            <a:r>
              <a:rPr lang="en-US" sz="2400" dirty="0"/>
              <a:t>, </a:t>
            </a:r>
            <a:r>
              <a:rPr lang="en-US" sz="2400" dirty="0" err="1"/>
              <a:t>ии</a:t>
            </a:r>
            <a:r>
              <a:rPr lang="en-US" sz="2400" dirty="0"/>
              <a:t> </a:t>
            </a:r>
            <a:r>
              <a:rPr lang="en-US" sz="2400" dirty="0" err="1"/>
              <a:t>для</a:t>
            </a:r>
            <a:r>
              <a:rPr lang="en-US" sz="2400" dirty="0"/>
              <a:t> </a:t>
            </a:r>
            <a:r>
              <a:rPr lang="en-US" sz="2400" dirty="0" err="1"/>
              <a:t>тела</a:t>
            </a:r>
            <a:r>
              <a:rPr lang="en-US" sz="2400" dirty="0"/>
              <a:t> </a:t>
            </a:r>
            <a:r>
              <a:rPr lang="en-US" sz="2400" dirty="0" err="1"/>
              <a:t>мостовидного</a:t>
            </a:r>
            <a:r>
              <a:rPr lang="en-US" sz="2400" dirty="0"/>
              <a:t> </a:t>
            </a:r>
            <a:r>
              <a:rPr lang="en-US" sz="2400" dirty="0" err="1"/>
              <a:t>протеза</a:t>
            </a:r>
            <a:r>
              <a:rPr lang="en-US" sz="2400" dirty="0"/>
              <a:t>. При </a:t>
            </a:r>
            <a:r>
              <a:rPr lang="en-US" sz="2400" dirty="0" err="1"/>
              <a:t>мезиодистальном</a:t>
            </a:r>
            <a:r>
              <a:rPr lang="en-US" sz="2400" dirty="0"/>
              <a:t> </a:t>
            </a:r>
            <a:r>
              <a:rPr lang="en-US" sz="2400" dirty="0" err="1"/>
              <a:t>перемещении</a:t>
            </a:r>
            <a:r>
              <a:rPr lang="en-US" sz="2400" dirty="0"/>
              <a:t> </a:t>
            </a:r>
            <a:r>
              <a:rPr lang="en-US" sz="2400" dirty="0" err="1"/>
              <a:t>опорных</a:t>
            </a:r>
            <a:r>
              <a:rPr lang="en-US" sz="2400" dirty="0"/>
              <a:t> </a:t>
            </a:r>
            <a:r>
              <a:rPr lang="en-US" sz="2400" dirty="0" err="1"/>
              <a:t>зубов</a:t>
            </a:r>
            <a:r>
              <a:rPr lang="en-US" sz="2400" dirty="0"/>
              <a:t> </a:t>
            </a:r>
            <a:r>
              <a:rPr lang="en-US" sz="2400" dirty="0" err="1"/>
              <a:t>нарушается</a:t>
            </a:r>
            <a:r>
              <a:rPr lang="en-US" sz="2400" dirty="0"/>
              <a:t> </a:t>
            </a:r>
            <a:r>
              <a:rPr lang="en-US" sz="2400" dirty="0" err="1"/>
              <a:t>их</a:t>
            </a:r>
            <a:r>
              <a:rPr lang="en-US" sz="2400" dirty="0"/>
              <a:t> </a:t>
            </a:r>
            <a:r>
              <a:rPr lang="en-US" sz="2400" dirty="0" err="1"/>
              <a:t>параллельность</a:t>
            </a:r>
            <a:r>
              <a:rPr lang="en-US" sz="2400" dirty="0"/>
              <a:t>, </a:t>
            </a:r>
            <a:r>
              <a:rPr lang="en-US" sz="2400" dirty="0" err="1"/>
              <a:t>что</a:t>
            </a:r>
            <a:r>
              <a:rPr lang="en-US" sz="2400" dirty="0"/>
              <a:t> </a:t>
            </a:r>
            <a:r>
              <a:rPr lang="en-US" sz="2400" dirty="0" err="1"/>
              <a:t>так</a:t>
            </a:r>
            <a:r>
              <a:rPr lang="en-US" sz="2400" dirty="0"/>
              <a:t> </a:t>
            </a:r>
            <a:r>
              <a:rPr lang="en-US" sz="2400" dirty="0" err="1"/>
              <a:t>же</a:t>
            </a:r>
            <a:r>
              <a:rPr lang="en-US" sz="2400" dirty="0"/>
              <a:t> </a:t>
            </a:r>
            <a:r>
              <a:rPr lang="en-US" sz="2400" dirty="0" err="1"/>
              <a:t>осложняет</a:t>
            </a:r>
            <a:r>
              <a:rPr lang="en-US" sz="2400" dirty="0"/>
              <a:t> </a:t>
            </a:r>
            <a:r>
              <a:rPr lang="en-US" sz="2400" dirty="0" err="1"/>
              <a:t>несъемное</a:t>
            </a:r>
            <a:r>
              <a:rPr lang="en-US" sz="2400" dirty="0"/>
              <a:t> </a:t>
            </a:r>
            <a:r>
              <a:rPr lang="en-US" sz="2400" dirty="0" err="1"/>
              <a:t>протезирование</a:t>
            </a:r>
            <a:r>
              <a:rPr lang="en-US" sz="2400" dirty="0"/>
              <a:t>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6201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3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4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1835696" y="404664"/>
            <a:ext cx="6984776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/>
              <a:t>Устранение</a:t>
            </a:r>
            <a:r>
              <a:rPr lang="en-US" sz="3600" b="1" dirty="0"/>
              <a:t> </a:t>
            </a:r>
            <a:r>
              <a:rPr lang="en-US" sz="3600" b="1" dirty="0" err="1"/>
              <a:t>деформаций</a:t>
            </a:r>
            <a:r>
              <a:rPr lang="en-US" sz="3600" b="1" dirty="0"/>
              <a:t> </a:t>
            </a:r>
            <a:r>
              <a:rPr lang="en-US" sz="3600" b="1" dirty="0" err="1"/>
              <a:t>окклюзионной</a:t>
            </a:r>
            <a:r>
              <a:rPr lang="en-US" sz="3600" b="1" dirty="0"/>
              <a:t> </a:t>
            </a:r>
            <a:r>
              <a:rPr lang="en-US" sz="3600" b="1" dirty="0" err="1"/>
              <a:t>поверхности</a:t>
            </a:r>
            <a:r>
              <a:rPr lang="en-US" sz="3600" b="1" dirty="0"/>
              <a:t>,</a:t>
            </a:r>
            <a:r>
              <a:rPr lang="en-US" sz="3600" dirty="0"/>
              <a:t> </a:t>
            </a:r>
            <a:r>
              <a:rPr lang="en-US" sz="3600" dirty="0" err="1"/>
              <a:t>во-первых</a:t>
            </a:r>
            <a:r>
              <a:rPr lang="en-US" sz="3600" dirty="0"/>
              <a:t>, </a:t>
            </a:r>
            <a:r>
              <a:rPr lang="en-US" sz="3600" dirty="0" err="1"/>
              <a:t>позволяет</a:t>
            </a:r>
            <a:r>
              <a:rPr lang="en-US" sz="3600" dirty="0"/>
              <a:t> </a:t>
            </a:r>
            <a:r>
              <a:rPr lang="en-US" sz="3600" dirty="0" err="1"/>
              <a:t>создать</a:t>
            </a:r>
            <a:r>
              <a:rPr lang="en-US" sz="3600" dirty="0"/>
              <a:t> </a:t>
            </a:r>
            <a:r>
              <a:rPr lang="en-US" sz="3600" dirty="0" err="1"/>
              <a:t>лучшие</a:t>
            </a:r>
            <a:r>
              <a:rPr lang="en-US" sz="3600" dirty="0"/>
              <a:t> </a:t>
            </a:r>
            <a:r>
              <a:rPr lang="en-US" sz="3600" dirty="0" err="1"/>
              <a:t>условия</a:t>
            </a:r>
            <a:r>
              <a:rPr lang="en-US" sz="3600" dirty="0"/>
              <a:t> </a:t>
            </a:r>
            <a:r>
              <a:rPr lang="en-US" sz="3600" dirty="0" err="1"/>
              <a:t>для</a:t>
            </a:r>
            <a:r>
              <a:rPr lang="en-US" sz="3600" dirty="0"/>
              <a:t> </a:t>
            </a:r>
            <a:r>
              <a:rPr lang="en-US" sz="3600" dirty="0" err="1"/>
              <a:t>протезирования</a:t>
            </a:r>
            <a:r>
              <a:rPr lang="en-US" sz="3600" dirty="0"/>
              <a:t>, </a:t>
            </a:r>
            <a:r>
              <a:rPr lang="en-US" sz="3600" dirty="0" err="1"/>
              <a:t>во-вторых</a:t>
            </a:r>
            <a:r>
              <a:rPr lang="en-US" sz="3600" dirty="0"/>
              <a:t>, </a:t>
            </a:r>
            <a:r>
              <a:rPr lang="en-US" sz="3600" dirty="0" err="1"/>
              <a:t>предупреждает</a:t>
            </a:r>
            <a:r>
              <a:rPr lang="en-US" sz="3600" dirty="0"/>
              <a:t> </a:t>
            </a:r>
            <a:r>
              <a:rPr lang="en-US" sz="3600" dirty="0" err="1"/>
              <a:t>патологические</a:t>
            </a:r>
            <a:r>
              <a:rPr lang="en-US" sz="3600" dirty="0"/>
              <a:t> </a:t>
            </a:r>
            <a:r>
              <a:rPr lang="en-US" sz="3600" dirty="0" err="1"/>
              <a:t>изменения</a:t>
            </a:r>
            <a:r>
              <a:rPr lang="en-US" sz="3600" dirty="0"/>
              <a:t> </a:t>
            </a:r>
            <a:r>
              <a:rPr lang="en-US" sz="3600" dirty="0" err="1"/>
              <a:t>височно</a:t>
            </a:r>
            <a:r>
              <a:rPr lang="en-US" sz="3600" dirty="0" smtClean="0"/>
              <a:t>-</a:t>
            </a:r>
            <a:r>
              <a:rPr lang="ru-RU" sz="3600" dirty="0" err="1" smtClean="0"/>
              <a:t>нижне</a:t>
            </a:r>
            <a:r>
              <a:rPr lang="en-US" sz="3600" dirty="0" err="1" smtClean="0"/>
              <a:t>челюстного</a:t>
            </a:r>
            <a:r>
              <a:rPr lang="en-US" sz="3600" dirty="0" smtClean="0"/>
              <a:t> </a:t>
            </a:r>
            <a:r>
              <a:rPr lang="en-US" sz="3600" dirty="0" err="1"/>
              <a:t>сустава</a:t>
            </a:r>
            <a:r>
              <a:rPr lang="en-US" sz="3600" dirty="0"/>
              <a:t> </a:t>
            </a:r>
            <a:r>
              <a:rPr lang="en-US" sz="3600" dirty="0" err="1"/>
              <a:t>и</a:t>
            </a:r>
            <a:r>
              <a:rPr lang="en-US" sz="3600" dirty="0"/>
              <a:t>, </a:t>
            </a:r>
            <a:r>
              <a:rPr lang="en-US" sz="3600" dirty="0" err="1"/>
              <a:t>в-третьих</a:t>
            </a:r>
            <a:r>
              <a:rPr lang="en-US" sz="3600" dirty="0"/>
              <a:t>, </a:t>
            </a:r>
            <a:r>
              <a:rPr lang="en-US" sz="3600" dirty="0" err="1"/>
              <a:t>снимает</a:t>
            </a:r>
            <a:r>
              <a:rPr lang="en-US" sz="3600" dirty="0"/>
              <a:t> </a:t>
            </a:r>
            <a:r>
              <a:rPr lang="en-US" sz="3600" dirty="0" err="1"/>
              <a:t>функциональную</a:t>
            </a:r>
            <a:r>
              <a:rPr lang="en-US" sz="3600" dirty="0"/>
              <a:t> </a:t>
            </a:r>
            <a:r>
              <a:rPr lang="en-US" sz="3600" dirty="0" err="1"/>
              <a:t>перегрузку</a:t>
            </a:r>
            <a:r>
              <a:rPr lang="en-US" sz="3600" dirty="0"/>
              <a:t> </a:t>
            </a:r>
            <a:r>
              <a:rPr lang="en-US" sz="3600" dirty="0" err="1"/>
              <a:t>с</a:t>
            </a:r>
            <a:r>
              <a:rPr lang="en-US" sz="3600" dirty="0"/>
              <a:t> </a:t>
            </a:r>
            <a:r>
              <a:rPr lang="en-US" sz="3600" dirty="0" err="1"/>
              <a:t>шинированных</a:t>
            </a:r>
            <a:r>
              <a:rPr lang="en-US" sz="3600" dirty="0"/>
              <a:t> </a:t>
            </a:r>
            <a:r>
              <a:rPr lang="en-US" sz="3600" dirty="0" err="1"/>
              <a:t>зубов</a:t>
            </a:r>
            <a:r>
              <a:rPr lang="en-US" sz="3600" dirty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15799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3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4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1835696" y="404664"/>
            <a:ext cx="6912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Исправление</a:t>
            </a:r>
            <a:r>
              <a:rPr lang="en-US" sz="2400" b="1" dirty="0"/>
              <a:t> </a:t>
            </a:r>
            <a:r>
              <a:rPr lang="en-US" sz="2400" b="1" dirty="0" err="1"/>
              <a:t>окклюзионной</a:t>
            </a:r>
            <a:r>
              <a:rPr lang="en-US" sz="2400" b="1" dirty="0"/>
              <a:t> </a:t>
            </a:r>
            <a:r>
              <a:rPr lang="en-US" sz="2400" b="1" dirty="0" err="1"/>
              <a:t>поверхности</a:t>
            </a:r>
            <a:r>
              <a:rPr lang="en-US" sz="2400" b="1" dirty="0"/>
              <a:t> </a:t>
            </a:r>
            <a:r>
              <a:rPr lang="en-US" sz="2400" b="1" dirty="0" err="1"/>
              <a:t>возможно</a:t>
            </a:r>
            <a:r>
              <a:rPr lang="en-US" sz="2400" b="1" dirty="0"/>
              <a:t> </a:t>
            </a:r>
            <a:r>
              <a:rPr lang="en-US" sz="2400" b="1" dirty="0" err="1"/>
              <a:t>путем</a:t>
            </a:r>
            <a:r>
              <a:rPr lang="en-US" sz="2400" b="1" dirty="0"/>
              <a:t>:</a:t>
            </a:r>
            <a:endParaRPr lang="ru-RU" sz="2400" dirty="0"/>
          </a:p>
          <a:p>
            <a:r>
              <a:rPr lang="en-US" sz="2400" dirty="0"/>
              <a:t>1) </a:t>
            </a:r>
            <a:r>
              <a:rPr lang="en-US" sz="2400" dirty="0" err="1"/>
              <a:t>повышения</a:t>
            </a:r>
            <a:r>
              <a:rPr lang="en-US" sz="2400" dirty="0"/>
              <a:t> </a:t>
            </a:r>
            <a:r>
              <a:rPr lang="en-US" sz="2400" dirty="0" err="1"/>
              <a:t>прикуса</a:t>
            </a:r>
            <a:r>
              <a:rPr lang="en-US" sz="2400" dirty="0"/>
              <a:t>,</a:t>
            </a:r>
            <a:endParaRPr lang="ru-RU" sz="2400" dirty="0"/>
          </a:p>
          <a:p>
            <a:r>
              <a:rPr lang="en-US" sz="2400" dirty="0"/>
              <a:t>2) </a:t>
            </a:r>
            <a:r>
              <a:rPr lang="en-US" sz="2400" dirty="0" err="1"/>
              <a:t>укорочения</a:t>
            </a:r>
            <a:r>
              <a:rPr lang="en-US" sz="2400" dirty="0"/>
              <a:t> </a:t>
            </a:r>
            <a:r>
              <a:rPr lang="en-US" sz="2400" dirty="0" err="1"/>
              <a:t>выдвинувшихся</a:t>
            </a:r>
            <a:r>
              <a:rPr lang="en-US" sz="2400" dirty="0"/>
              <a:t> </a:t>
            </a:r>
            <a:r>
              <a:rPr lang="en-US" sz="2400" dirty="0" err="1"/>
              <a:t>зубов</a:t>
            </a:r>
            <a:r>
              <a:rPr lang="en-US" sz="2400" dirty="0"/>
              <a:t>,</a:t>
            </a:r>
            <a:endParaRPr lang="ru-RU" sz="2400" dirty="0"/>
          </a:p>
          <a:p>
            <a:r>
              <a:rPr lang="en-US" sz="2400" dirty="0"/>
              <a:t>3) </a:t>
            </a:r>
            <a:r>
              <a:rPr lang="en-US" sz="2400" dirty="0" err="1"/>
              <a:t>воздействия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альвеолярный</a:t>
            </a:r>
            <a:r>
              <a:rPr lang="en-US" sz="2400" dirty="0"/>
              <a:t> </a:t>
            </a:r>
            <a:r>
              <a:rPr lang="en-US" sz="2400" dirty="0" err="1"/>
              <a:t>отросток</a:t>
            </a:r>
            <a:r>
              <a:rPr lang="en-US" sz="2400" dirty="0"/>
              <a:t> </a:t>
            </a:r>
            <a:r>
              <a:rPr lang="en-US" sz="2400" dirty="0" err="1"/>
              <a:t>ортодонтической</a:t>
            </a:r>
            <a:r>
              <a:rPr lang="en-US" sz="2400" dirty="0"/>
              <a:t> </a:t>
            </a:r>
            <a:r>
              <a:rPr lang="en-US" sz="2400" dirty="0" err="1"/>
              <a:t>аппаратурой</a:t>
            </a:r>
            <a:r>
              <a:rPr lang="en-US" sz="2400" dirty="0"/>
              <a:t>,</a:t>
            </a:r>
            <a:endParaRPr lang="ru-RU" sz="2400" dirty="0"/>
          </a:p>
          <a:p>
            <a:r>
              <a:rPr lang="en-US" sz="2400" dirty="0"/>
              <a:t>4) </a:t>
            </a:r>
            <a:r>
              <a:rPr lang="en-US" sz="2400" dirty="0" err="1"/>
              <a:t>удаления</a:t>
            </a:r>
            <a:r>
              <a:rPr lang="en-US" sz="2400" dirty="0"/>
              <a:t> </a:t>
            </a:r>
            <a:r>
              <a:rPr lang="en-US" sz="2400" dirty="0" err="1"/>
              <a:t>зубов</a:t>
            </a:r>
            <a:r>
              <a:rPr lang="en-US" sz="2400" dirty="0"/>
              <a:t>, </a:t>
            </a:r>
            <a:r>
              <a:rPr lang="en-US" sz="2400" dirty="0" err="1"/>
              <a:t>нарушающих</a:t>
            </a:r>
            <a:r>
              <a:rPr lang="en-US" sz="2400" dirty="0"/>
              <a:t> </a:t>
            </a:r>
            <a:r>
              <a:rPr lang="en-US" sz="2400" dirty="0" err="1"/>
              <a:t>окклюзионную</a:t>
            </a:r>
            <a:r>
              <a:rPr lang="en-US" sz="2400" dirty="0"/>
              <a:t> </a:t>
            </a:r>
            <a:r>
              <a:rPr lang="en-US" sz="2400" dirty="0" err="1"/>
              <a:t>поверхность</a:t>
            </a:r>
            <a:r>
              <a:rPr lang="en-US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66703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4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5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91680" y="1268760"/>
            <a:ext cx="6768752" cy="4070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err="1" smtClean="0">
                <a:solidFill>
                  <a:srgbClr val="C00000"/>
                </a:solidFill>
                <a:latin typeface="Ampir Deco" pitchFamily="2" charset="0"/>
              </a:rPr>
              <a:t>Общесанационные</a:t>
            </a:r>
            <a:r>
              <a:rPr lang="en-US" sz="2800" b="1" dirty="0" smtClean="0">
                <a:solidFill>
                  <a:srgbClr val="C00000"/>
                </a:solidFill>
                <a:latin typeface="Ampir Deco" pitchFamily="2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Ampir Deco" pitchFamily="2" charset="0"/>
              </a:rPr>
              <a:t>(оздоровительные) </a:t>
            </a:r>
            <a:r>
              <a:rPr lang="ru-RU" sz="2800" b="1" dirty="0">
                <a:solidFill>
                  <a:srgbClr val="C00000"/>
                </a:solidFill>
                <a:latin typeface="Ampir Deco" pitchFamily="2" charset="0"/>
              </a:rPr>
              <a:t>мероприятия </a:t>
            </a:r>
            <a:endParaRPr lang="ru-RU" sz="2800" b="1" dirty="0" smtClean="0">
              <a:solidFill>
                <a:srgbClr val="C00000"/>
              </a:solidFill>
              <a:latin typeface="Ampir Deco" pitchFamily="2" charset="0"/>
            </a:endParaRPr>
          </a:p>
          <a:p>
            <a:pPr lvl="0" algn="ctr"/>
            <a:endParaRPr lang="ru-RU" sz="1200" b="1" dirty="0">
              <a:solidFill>
                <a:srgbClr val="C00000"/>
              </a:solidFill>
              <a:latin typeface="Ampir Deco" pitchFamily="2" charset="0"/>
            </a:endParaRPr>
          </a:p>
          <a:p>
            <a:pPr lvl="0" algn="ctr"/>
            <a:r>
              <a:rPr lang="ru-RU" dirty="0" smtClean="0">
                <a:solidFill>
                  <a:srgbClr val="3333FF"/>
                </a:solidFill>
                <a:latin typeface="Ampir Deco" pitchFamily="2" charset="0"/>
              </a:rPr>
              <a:t>являются </a:t>
            </a:r>
            <a:r>
              <a:rPr lang="ru-RU" dirty="0">
                <a:solidFill>
                  <a:srgbClr val="3333FF"/>
                </a:solidFill>
                <a:latin typeface="Ampir Deco" pitchFamily="2" charset="0"/>
              </a:rPr>
              <a:t>обязательными для всех пациентов</a:t>
            </a:r>
            <a:r>
              <a:rPr lang="ru-RU" dirty="0" smtClean="0">
                <a:solidFill>
                  <a:srgbClr val="3333FF"/>
                </a:solidFill>
                <a:latin typeface="Ampir Deco" pitchFamily="2" charset="0"/>
              </a:rPr>
              <a:t>:</a:t>
            </a:r>
          </a:p>
          <a:p>
            <a:pPr lvl="0" algn="ctr"/>
            <a:endParaRPr lang="ru-RU" sz="1050" dirty="0" smtClean="0">
              <a:solidFill>
                <a:srgbClr val="3333FF"/>
              </a:solidFill>
              <a:latin typeface="Ampir Deco" pitchFamily="2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Ampir Deco" pitchFamily="2" charset="0"/>
              </a:rPr>
              <a:t> снятие </a:t>
            </a:r>
            <a:r>
              <a:rPr lang="ru-RU" dirty="0">
                <a:latin typeface="Ampir Deco" pitchFamily="2" charset="0"/>
              </a:rPr>
              <a:t>зубных отложений, </a:t>
            </a:r>
            <a:endParaRPr lang="ru-RU" dirty="0" smtClean="0">
              <a:latin typeface="Ampir Deco" pitchFamily="2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Ampir Deco" pitchFamily="2" charset="0"/>
              </a:rPr>
              <a:t>удаление </a:t>
            </a:r>
            <a:r>
              <a:rPr lang="ru-RU" dirty="0">
                <a:latin typeface="Ampir Deco" pitchFamily="2" charset="0"/>
              </a:rPr>
              <a:t>корней, за исключением тех, которые могут использоваться в дальнейшем протезировании, </a:t>
            </a:r>
            <a:endParaRPr lang="ru-RU" dirty="0" smtClean="0">
              <a:latin typeface="Ampir Deco" pitchFamily="2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Ampir Deco" pitchFamily="2" charset="0"/>
              </a:rPr>
              <a:t>удаление </a:t>
            </a:r>
            <a:r>
              <a:rPr lang="ru-RU" dirty="0">
                <a:latin typeface="Ampir Deco" pitchFamily="2" charset="0"/>
              </a:rPr>
              <a:t>зубов не подлежащих лечению, являющихся очагами </a:t>
            </a:r>
            <a:r>
              <a:rPr lang="ru-RU" dirty="0" err="1">
                <a:latin typeface="Ampir Deco" pitchFamily="2" charset="0"/>
              </a:rPr>
              <a:t>хрониосепсиса</a:t>
            </a:r>
            <a:r>
              <a:rPr lang="ru-RU" dirty="0">
                <a:latin typeface="Ampir Deco" pitchFamily="2" charset="0"/>
              </a:rPr>
              <a:t>, с подвижностью </a:t>
            </a:r>
            <a:r>
              <a:rPr lang="en-US" dirty="0">
                <a:latin typeface="Ampir Deco" pitchFamily="2" charset="0"/>
              </a:rPr>
              <a:t>III</a:t>
            </a:r>
            <a:r>
              <a:rPr lang="ru-RU" dirty="0">
                <a:latin typeface="Ampir Deco" pitchFamily="2" charset="0"/>
              </a:rPr>
              <a:t> ст. все зубы, </a:t>
            </a:r>
            <a:r>
              <a:rPr lang="en-US" dirty="0">
                <a:latin typeface="Ampir Deco" pitchFamily="2" charset="0"/>
              </a:rPr>
              <a:t>II</a:t>
            </a:r>
            <a:r>
              <a:rPr lang="ru-RU" dirty="0">
                <a:latin typeface="Ampir Deco" pitchFamily="2" charset="0"/>
              </a:rPr>
              <a:t> ст. – на верхней челюсти, на нижней челюсти со </a:t>
            </a:r>
            <a:r>
              <a:rPr lang="en-US" dirty="0">
                <a:latin typeface="Ampir Deco" pitchFamily="2" charset="0"/>
              </a:rPr>
              <a:t>II</a:t>
            </a:r>
            <a:r>
              <a:rPr lang="ru-RU" dirty="0">
                <a:latin typeface="Ampir Deco" pitchFamily="2" charset="0"/>
              </a:rPr>
              <a:t> ст. можно оставить, </a:t>
            </a:r>
            <a:endParaRPr lang="ru-RU" dirty="0" smtClean="0">
              <a:latin typeface="Ampir Deco" pitchFamily="2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Ampir Deco" pitchFamily="2" charset="0"/>
              </a:rPr>
              <a:t>лечение </a:t>
            </a:r>
            <a:r>
              <a:rPr lang="ru-RU" dirty="0">
                <a:latin typeface="Ampir Deco" pitchFamily="2" charset="0"/>
              </a:rPr>
              <a:t>заболеваний слизистой оболочки,</a:t>
            </a:r>
          </a:p>
          <a:p>
            <a:endParaRPr lang="ru-RU" dirty="0">
              <a:latin typeface="Ampir Dec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459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3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4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1619672" y="260649"/>
            <a:ext cx="7200800" cy="6924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/>
              <a:t>Выравнивание</a:t>
            </a:r>
            <a:r>
              <a:rPr lang="en-US" sz="2400" b="1" dirty="0"/>
              <a:t> </a:t>
            </a:r>
            <a:r>
              <a:rPr lang="en-US" sz="2400" b="1" dirty="0" err="1"/>
              <a:t>окклюзионной</a:t>
            </a:r>
            <a:r>
              <a:rPr lang="en-US" sz="2400" b="1" dirty="0"/>
              <a:t> </a:t>
            </a:r>
            <a:r>
              <a:rPr lang="en-US" sz="2400" b="1" dirty="0" err="1"/>
              <a:t>поверхности</a:t>
            </a:r>
            <a:r>
              <a:rPr lang="en-US" sz="2400" b="1" dirty="0"/>
              <a:t> </a:t>
            </a:r>
            <a:r>
              <a:rPr lang="en-US" sz="2400" b="1" dirty="0" err="1"/>
              <a:t>зубных</a:t>
            </a:r>
            <a:r>
              <a:rPr lang="en-US" sz="2400" b="1" dirty="0"/>
              <a:t> </a:t>
            </a:r>
            <a:r>
              <a:rPr lang="en-US" sz="2400" b="1" dirty="0" err="1"/>
              <a:t>рядов</a:t>
            </a:r>
            <a:r>
              <a:rPr lang="en-US" sz="2400" b="1" dirty="0"/>
              <a:t> </a:t>
            </a:r>
            <a:r>
              <a:rPr lang="en-US" sz="2400" b="1" dirty="0" err="1"/>
              <a:t>путем</a:t>
            </a:r>
            <a:r>
              <a:rPr lang="en-US" sz="2400" b="1" dirty="0"/>
              <a:t> </a:t>
            </a:r>
            <a:r>
              <a:rPr lang="en-US" sz="2400" b="1" dirty="0" err="1"/>
              <a:t>повышения</a:t>
            </a:r>
            <a:r>
              <a:rPr lang="en-US" sz="2400" b="1" dirty="0"/>
              <a:t> </a:t>
            </a:r>
            <a:r>
              <a:rPr lang="en-US" sz="2400" b="1" dirty="0" err="1"/>
              <a:t>прикуса</a:t>
            </a:r>
            <a:r>
              <a:rPr lang="en-US" sz="2400" b="1" dirty="0"/>
              <a:t>. </a:t>
            </a:r>
            <a:endParaRPr lang="ru-RU" sz="2400" b="1" dirty="0" smtClean="0"/>
          </a:p>
          <a:p>
            <a:endParaRPr lang="ru-RU" sz="2400" b="1" dirty="0" smtClean="0"/>
          </a:p>
          <a:p>
            <a:r>
              <a:rPr lang="en-US" sz="2400" dirty="0" err="1" smtClean="0"/>
              <a:t>Способ</a:t>
            </a:r>
            <a:r>
              <a:rPr lang="en-US" sz="2400" dirty="0" smtClean="0"/>
              <a:t> </a:t>
            </a:r>
            <a:r>
              <a:rPr lang="en-US" sz="2400" dirty="0" err="1"/>
              <a:t>повышения</a:t>
            </a:r>
            <a:r>
              <a:rPr lang="en-US" sz="2400" dirty="0"/>
              <a:t> </a:t>
            </a:r>
            <a:r>
              <a:rPr lang="en-US" sz="2400" dirty="0" err="1"/>
              <a:t>прикуса</a:t>
            </a:r>
            <a:r>
              <a:rPr lang="en-US" sz="2400" dirty="0"/>
              <a:t> </a:t>
            </a:r>
            <a:r>
              <a:rPr lang="en-US" sz="2400" dirty="0" err="1"/>
              <a:t>избирается</a:t>
            </a:r>
            <a:r>
              <a:rPr lang="en-US" sz="2400" dirty="0"/>
              <a:t> </a:t>
            </a:r>
            <a:r>
              <a:rPr lang="en-US" sz="2400" dirty="0" err="1"/>
              <a:t>в</a:t>
            </a:r>
            <a:r>
              <a:rPr lang="en-US" sz="2400" dirty="0"/>
              <a:t> </a:t>
            </a:r>
            <a:r>
              <a:rPr lang="en-US" sz="2400" dirty="0" err="1"/>
              <a:t>соответствии</a:t>
            </a:r>
            <a:r>
              <a:rPr lang="en-US" sz="2400" dirty="0"/>
              <a:t> </a:t>
            </a:r>
            <a:r>
              <a:rPr lang="en-US" sz="2400" dirty="0" err="1"/>
              <a:t>с</a:t>
            </a:r>
            <a:r>
              <a:rPr lang="en-US" sz="2400" dirty="0"/>
              <a:t> </a:t>
            </a:r>
            <a:r>
              <a:rPr lang="en-US" sz="2400" dirty="0" err="1"/>
              <a:t>клинической</a:t>
            </a:r>
            <a:r>
              <a:rPr lang="en-US" sz="2400" dirty="0"/>
              <a:t> </a:t>
            </a:r>
            <a:r>
              <a:rPr lang="en-US" sz="2400" dirty="0" err="1"/>
              <a:t>картиной</a:t>
            </a:r>
            <a:r>
              <a:rPr lang="en-US" sz="2400" dirty="0"/>
              <a:t> </a:t>
            </a:r>
            <a:r>
              <a:rPr lang="ru-RU" sz="2400" dirty="0" smtClean="0"/>
              <a:t>и </a:t>
            </a:r>
            <a:r>
              <a:rPr lang="en-US" sz="2400" dirty="0" err="1"/>
              <a:t>знание</a:t>
            </a:r>
            <a:r>
              <a:rPr lang="en-US" sz="2400" dirty="0"/>
              <a:t> </a:t>
            </a:r>
            <a:r>
              <a:rPr lang="en-US" sz="2400" dirty="0" err="1"/>
              <a:t>некоторых</a:t>
            </a:r>
            <a:r>
              <a:rPr lang="en-US" sz="2400" dirty="0"/>
              <a:t> </a:t>
            </a:r>
            <a:r>
              <a:rPr lang="en-US" sz="2400" dirty="0" err="1"/>
              <a:t>правил</a:t>
            </a:r>
            <a:r>
              <a:rPr lang="en-US" sz="2400" dirty="0"/>
              <a:t> </a:t>
            </a:r>
            <a:r>
              <a:rPr lang="en-US" sz="2400" dirty="0" err="1"/>
              <a:t>позволяет</a:t>
            </a:r>
            <a:r>
              <a:rPr lang="en-US" sz="2400" dirty="0"/>
              <a:t> </a:t>
            </a:r>
            <a:r>
              <a:rPr lang="en-US" sz="2400" dirty="0" err="1"/>
              <a:t>избежать</a:t>
            </a:r>
            <a:r>
              <a:rPr lang="en-US" sz="2400" dirty="0"/>
              <a:t> </a:t>
            </a:r>
            <a:r>
              <a:rPr lang="en-US" sz="2400" dirty="0" err="1"/>
              <a:t>ошибок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r>
              <a:rPr lang="en-US" sz="2000" b="1" dirty="0" err="1" smtClean="0"/>
              <a:t>Эти</a:t>
            </a:r>
            <a:r>
              <a:rPr lang="en-US" sz="2000" b="1" dirty="0" smtClean="0"/>
              <a:t> </a:t>
            </a:r>
            <a:r>
              <a:rPr lang="en-US" sz="2000" b="1" dirty="0" err="1"/>
              <a:t>правила</a:t>
            </a:r>
            <a:r>
              <a:rPr lang="en-US" sz="2000" b="1" dirty="0"/>
              <a:t> </a:t>
            </a:r>
            <a:r>
              <a:rPr lang="en-US" sz="2000" b="1" dirty="0" err="1"/>
              <a:t>следующие</a:t>
            </a:r>
            <a:r>
              <a:rPr lang="en-US" sz="2000" b="1" dirty="0"/>
              <a:t>:</a:t>
            </a:r>
            <a:endParaRPr lang="ru-RU" sz="2000" b="1" dirty="0"/>
          </a:p>
          <a:p>
            <a:r>
              <a:rPr lang="en-US" dirty="0"/>
              <a:t>1) </a:t>
            </a:r>
            <a:r>
              <a:rPr lang="en-US" dirty="0" err="1"/>
              <a:t>повышать</a:t>
            </a:r>
            <a:r>
              <a:rPr lang="en-US" dirty="0"/>
              <a:t> </a:t>
            </a:r>
            <a:r>
              <a:rPr lang="en-US" dirty="0" err="1"/>
              <a:t>прикус</a:t>
            </a:r>
            <a:r>
              <a:rPr lang="en-US" dirty="0"/>
              <a:t> </a:t>
            </a:r>
            <a:r>
              <a:rPr lang="en-US" dirty="0" err="1"/>
              <a:t>следует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более</a:t>
            </a:r>
            <a:r>
              <a:rPr lang="en-US" dirty="0"/>
              <a:t> </a:t>
            </a:r>
            <a:r>
              <a:rPr lang="en-US" dirty="0" err="1"/>
              <a:t>чем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2 </a:t>
            </a:r>
            <a:r>
              <a:rPr lang="en-US" dirty="0" err="1" smtClean="0"/>
              <a:t>мм</a:t>
            </a:r>
            <a:r>
              <a:rPr lang="en-US" dirty="0" smtClean="0"/>
              <a:t>. </a:t>
            </a:r>
            <a:r>
              <a:rPr lang="en-US" dirty="0" err="1" smtClean="0"/>
              <a:t>Небольшое</a:t>
            </a:r>
            <a:r>
              <a:rPr lang="en-US" dirty="0" smtClean="0"/>
              <a:t> </a:t>
            </a:r>
            <a:r>
              <a:rPr lang="en-US" dirty="0" err="1"/>
              <a:t>повышение</a:t>
            </a:r>
            <a:r>
              <a:rPr lang="en-US" dirty="0"/>
              <a:t> </a:t>
            </a:r>
            <a:r>
              <a:rPr lang="en-US" dirty="0" err="1"/>
              <a:t>прикуса</a:t>
            </a:r>
            <a:r>
              <a:rPr lang="en-US" dirty="0"/>
              <a:t> (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пределах</a:t>
            </a:r>
            <a:r>
              <a:rPr lang="en-US" dirty="0"/>
              <a:t> </a:t>
            </a:r>
            <a:r>
              <a:rPr lang="en-US" dirty="0" smtClean="0"/>
              <a:t>2</a:t>
            </a:r>
            <a:r>
              <a:rPr lang="ru-RU" dirty="0" smtClean="0"/>
              <a:t>-3</a:t>
            </a:r>
            <a:r>
              <a:rPr lang="en-US" dirty="0" smtClean="0"/>
              <a:t> </a:t>
            </a:r>
            <a:r>
              <a:rPr lang="en-US" dirty="0" err="1"/>
              <a:t>мм</a:t>
            </a:r>
            <a:r>
              <a:rPr lang="en-US" dirty="0"/>
              <a:t>) </a:t>
            </a:r>
            <a:r>
              <a:rPr lang="en-US" dirty="0" err="1"/>
              <a:t>может</a:t>
            </a:r>
            <a:r>
              <a:rPr lang="en-US" dirty="0"/>
              <a:t> </a:t>
            </a:r>
            <a:r>
              <a:rPr lang="en-US" dirty="0" err="1"/>
              <a:t>быть</a:t>
            </a:r>
            <a:r>
              <a:rPr lang="en-US" dirty="0"/>
              <a:t> </a:t>
            </a:r>
            <a:r>
              <a:rPr lang="en-US" dirty="0" err="1"/>
              <a:t>сделано</a:t>
            </a:r>
            <a:r>
              <a:rPr lang="en-US" dirty="0"/>
              <a:t> </a:t>
            </a:r>
            <a:r>
              <a:rPr lang="en-US" dirty="0" err="1"/>
              <a:t>одномоментно</a:t>
            </a:r>
            <a:r>
              <a:rPr lang="en-US" dirty="0"/>
              <a:t>. </a:t>
            </a:r>
            <a:r>
              <a:rPr lang="en-US" dirty="0" err="1"/>
              <a:t>Повышение</a:t>
            </a:r>
            <a:r>
              <a:rPr lang="en-US" dirty="0"/>
              <a:t> </a:t>
            </a:r>
            <a:r>
              <a:rPr lang="en-US" dirty="0" err="1"/>
              <a:t>прикуса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большую</a:t>
            </a:r>
            <a:r>
              <a:rPr lang="en-US" dirty="0"/>
              <a:t> </a:t>
            </a:r>
            <a:r>
              <a:rPr lang="en-US" dirty="0" err="1"/>
              <a:t>высоту</a:t>
            </a:r>
            <a:r>
              <a:rPr lang="en-US" dirty="0"/>
              <a:t> </a:t>
            </a:r>
            <a:r>
              <a:rPr lang="en-US" dirty="0" err="1"/>
              <a:t>следует</a:t>
            </a:r>
            <a:r>
              <a:rPr lang="en-US" dirty="0"/>
              <a:t> </a:t>
            </a:r>
            <a:r>
              <a:rPr lang="en-US" dirty="0" err="1"/>
              <a:t>производить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два</a:t>
            </a:r>
            <a:r>
              <a:rPr lang="en-US" dirty="0"/>
              <a:t> </a:t>
            </a:r>
            <a:r>
              <a:rPr lang="en-US" dirty="0" err="1"/>
              <a:t>этапа</a:t>
            </a:r>
            <a:r>
              <a:rPr lang="en-US" dirty="0"/>
              <a:t>, </a:t>
            </a:r>
            <a:r>
              <a:rPr lang="en-US" dirty="0" err="1"/>
              <a:t>чтобы</a:t>
            </a:r>
            <a:r>
              <a:rPr lang="en-US" dirty="0"/>
              <a:t> </a:t>
            </a:r>
            <a:r>
              <a:rPr lang="en-US" dirty="0" err="1"/>
              <a:t>избежать</a:t>
            </a:r>
            <a:r>
              <a:rPr lang="en-US" dirty="0"/>
              <a:t> </a:t>
            </a:r>
            <a:r>
              <a:rPr lang="en-US" dirty="0" err="1"/>
              <a:t>нежелательной</a:t>
            </a:r>
            <a:r>
              <a:rPr lang="en-US" dirty="0"/>
              <a:t> </a:t>
            </a:r>
            <a:r>
              <a:rPr lang="en-US" dirty="0" err="1"/>
              <a:t>реакции</a:t>
            </a:r>
            <a:r>
              <a:rPr lang="en-US" dirty="0"/>
              <a:t> </a:t>
            </a:r>
            <a:r>
              <a:rPr lang="en-US" dirty="0" err="1"/>
              <a:t>со</a:t>
            </a:r>
            <a:r>
              <a:rPr lang="en-US" dirty="0"/>
              <a:t> </a:t>
            </a:r>
            <a:r>
              <a:rPr lang="en-US" dirty="0" err="1"/>
              <a:t>стороны</a:t>
            </a:r>
            <a:r>
              <a:rPr lang="en-US" dirty="0"/>
              <a:t> </a:t>
            </a:r>
            <a:r>
              <a:rPr lang="en-US" dirty="0" err="1"/>
              <a:t>сустава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жевательной</a:t>
            </a:r>
            <a:r>
              <a:rPr lang="en-US" dirty="0"/>
              <a:t> </a:t>
            </a:r>
            <a:r>
              <a:rPr lang="en-US" dirty="0" err="1"/>
              <a:t>мускулатуры</a:t>
            </a:r>
            <a:r>
              <a:rPr lang="en-US" dirty="0"/>
              <a:t>;</a:t>
            </a:r>
            <a:endParaRPr lang="ru-RU" dirty="0"/>
          </a:p>
          <a:p>
            <a:r>
              <a:rPr lang="en-US" dirty="0"/>
              <a:t>2) </a:t>
            </a:r>
            <a:r>
              <a:rPr lang="en-US" dirty="0" err="1"/>
              <a:t>повышение</a:t>
            </a:r>
            <a:r>
              <a:rPr lang="en-US" dirty="0"/>
              <a:t> </a:t>
            </a:r>
            <a:r>
              <a:rPr lang="en-US" dirty="0" err="1"/>
              <a:t>прикуса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должно</a:t>
            </a:r>
            <a:r>
              <a:rPr lang="en-US" dirty="0"/>
              <a:t> </a:t>
            </a:r>
            <a:r>
              <a:rPr lang="en-US" dirty="0" err="1"/>
              <a:t>нарушать</a:t>
            </a:r>
            <a:r>
              <a:rPr lang="en-US" dirty="0"/>
              <a:t> </a:t>
            </a:r>
            <a:r>
              <a:rPr lang="en-US" dirty="0" err="1"/>
              <a:t>множественных</a:t>
            </a:r>
            <a:r>
              <a:rPr lang="en-US" dirty="0"/>
              <a:t> </a:t>
            </a:r>
            <a:r>
              <a:rPr lang="en-US" dirty="0" err="1"/>
              <a:t>контактов</a:t>
            </a:r>
            <a:r>
              <a:rPr lang="en-US" dirty="0"/>
              <a:t> </a:t>
            </a:r>
            <a:r>
              <a:rPr lang="en-US" dirty="0" err="1"/>
              <a:t>сохранившихся</a:t>
            </a:r>
            <a:r>
              <a:rPr lang="en-US" dirty="0"/>
              <a:t> </a:t>
            </a:r>
            <a:r>
              <a:rPr lang="en-US" dirty="0" err="1"/>
              <a:t>зубов</a:t>
            </a:r>
            <a:r>
              <a:rPr lang="en-US" dirty="0"/>
              <a:t>,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противном</a:t>
            </a:r>
            <a:r>
              <a:rPr lang="en-US" dirty="0"/>
              <a:t> </a:t>
            </a:r>
            <a:r>
              <a:rPr lang="en-US" dirty="0" err="1"/>
              <a:t>случае</a:t>
            </a:r>
            <a:r>
              <a:rPr lang="en-US" dirty="0"/>
              <a:t> </a:t>
            </a:r>
            <a:r>
              <a:rPr lang="en-US" dirty="0" err="1"/>
              <a:t>зубы</a:t>
            </a:r>
            <a:r>
              <a:rPr lang="en-US" dirty="0"/>
              <a:t>, </a:t>
            </a:r>
            <a:r>
              <a:rPr lang="en-US" dirty="0" err="1"/>
              <a:t>удерживающие</a:t>
            </a:r>
            <a:r>
              <a:rPr lang="en-US" dirty="0"/>
              <a:t> </a:t>
            </a:r>
            <a:r>
              <a:rPr lang="en-US" dirty="0" err="1"/>
              <a:t>высоту</a:t>
            </a:r>
            <a:r>
              <a:rPr lang="en-US" dirty="0"/>
              <a:t> </a:t>
            </a:r>
            <a:r>
              <a:rPr lang="en-US" dirty="0" err="1"/>
              <a:t>прикуса</a:t>
            </a:r>
            <a:r>
              <a:rPr lang="en-US" dirty="0"/>
              <a:t> (</a:t>
            </a:r>
            <a:r>
              <a:rPr lang="en-US" dirty="0" err="1"/>
              <a:t>межальвеолярную</a:t>
            </a:r>
            <a:r>
              <a:rPr lang="en-US" dirty="0"/>
              <a:t>), </a:t>
            </a:r>
            <a:r>
              <a:rPr lang="en-US" dirty="0" err="1"/>
              <a:t>окажутся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состоянии</a:t>
            </a:r>
            <a:r>
              <a:rPr lang="en-US" dirty="0"/>
              <a:t> </a:t>
            </a:r>
            <a:r>
              <a:rPr lang="en-US" dirty="0" err="1"/>
              <a:t>функциональной</a:t>
            </a:r>
            <a:r>
              <a:rPr lang="en-US" dirty="0"/>
              <a:t> </a:t>
            </a:r>
            <a:r>
              <a:rPr lang="en-US" dirty="0" err="1"/>
              <a:t>перегрузки</a:t>
            </a:r>
            <a:r>
              <a:rPr lang="en-US" dirty="0"/>
              <a:t>;</a:t>
            </a:r>
            <a:endParaRPr lang="ru-RU" dirty="0"/>
          </a:p>
          <a:p>
            <a:r>
              <a:rPr lang="en-US" dirty="0"/>
              <a:t>3) при </a:t>
            </a:r>
            <a:r>
              <a:rPr lang="en-US" dirty="0" err="1"/>
              <a:t>повышении</a:t>
            </a:r>
            <a:r>
              <a:rPr lang="en-US" dirty="0"/>
              <a:t> </a:t>
            </a:r>
            <a:r>
              <a:rPr lang="en-US" dirty="0" err="1"/>
              <a:t>прикуса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2-3 </a:t>
            </a:r>
            <a:r>
              <a:rPr lang="en-US" dirty="0" err="1"/>
              <a:t>зубах</a:t>
            </a:r>
            <a:r>
              <a:rPr lang="en-US" dirty="0"/>
              <a:t>, </a:t>
            </a:r>
            <a:r>
              <a:rPr lang="en-US" dirty="0" err="1"/>
              <a:t>имеющих</a:t>
            </a:r>
            <a:r>
              <a:rPr lang="en-US" dirty="0"/>
              <a:t> </a:t>
            </a:r>
            <a:r>
              <a:rPr lang="en-US" dirty="0" err="1"/>
              <a:t>антагонистов</a:t>
            </a:r>
            <a:r>
              <a:rPr lang="en-US" dirty="0"/>
              <a:t>, </a:t>
            </a:r>
            <a:r>
              <a:rPr lang="en-US" dirty="0" err="1"/>
              <a:t>их</a:t>
            </a:r>
            <a:r>
              <a:rPr lang="en-US" dirty="0"/>
              <a:t> </a:t>
            </a:r>
            <a:r>
              <a:rPr lang="en-US" dirty="0" err="1"/>
              <a:t>следует</a:t>
            </a:r>
            <a:r>
              <a:rPr lang="en-US" dirty="0"/>
              <a:t> </a:t>
            </a:r>
            <a:r>
              <a:rPr lang="en-US" dirty="0" err="1"/>
              <a:t>соединять</a:t>
            </a:r>
            <a:r>
              <a:rPr lang="en-US" dirty="0"/>
              <a:t> </a:t>
            </a:r>
            <a:r>
              <a:rPr lang="en-US" dirty="0" err="1"/>
              <a:t>спаянными</a:t>
            </a:r>
            <a:r>
              <a:rPr lang="en-US" dirty="0"/>
              <a:t> </a:t>
            </a:r>
            <a:r>
              <a:rPr lang="en-US" dirty="0" err="1"/>
              <a:t>вместе</a:t>
            </a:r>
            <a:r>
              <a:rPr lang="en-US" dirty="0"/>
              <a:t> </a:t>
            </a:r>
            <a:r>
              <a:rPr lang="en-US" dirty="0" err="1"/>
              <a:t>коронками</a:t>
            </a:r>
            <a:r>
              <a:rPr lang="en-US" dirty="0"/>
              <a:t>.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предупреждения</a:t>
            </a:r>
            <a:r>
              <a:rPr lang="en-US" dirty="0"/>
              <a:t> </a:t>
            </a:r>
            <a:r>
              <a:rPr lang="en-US" dirty="0" err="1"/>
              <a:t>функциональной</a:t>
            </a:r>
            <a:r>
              <a:rPr lang="en-US" dirty="0"/>
              <a:t> </a:t>
            </a:r>
            <a:r>
              <a:rPr lang="en-US" dirty="0" err="1"/>
              <a:t>перегрузки</a:t>
            </a:r>
            <a:r>
              <a:rPr lang="en-US" dirty="0"/>
              <a:t> </a:t>
            </a:r>
            <a:r>
              <a:rPr lang="en-US" dirty="0" err="1"/>
              <a:t>зубов</a:t>
            </a:r>
            <a:r>
              <a:rPr lang="en-US" dirty="0"/>
              <a:t>, </a:t>
            </a:r>
            <a:r>
              <a:rPr lang="en-US" dirty="0" err="1"/>
              <a:t>удерживающих</a:t>
            </a:r>
            <a:r>
              <a:rPr lang="en-US" dirty="0"/>
              <a:t> </a:t>
            </a:r>
            <a:r>
              <a:rPr lang="en-US" dirty="0" err="1"/>
              <a:t>высоту</a:t>
            </a:r>
            <a:r>
              <a:rPr lang="en-US" dirty="0"/>
              <a:t> </a:t>
            </a:r>
            <a:r>
              <a:rPr lang="en-US" dirty="0" err="1"/>
              <a:t>прикуса</a:t>
            </a:r>
            <a:r>
              <a:rPr lang="en-US" dirty="0"/>
              <a:t>, </a:t>
            </a:r>
            <a:r>
              <a:rPr lang="en-US" dirty="0" err="1"/>
              <a:t>съемные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несъемные</a:t>
            </a:r>
            <a:r>
              <a:rPr lang="en-US" dirty="0"/>
              <a:t> </a:t>
            </a:r>
            <a:r>
              <a:rPr lang="en-US" dirty="0" err="1"/>
              <a:t>протезы</a:t>
            </a:r>
            <a:r>
              <a:rPr lang="en-US" dirty="0"/>
              <a:t> </a:t>
            </a:r>
            <a:r>
              <a:rPr lang="en-US" dirty="0" err="1"/>
              <a:t>желательно</a:t>
            </a:r>
            <a:r>
              <a:rPr lang="en-US" dirty="0"/>
              <a:t> </a:t>
            </a:r>
            <a:r>
              <a:rPr lang="en-US" dirty="0" err="1"/>
              <a:t>фиксировать</a:t>
            </a:r>
            <a:r>
              <a:rPr lang="en-US" dirty="0"/>
              <a:t> </a:t>
            </a:r>
            <a:r>
              <a:rPr lang="en-US" dirty="0" err="1"/>
              <a:t>одновременно</a:t>
            </a:r>
            <a:r>
              <a:rPr lang="en-US" dirty="0"/>
              <a:t>.</a:t>
            </a:r>
            <a:endParaRPr lang="ru-RU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19998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3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4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1763688" y="404664"/>
            <a:ext cx="7056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Выравнивание</a:t>
            </a:r>
            <a:r>
              <a:rPr lang="en-US" sz="2400" b="1" dirty="0"/>
              <a:t> </a:t>
            </a:r>
            <a:r>
              <a:rPr lang="en-US" sz="2400" b="1" dirty="0" err="1"/>
              <a:t>окклюзионной</a:t>
            </a:r>
            <a:r>
              <a:rPr lang="en-US" sz="2400" b="1" dirty="0"/>
              <a:t> </a:t>
            </a:r>
            <a:r>
              <a:rPr lang="en-US" sz="2400" b="1" dirty="0" err="1"/>
              <a:t>поверхности</a:t>
            </a:r>
            <a:r>
              <a:rPr lang="en-US" sz="2400" b="1" dirty="0"/>
              <a:t> </a:t>
            </a:r>
            <a:r>
              <a:rPr lang="en-US" sz="2400" b="1" dirty="0" err="1"/>
              <a:t>зубных</a:t>
            </a:r>
            <a:r>
              <a:rPr lang="en-US" sz="2400" b="1" dirty="0"/>
              <a:t> </a:t>
            </a:r>
            <a:r>
              <a:rPr lang="en-US" sz="2400" b="1" dirty="0" err="1"/>
              <a:t>рядов</a:t>
            </a:r>
            <a:r>
              <a:rPr lang="en-US" sz="2400" b="1" dirty="0"/>
              <a:t> </a:t>
            </a:r>
            <a:r>
              <a:rPr lang="en-US" sz="2400" b="1" dirty="0" err="1"/>
              <a:t>путем</a:t>
            </a:r>
            <a:r>
              <a:rPr lang="en-US" sz="2400" b="1" dirty="0"/>
              <a:t> </a:t>
            </a:r>
            <a:r>
              <a:rPr lang="en-US" sz="2400" b="1" dirty="0" err="1"/>
              <a:t>укорочения</a:t>
            </a:r>
            <a:r>
              <a:rPr lang="en-US" sz="2400" b="1" dirty="0"/>
              <a:t> </a:t>
            </a:r>
            <a:r>
              <a:rPr lang="en-US" sz="2400" b="1" dirty="0" err="1"/>
              <a:t>зубов</a:t>
            </a:r>
            <a:r>
              <a:rPr lang="en-US" sz="2400" b="1" dirty="0"/>
              <a:t>. </a:t>
            </a:r>
            <a:r>
              <a:rPr lang="en-US" sz="2400" dirty="0" err="1"/>
              <a:t>Укорочение</a:t>
            </a:r>
            <a:r>
              <a:rPr lang="en-US" sz="2400" dirty="0"/>
              <a:t> </a:t>
            </a:r>
            <a:r>
              <a:rPr lang="en-US" sz="2400" dirty="0" err="1"/>
              <a:t>выдвинувшихся</a:t>
            </a:r>
            <a:r>
              <a:rPr lang="en-US" sz="2400" dirty="0"/>
              <a:t> </a:t>
            </a:r>
            <a:r>
              <a:rPr lang="en-US" sz="2400" dirty="0" err="1"/>
              <a:t>зубов</a:t>
            </a:r>
            <a:r>
              <a:rPr lang="en-US" sz="2400" dirty="0"/>
              <a:t> </a:t>
            </a:r>
            <a:r>
              <a:rPr lang="en-US" sz="2400" dirty="0" err="1"/>
              <a:t>относится</a:t>
            </a:r>
            <a:r>
              <a:rPr lang="en-US" sz="2400" dirty="0"/>
              <a:t> </a:t>
            </a:r>
            <a:r>
              <a:rPr lang="en-US" sz="2400" dirty="0" err="1"/>
              <a:t>к</a:t>
            </a:r>
            <a:r>
              <a:rPr lang="en-US" sz="2400" dirty="0"/>
              <a:t> </a:t>
            </a:r>
            <a:r>
              <a:rPr lang="en-US" sz="2400" dirty="0" err="1"/>
              <a:t>наиболее</a:t>
            </a:r>
            <a:r>
              <a:rPr lang="en-US" sz="2400" dirty="0"/>
              <a:t> </a:t>
            </a:r>
            <a:r>
              <a:rPr lang="en-US" sz="2400" dirty="0" err="1"/>
              <a:t>доступным</a:t>
            </a:r>
            <a:r>
              <a:rPr lang="en-US" sz="2400" dirty="0"/>
              <a:t> </a:t>
            </a:r>
            <a:r>
              <a:rPr lang="en-US" sz="2400" dirty="0" err="1"/>
              <a:t>методам</a:t>
            </a:r>
            <a:r>
              <a:rPr lang="en-US" sz="2400" dirty="0"/>
              <a:t> </a:t>
            </a:r>
            <a:r>
              <a:rPr lang="en-US" sz="2400" dirty="0" err="1"/>
              <a:t>исправления</a:t>
            </a:r>
            <a:r>
              <a:rPr lang="en-US" sz="2400" dirty="0"/>
              <a:t> </a:t>
            </a:r>
            <a:r>
              <a:rPr lang="en-US" sz="2400" dirty="0" err="1"/>
              <a:t>окклюзионной</a:t>
            </a:r>
            <a:r>
              <a:rPr lang="en-US" sz="2400" dirty="0"/>
              <a:t> </a:t>
            </a:r>
            <a:r>
              <a:rPr lang="en-US" sz="2400" dirty="0" err="1"/>
              <a:t>поверхности</a:t>
            </a:r>
            <a:r>
              <a:rPr lang="en-US" sz="2400" dirty="0"/>
              <a:t> </a:t>
            </a:r>
            <a:r>
              <a:rPr lang="en-US" sz="2400" dirty="0" err="1"/>
              <a:t>зубных</a:t>
            </a:r>
            <a:r>
              <a:rPr lang="en-US" sz="2400" dirty="0"/>
              <a:t> </a:t>
            </a:r>
            <a:r>
              <a:rPr lang="en-US" sz="2400" dirty="0" err="1"/>
              <a:t>рядов</a:t>
            </a:r>
            <a:r>
              <a:rPr lang="en-US" sz="2400" dirty="0"/>
              <a:t>. </a:t>
            </a:r>
            <a:r>
              <a:rPr lang="en-US" sz="2400" dirty="0" err="1"/>
              <a:t>Показанием</a:t>
            </a:r>
            <a:r>
              <a:rPr lang="en-US" sz="2400" dirty="0"/>
              <a:t> </a:t>
            </a:r>
            <a:r>
              <a:rPr lang="en-US" sz="2400" dirty="0" err="1"/>
              <a:t>к</a:t>
            </a:r>
            <a:r>
              <a:rPr lang="en-US" sz="2400" dirty="0"/>
              <a:t> </a:t>
            </a:r>
            <a:r>
              <a:rPr lang="en-US" sz="2400" dirty="0" err="1"/>
              <a:t>нему</a:t>
            </a:r>
            <a:r>
              <a:rPr lang="en-US" sz="2400" dirty="0"/>
              <a:t> </a:t>
            </a:r>
            <a:r>
              <a:rPr lang="en-US" sz="2400" dirty="0" err="1"/>
              <a:t>является</a:t>
            </a:r>
            <a:r>
              <a:rPr lang="en-US" sz="2400" dirty="0"/>
              <a:t> </a:t>
            </a:r>
            <a:r>
              <a:rPr lang="en-US" sz="2400" dirty="0" err="1"/>
              <a:t>невозможность</a:t>
            </a:r>
            <a:r>
              <a:rPr lang="en-US" sz="2400" dirty="0"/>
              <a:t> </a:t>
            </a:r>
            <a:r>
              <a:rPr lang="en-US" sz="2400" dirty="0" err="1"/>
              <a:t>исправления</a:t>
            </a:r>
            <a:r>
              <a:rPr lang="en-US" sz="2400" dirty="0"/>
              <a:t> </a:t>
            </a:r>
            <a:r>
              <a:rPr lang="en-US" sz="2400" dirty="0" err="1"/>
              <a:t>деформации</a:t>
            </a:r>
            <a:r>
              <a:rPr lang="en-US" sz="2400" dirty="0"/>
              <a:t> </a:t>
            </a:r>
            <a:r>
              <a:rPr lang="en-US" sz="2400" dirty="0" err="1"/>
              <a:t>ортодонтическим</a:t>
            </a:r>
            <a:r>
              <a:rPr lang="en-US" sz="2400" dirty="0"/>
              <a:t> </a:t>
            </a:r>
            <a:r>
              <a:rPr lang="en-US" sz="2400" dirty="0" err="1"/>
              <a:t>методом</a:t>
            </a:r>
            <a:r>
              <a:rPr lang="en-US" sz="2400" dirty="0"/>
              <a:t>. </a:t>
            </a:r>
            <a:endParaRPr lang="ru-RU" sz="2400" dirty="0"/>
          </a:p>
        </p:txBody>
      </p:sp>
      <p:pic>
        <p:nvPicPr>
          <p:cNvPr id="6" name="Изображение 5" descr="Unknown-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965" y="3620474"/>
            <a:ext cx="38989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951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3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4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1835696" y="332656"/>
            <a:ext cx="6984776" cy="6370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Ортодонтический</a:t>
            </a:r>
            <a:r>
              <a:rPr lang="en-US" sz="2400" b="1" dirty="0"/>
              <a:t> </a:t>
            </a:r>
            <a:r>
              <a:rPr lang="en-US" sz="2400" b="1" dirty="0" err="1"/>
              <a:t>метод</a:t>
            </a:r>
            <a:r>
              <a:rPr lang="en-US" sz="2400" b="1" dirty="0"/>
              <a:t> </a:t>
            </a:r>
            <a:r>
              <a:rPr lang="en-US" sz="2400" b="1" dirty="0" err="1"/>
              <a:t>исправления</a:t>
            </a:r>
            <a:r>
              <a:rPr lang="en-US" sz="2400" b="1" dirty="0"/>
              <a:t> </a:t>
            </a:r>
            <a:r>
              <a:rPr lang="en-US" sz="2400" b="1" dirty="0" err="1"/>
              <a:t>окклюзионной</a:t>
            </a:r>
            <a:r>
              <a:rPr lang="en-US" sz="2400" b="1" dirty="0"/>
              <a:t> </a:t>
            </a:r>
            <a:r>
              <a:rPr lang="en-US" sz="2400" b="1" dirty="0" err="1"/>
              <a:t>поверхности</a:t>
            </a:r>
            <a:r>
              <a:rPr lang="en-US" sz="2400" b="1" dirty="0"/>
              <a:t> </a:t>
            </a:r>
            <a:r>
              <a:rPr lang="en-US" sz="2400" b="1" dirty="0" err="1"/>
              <a:t>зубных</a:t>
            </a:r>
            <a:r>
              <a:rPr lang="en-US" sz="2400" b="1" dirty="0"/>
              <a:t> </a:t>
            </a:r>
            <a:r>
              <a:rPr lang="en-US" sz="2400" b="1" dirty="0" err="1"/>
              <a:t>рядов</a:t>
            </a:r>
            <a:r>
              <a:rPr lang="en-US" sz="2400" b="1" dirty="0"/>
              <a:t> </a:t>
            </a:r>
            <a:endParaRPr lang="ru-RU" sz="2400" b="1" dirty="0" smtClean="0"/>
          </a:p>
          <a:p>
            <a:r>
              <a:rPr lang="en-US" sz="2400" dirty="0" err="1" smtClean="0"/>
              <a:t>является</a:t>
            </a:r>
            <a:r>
              <a:rPr lang="en-US" sz="2400" dirty="0" smtClean="0"/>
              <a:t> </a:t>
            </a:r>
            <a:r>
              <a:rPr lang="en-US" sz="2400" dirty="0" err="1"/>
              <a:t>более</a:t>
            </a:r>
            <a:r>
              <a:rPr lang="en-US" sz="2400" dirty="0"/>
              <a:t> </a:t>
            </a:r>
            <a:r>
              <a:rPr lang="en-US" sz="2400" dirty="0" err="1"/>
              <a:t>щадящим</a:t>
            </a:r>
            <a:r>
              <a:rPr lang="en-US" sz="2400" dirty="0"/>
              <a:t> </a:t>
            </a:r>
            <a:r>
              <a:rPr lang="en-US" sz="2400" dirty="0" err="1"/>
              <a:t>по</a:t>
            </a:r>
            <a:r>
              <a:rPr lang="en-US" sz="2400" dirty="0"/>
              <a:t> </a:t>
            </a:r>
            <a:r>
              <a:rPr lang="en-US" sz="2400" dirty="0" err="1"/>
              <a:t>сравнению</a:t>
            </a:r>
            <a:r>
              <a:rPr lang="en-US" sz="2400" dirty="0"/>
              <a:t> </a:t>
            </a:r>
            <a:r>
              <a:rPr lang="en-US" sz="2400" dirty="0" err="1"/>
              <a:t>с</a:t>
            </a:r>
            <a:r>
              <a:rPr lang="en-US" sz="2400" dirty="0"/>
              <a:t> </a:t>
            </a:r>
            <a:r>
              <a:rPr lang="en-US" sz="2400" dirty="0" err="1"/>
              <a:t>описанными</a:t>
            </a:r>
            <a:r>
              <a:rPr lang="en-US" sz="2400" dirty="0"/>
              <a:t> </a:t>
            </a:r>
            <a:r>
              <a:rPr lang="en-US" sz="2400" dirty="0" err="1"/>
              <a:t>выше</a:t>
            </a:r>
            <a:r>
              <a:rPr lang="en-US" sz="2400" dirty="0"/>
              <a:t> </a:t>
            </a:r>
            <a:r>
              <a:rPr lang="en-US" sz="2400" dirty="0" err="1"/>
              <a:t>приемами</a:t>
            </a:r>
            <a:r>
              <a:rPr lang="en-US" sz="2400" dirty="0"/>
              <a:t>. </a:t>
            </a:r>
            <a:r>
              <a:rPr lang="en-US" sz="2400" dirty="0" err="1"/>
              <a:t>Однако</a:t>
            </a:r>
            <a:r>
              <a:rPr lang="en-US" sz="2400" dirty="0"/>
              <a:t> </a:t>
            </a:r>
            <a:r>
              <a:rPr lang="en-US" sz="2400" dirty="0" err="1"/>
              <a:t>он</a:t>
            </a:r>
            <a:r>
              <a:rPr lang="en-US" sz="2400" dirty="0"/>
              <a:t> 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лишен</a:t>
            </a:r>
            <a:r>
              <a:rPr lang="en-US" sz="2400" dirty="0"/>
              <a:t> </a:t>
            </a:r>
            <a:r>
              <a:rPr lang="en-US" sz="2400" dirty="0" err="1"/>
              <a:t>недостатков</a:t>
            </a:r>
            <a:r>
              <a:rPr lang="en-US" sz="2400" dirty="0"/>
              <a:t>. </a:t>
            </a:r>
            <a:r>
              <a:rPr lang="en-US" sz="2400" dirty="0" err="1"/>
              <a:t>К</a:t>
            </a:r>
            <a:r>
              <a:rPr lang="en-US" sz="2400" dirty="0"/>
              <a:t> </a:t>
            </a:r>
            <a:r>
              <a:rPr lang="en-US" sz="2400" dirty="0" err="1"/>
              <a:t>ним</a:t>
            </a:r>
            <a:r>
              <a:rPr lang="en-US" sz="2400" dirty="0"/>
              <a:t> </a:t>
            </a:r>
            <a:r>
              <a:rPr lang="en-US" sz="2400" dirty="0" err="1"/>
              <a:t>следует</a:t>
            </a:r>
            <a:r>
              <a:rPr lang="en-US" sz="2400" dirty="0"/>
              <a:t> </a:t>
            </a:r>
            <a:r>
              <a:rPr lang="en-US" sz="2400" dirty="0" err="1"/>
              <a:t>отнести</a:t>
            </a:r>
            <a:r>
              <a:rPr lang="en-US" sz="2400" dirty="0"/>
              <a:t> </a:t>
            </a:r>
            <a:r>
              <a:rPr lang="en-US" sz="2400" dirty="0" err="1"/>
              <a:t>продолжительность</a:t>
            </a:r>
            <a:r>
              <a:rPr lang="en-US" sz="2400" dirty="0"/>
              <a:t> </a:t>
            </a:r>
            <a:r>
              <a:rPr lang="en-US" sz="2400" dirty="0" err="1"/>
              <a:t>лечения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связанные</a:t>
            </a:r>
            <a:r>
              <a:rPr lang="en-US" sz="2400" dirty="0"/>
              <a:t> </a:t>
            </a:r>
            <a:r>
              <a:rPr lang="en-US" sz="2400" dirty="0" err="1"/>
              <a:t>с</a:t>
            </a:r>
            <a:r>
              <a:rPr lang="en-US" sz="2400" dirty="0"/>
              <a:t> </a:t>
            </a:r>
            <a:r>
              <a:rPr lang="en-US" sz="2400" dirty="0" err="1"/>
              <a:t>этим</a:t>
            </a:r>
            <a:r>
              <a:rPr lang="en-US" sz="2400" dirty="0"/>
              <a:t> </a:t>
            </a:r>
            <a:r>
              <a:rPr lang="en-US" sz="2400" dirty="0" err="1"/>
              <a:t>трудности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неудобства</a:t>
            </a:r>
            <a:r>
              <a:rPr lang="en-US" sz="2400" dirty="0"/>
              <a:t>, </a:t>
            </a:r>
            <a:r>
              <a:rPr lang="en-US" sz="2400" dirty="0" err="1"/>
              <a:t>особенно</a:t>
            </a:r>
            <a:r>
              <a:rPr lang="en-US" sz="2400" dirty="0"/>
              <a:t> </a:t>
            </a:r>
            <a:r>
              <a:rPr lang="en-US" sz="2400" dirty="0" err="1"/>
              <a:t>в</a:t>
            </a:r>
            <a:r>
              <a:rPr lang="en-US" sz="2400" dirty="0"/>
              <a:t> </a:t>
            </a:r>
            <a:r>
              <a:rPr lang="en-US" sz="2400" dirty="0" err="1"/>
              <a:t>пожилом</a:t>
            </a:r>
            <a:r>
              <a:rPr lang="en-US" sz="2400" dirty="0"/>
              <a:t> </a:t>
            </a:r>
            <a:r>
              <a:rPr lang="en-US" sz="2400" dirty="0" err="1"/>
              <a:t>возрасте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r>
              <a:rPr lang="en-US" sz="2400" b="1" dirty="0" err="1"/>
              <a:t>Аппаратурно-хирургический</a:t>
            </a:r>
            <a:r>
              <a:rPr lang="en-US" sz="2400" b="1" dirty="0"/>
              <a:t> </a:t>
            </a:r>
            <a:r>
              <a:rPr lang="en-US" sz="2400" b="1" dirty="0" err="1"/>
              <a:t>метод</a:t>
            </a:r>
            <a:r>
              <a:rPr lang="en-US" sz="2400" b="1" dirty="0"/>
              <a:t> </a:t>
            </a:r>
            <a:r>
              <a:rPr lang="en-US" sz="2400" b="1" dirty="0" err="1"/>
              <a:t>исправления</a:t>
            </a:r>
            <a:r>
              <a:rPr lang="en-US" sz="2400" b="1" dirty="0"/>
              <a:t> </a:t>
            </a:r>
            <a:r>
              <a:rPr lang="en-US" sz="2400" b="1" dirty="0" err="1"/>
              <a:t>окклюзионной</a:t>
            </a:r>
            <a:r>
              <a:rPr lang="en-US" sz="2400" b="1" dirty="0"/>
              <a:t> </a:t>
            </a:r>
            <a:r>
              <a:rPr lang="en-US" sz="2400" b="1" dirty="0" err="1"/>
              <a:t>поверхности</a:t>
            </a:r>
            <a:r>
              <a:rPr lang="en-US" sz="2400" b="1" dirty="0"/>
              <a:t> </a:t>
            </a:r>
            <a:r>
              <a:rPr lang="en-US" sz="2400" b="1" dirty="0" err="1"/>
              <a:t>зубных</a:t>
            </a:r>
            <a:r>
              <a:rPr lang="en-US" sz="2400" b="1" dirty="0"/>
              <a:t> </a:t>
            </a:r>
            <a:r>
              <a:rPr lang="en-US" sz="2400" b="1" dirty="0" err="1"/>
              <a:t>рядов</a:t>
            </a:r>
            <a:r>
              <a:rPr lang="en-US" sz="2400" b="1" dirty="0"/>
              <a:t>.</a:t>
            </a:r>
            <a:r>
              <a:rPr lang="en-US" sz="2400" dirty="0"/>
              <a:t> </a:t>
            </a:r>
            <a:endParaRPr lang="ru-RU" sz="2400" dirty="0" smtClean="0"/>
          </a:p>
          <a:p>
            <a:endParaRPr lang="ru-RU" sz="2400" dirty="0"/>
          </a:p>
          <a:p>
            <a:r>
              <a:rPr lang="en-US" sz="2400" b="1" dirty="0" err="1"/>
              <a:t>Таким</a:t>
            </a:r>
            <a:r>
              <a:rPr lang="en-US" sz="2400" b="1" dirty="0"/>
              <a:t> </a:t>
            </a:r>
            <a:r>
              <a:rPr lang="en-US" sz="2400" b="1" dirty="0" err="1"/>
              <a:t>образом</a:t>
            </a:r>
            <a:r>
              <a:rPr lang="en-US" sz="2400" b="1" dirty="0"/>
              <a:t>, </a:t>
            </a:r>
            <a:r>
              <a:rPr lang="en-US" sz="2400" b="1" dirty="0" err="1"/>
              <a:t>предварительная</a:t>
            </a:r>
            <a:r>
              <a:rPr lang="en-US" sz="2400" b="1" dirty="0"/>
              <a:t> </a:t>
            </a:r>
            <a:r>
              <a:rPr lang="en-US" sz="2400" b="1" dirty="0" err="1"/>
              <a:t>подготовка</a:t>
            </a:r>
            <a:r>
              <a:rPr lang="en-US" sz="2400" b="1" dirty="0"/>
              <a:t> </a:t>
            </a:r>
            <a:r>
              <a:rPr lang="en-US" sz="2400" b="1" dirty="0" err="1"/>
              <a:t>зубов</a:t>
            </a:r>
            <a:r>
              <a:rPr lang="en-US" sz="2400" b="1" dirty="0"/>
              <a:t> </a:t>
            </a:r>
            <a:r>
              <a:rPr lang="en-US" sz="2400" b="1" dirty="0" err="1"/>
              <a:t>к</a:t>
            </a:r>
            <a:r>
              <a:rPr lang="en-US" sz="2400" b="1" dirty="0"/>
              <a:t> </a:t>
            </a:r>
            <a:r>
              <a:rPr lang="en-US" sz="2400" b="1" dirty="0" err="1"/>
              <a:t>протезированию</a:t>
            </a:r>
            <a:r>
              <a:rPr lang="en-US" sz="2400" b="1" dirty="0"/>
              <a:t> </a:t>
            </a:r>
            <a:r>
              <a:rPr lang="en-US" sz="2400" b="1" dirty="0" err="1"/>
              <a:t>является</a:t>
            </a:r>
            <a:r>
              <a:rPr lang="en-US" sz="2400" b="1" dirty="0"/>
              <a:t> </a:t>
            </a:r>
            <a:r>
              <a:rPr lang="en-US" sz="2400" b="1" dirty="0" err="1"/>
              <a:t>основополагающим</a:t>
            </a:r>
            <a:r>
              <a:rPr lang="en-US" sz="2400" b="1" dirty="0"/>
              <a:t> </a:t>
            </a:r>
            <a:r>
              <a:rPr lang="en-US" sz="2400" b="1" dirty="0" err="1"/>
              <a:t>комплексом</a:t>
            </a:r>
            <a:r>
              <a:rPr lang="en-US" sz="2400" b="1" dirty="0"/>
              <a:t> </a:t>
            </a:r>
            <a:r>
              <a:rPr lang="en-US" sz="2400" b="1" dirty="0" err="1"/>
              <a:t>мероприятий</a:t>
            </a:r>
            <a:r>
              <a:rPr lang="en-US" sz="2400" b="1" dirty="0"/>
              <a:t> </a:t>
            </a:r>
            <a:r>
              <a:rPr lang="en-US" sz="2400" b="1" dirty="0" err="1"/>
              <a:t>для</a:t>
            </a:r>
            <a:r>
              <a:rPr lang="en-US" sz="2400" b="1" dirty="0"/>
              <a:t> </a:t>
            </a:r>
            <a:r>
              <a:rPr lang="en-US" sz="2400" b="1" dirty="0" err="1"/>
              <a:t>дальнейшего</a:t>
            </a:r>
            <a:r>
              <a:rPr lang="en-US" sz="2400" b="1" dirty="0"/>
              <a:t> </a:t>
            </a:r>
            <a:r>
              <a:rPr lang="en-US" sz="2400" b="1" dirty="0" err="1"/>
              <a:t>рационального</a:t>
            </a:r>
            <a:r>
              <a:rPr lang="en-US" sz="2400" b="1" dirty="0"/>
              <a:t> </a:t>
            </a:r>
            <a:r>
              <a:rPr lang="en-US" sz="2400" b="1" dirty="0" err="1"/>
              <a:t>в</a:t>
            </a:r>
            <a:r>
              <a:rPr lang="en-US" sz="2400" b="1" dirty="0"/>
              <a:t> </a:t>
            </a:r>
            <a:r>
              <a:rPr lang="en-US" sz="2400" b="1" dirty="0" err="1"/>
              <a:t>функциональном</a:t>
            </a:r>
            <a:r>
              <a:rPr lang="en-US" sz="2400" b="1" dirty="0"/>
              <a:t> </a:t>
            </a:r>
            <a:r>
              <a:rPr lang="en-US" sz="2400" b="1" dirty="0" err="1"/>
              <a:t>и</a:t>
            </a:r>
            <a:r>
              <a:rPr lang="en-US" sz="2400" b="1" dirty="0"/>
              <a:t> </a:t>
            </a:r>
            <a:r>
              <a:rPr lang="en-US" sz="2400" b="1" dirty="0" err="1"/>
              <a:t>эстетическом</a:t>
            </a:r>
            <a:r>
              <a:rPr lang="en-US" sz="2400" b="1" dirty="0"/>
              <a:t> </a:t>
            </a:r>
            <a:r>
              <a:rPr lang="en-US" sz="2400" b="1" dirty="0" err="1"/>
              <a:t>отношении</a:t>
            </a:r>
            <a:r>
              <a:rPr lang="en-US" sz="2400" b="1" dirty="0"/>
              <a:t> </a:t>
            </a:r>
            <a:r>
              <a:rPr lang="en-US" sz="2400" b="1" dirty="0" err="1"/>
              <a:t>протезирования</a:t>
            </a:r>
            <a:r>
              <a:rPr lang="en-US" sz="2400" b="1" dirty="0"/>
              <a:t> </a:t>
            </a:r>
            <a:r>
              <a:rPr lang="en-US" sz="2400" b="1" dirty="0" err="1"/>
              <a:t>зубов</a:t>
            </a:r>
            <a:r>
              <a:rPr lang="en-US" sz="2400" b="1" dirty="0"/>
              <a:t>.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01331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796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4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5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771800" y="1700808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83768" y="1628800"/>
            <a:ext cx="56166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Специальная</a:t>
            </a:r>
            <a:r>
              <a:rPr lang="en-US" sz="2800" dirty="0"/>
              <a:t> </a:t>
            </a:r>
            <a:r>
              <a:rPr lang="en-US" sz="2800" dirty="0" err="1"/>
              <a:t>подготовка</a:t>
            </a:r>
            <a:r>
              <a:rPr lang="en-US" sz="2800" dirty="0"/>
              <a:t> </a:t>
            </a:r>
            <a:r>
              <a:rPr lang="en-US" sz="2800" dirty="0" err="1"/>
              <a:t>полости</a:t>
            </a:r>
            <a:r>
              <a:rPr lang="en-US" sz="2800" dirty="0"/>
              <a:t> </a:t>
            </a:r>
            <a:r>
              <a:rPr lang="en-US" sz="2800" dirty="0" err="1"/>
              <a:t>рта</a:t>
            </a:r>
            <a:r>
              <a:rPr lang="en-US" sz="2800" dirty="0"/>
              <a:t> </a:t>
            </a:r>
            <a:r>
              <a:rPr lang="en-US" sz="2800" dirty="0" err="1"/>
              <a:t>к</a:t>
            </a:r>
            <a:r>
              <a:rPr lang="en-US" sz="2800" dirty="0"/>
              <a:t> </a:t>
            </a:r>
            <a:r>
              <a:rPr lang="en-US" sz="2800" dirty="0" err="1"/>
              <a:t>протезированию</a:t>
            </a:r>
            <a:r>
              <a:rPr lang="en-US" sz="2800" dirty="0"/>
              <a:t> </a:t>
            </a:r>
            <a:r>
              <a:rPr lang="en-US" sz="2800" dirty="0" err="1"/>
              <a:t>слагается</a:t>
            </a:r>
            <a:r>
              <a:rPr lang="en-US" sz="2800" dirty="0"/>
              <a:t> </a:t>
            </a:r>
            <a:r>
              <a:rPr lang="en-US" sz="2800" dirty="0" err="1"/>
              <a:t>из</a:t>
            </a:r>
            <a:r>
              <a:rPr lang="en-US" sz="2800" dirty="0"/>
              <a:t> </a:t>
            </a:r>
            <a:r>
              <a:rPr lang="en-US" sz="2800" dirty="0" err="1"/>
              <a:t>терапевтических</a:t>
            </a:r>
            <a:r>
              <a:rPr lang="en-US" sz="2800" dirty="0"/>
              <a:t>, </a:t>
            </a:r>
            <a:r>
              <a:rPr lang="en-US" sz="2800" dirty="0" err="1"/>
              <a:t>хирургических</a:t>
            </a:r>
            <a:r>
              <a:rPr lang="en-US" sz="2800" dirty="0"/>
              <a:t> </a:t>
            </a:r>
            <a:r>
              <a:rPr lang="en-US" sz="2800" dirty="0" err="1"/>
              <a:t>и</a:t>
            </a:r>
            <a:r>
              <a:rPr lang="en-US" sz="2800" dirty="0"/>
              <a:t> </a:t>
            </a:r>
            <a:r>
              <a:rPr lang="en-US" sz="2800" dirty="0" err="1"/>
              <a:t>ортопедических</a:t>
            </a:r>
            <a:r>
              <a:rPr lang="en-US" sz="2800" dirty="0"/>
              <a:t> </a:t>
            </a:r>
            <a:r>
              <a:rPr lang="en-US" sz="2800" dirty="0" err="1"/>
              <a:t>мероприятий</a:t>
            </a:r>
            <a:endParaRPr lang="ru-RU" sz="2800" dirty="0"/>
          </a:p>
        </p:txBody>
      </p:sp>
      <p:pic>
        <p:nvPicPr>
          <p:cNvPr id="16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73016"/>
            <a:ext cx="5184576" cy="2616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442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4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5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907704" y="317549"/>
            <a:ext cx="648072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Ampir Deco" pitchFamily="2" charset="0"/>
              </a:rPr>
              <a:t>Специальная подготовка </a:t>
            </a:r>
          </a:p>
          <a:p>
            <a:pPr lvl="0"/>
            <a:r>
              <a:rPr lang="ru-RU" sz="2000" b="1" dirty="0" smtClean="0">
                <a:solidFill>
                  <a:srgbClr val="3333FF"/>
                </a:solidFill>
                <a:latin typeface="Ampir Deco" pitchFamily="2" charset="0"/>
              </a:rPr>
              <a:t>терапевтическая</a:t>
            </a:r>
            <a:r>
              <a:rPr lang="ru-RU" sz="2000" b="1" dirty="0" smtClean="0">
                <a:solidFill>
                  <a:srgbClr val="C00000"/>
                </a:solidFill>
                <a:latin typeface="Ampir Deco" pitchFamily="2" charset="0"/>
              </a:rPr>
              <a:t> </a:t>
            </a:r>
            <a:r>
              <a:rPr lang="ru-RU" sz="2000" dirty="0">
                <a:latin typeface="Ampir Deco" pitchFamily="2" charset="0"/>
              </a:rPr>
              <a:t>- </a:t>
            </a:r>
            <a:r>
              <a:rPr lang="ru-RU" sz="2000" dirty="0" err="1">
                <a:latin typeface="Ampir Deco" pitchFamily="2" charset="0"/>
              </a:rPr>
              <a:t>депульпирование</a:t>
            </a:r>
            <a:r>
              <a:rPr lang="ru-RU" sz="2000" dirty="0">
                <a:latin typeface="Ampir Deco" pitchFamily="2" charset="0"/>
              </a:rPr>
              <a:t> зубов, </a:t>
            </a:r>
            <a:r>
              <a:rPr lang="ru-RU" sz="2000" dirty="0" smtClean="0">
                <a:latin typeface="Ampir Deco" pitchFamily="2" charset="0"/>
              </a:rPr>
              <a:t>замена </a:t>
            </a:r>
            <a:r>
              <a:rPr lang="ru-RU" sz="2000" dirty="0">
                <a:latin typeface="Ampir Deco" pitchFamily="2" charset="0"/>
              </a:rPr>
              <a:t>металлических пломб</a:t>
            </a:r>
            <a:r>
              <a:rPr lang="ru-RU" sz="2000" dirty="0" smtClean="0">
                <a:latin typeface="Ampir Deco" pitchFamily="2" charset="0"/>
              </a:rPr>
              <a:t>; лечение кариеса опорных зубов</a:t>
            </a:r>
          </a:p>
          <a:p>
            <a:pPr lvl="0"/>
            <a:r>
              <a:rPr lang="ru-RU" sz="2000" b="1" dirty="0">
                <a:solidFill>
                  <a:srgbClr val="3333FF"/>
                </a:solidFill>
                <a:latin typeface="Ampir Deco" pitchFamily="2" charset="0"/>
              </a:rPr>
              <a:t>хирургическая</a:t>
            </a:r>
            <a:r>
              <a:rPr lang="ru-RU" sz="2000" b="1" dirty="0">
                <a:solidFill>
                  <a:srgbClr val="C00000"/>
                </a:solidFill>
                <a:latin typeface="Ampir Deco" pitchFamily="2" charset="0"/>
              </a:rPr>
              <a:t> </a:t>
            </a:r>
            <a:r>
              <a:rPr lang="ru-RU" sz="2000" dirty="0">
                <a:latin typeface="Ampir Deco" pitchFamily="2" charset="0"/>
              </a:rPr>
              <a:t>-</a:t>
            </a:r>
            <a:r>
              <a:rPr lang="ru-RU" sz="2000" u="sng" dirty="0">
                <a:latin typeface="Ampir Deco" pitchFamily="2" charset="0"/>
              </a:rPr>
              <a:t> </a:t>
            </a:r>
            <a:r>
              <a:rPr lang="ru-RU" sz="2000" dirty="0">
                <a:latin typeface="Ampir Deco" pitchFamily="2" charset="0"/>
              </a:rPr>
              <a:t>удаление экзостозов, резекция гипертрофированного альвеолярного отростка, устранение небного торуса, устранение рубцовых тяжей слизистой, пластика уздечек, углубление преддверия полости рта, резекция верхушки зуба, удаление значительно выдвинувшихся зубов, </a:t>
            </a:r>
            <a:r>
              <a:rPr lang="ru-RU" sz="2000" dirty="0" err="1">
                <a:latin typeface="Ampir Deco" pitchFamily="2" charset="0"/>
              </a:rPr>
              <a:t>имплантология</a:t>
            </a:r>
            <a:r>
              <a:rPr lang="ru-RU" sz="2000" dirty="0" smtClean="0">
                <a:latin typeface="Ampir Deco" pitchFamily="2" charset="0"/>
              </a:rPr>
              <a:t>;</a:t>
            </a:r>
            <a:endParaRPr lang="ru-RU" sz="2000" dirty="0">
              <a:latin typeface="Ampir Deco" pitchFamily="2" charset="0"/>
            </a:endParaRPr>
          </a:p>
          <a:p>
            <a:pPr lvl="0"/>
            <a:r>
              <a:rPr lang="ru-RU" sz="2000" b="1" dirty="0">
                <a:solidFill>
                  <a:srgbClr val="3333FF"/>
                </a:solidFill>
                <a:latin typeface="Ampir Deco" pitchFamily="2" charset="0"/>
              </a:rPr>
              <a:t>ортопедическая </a:t>
            </a:r>
            <a:r>
              <a:rPr lang="ru-RU" sz="2000" dirty="0">
                <a:latin typeface="Ampir Deco" pitchFamily="2" charset="0"/>
              </a:rPr>
              <a:t>устранение вторичных деформаций окклюзионной поверхности путем сошлифовывания, перестройка </a:t>
            </a:r>
            <a:r>
              <a:rPr lang="ru-RU" sz="2000" dirty="0" err="1">
                <a:latin typeface="Ampir Deco" pitchFamily="2" charset="0"/>
              </a:rPr>
              <a:t>миотатического</a:t>
            </a:r>
            <a:r>
              <a:rPr lang="ru-RU" sz="2000" dirty="0">
                <a:latin typeface="Ampir Deco" pitchFamily="2" charset="0"/>
              </a:rPr>
              <a:t> рефлекса; </a:t>
            </a:r>
          </a:p>
          <a:p>
            <a:pPr lvl="0"/>
            <a:r>
              <a:rPr lang="ru-RU" sz="2000" b="1" dirty="0" err="1">
                <a:solidFill>
                  <a:srgbClr val="3333FF"/>
                </a:solidFill>
                <a:latin typeface="Ampir Deco" pitchFamily="2" charset="0"/>
              </a:rPr>
              <a:t>ортодонтическая</a:t>
            </a:r>
            <a:r>
              <a:rPr lang="ru-RU" sz="2000" b="1" dirty="0">
                <a:solidFill>
                  <a:srgbClr val="C00000"/>
                </a:solidFill>
                <a:latin typeface="Ampir Deco" pitchFamily="2" charset="0"/>
              </a:rPr>
              <a:t> </a:t>
            </a:r>
            <a:r>
              <a:rPr lang="ru-RU" sz="2000" dirty="0">
                <a:latin typeface="Ampir Deco" pitchFamily="2" charset="0"/>
              </a:rPr>
              <a:t>подготовка полости рта  - устранение вторичных деформаций с помощью специальных аппаратов</a:t>
            </a:r>
            <a:r>
              <a:rPr lang="ru-RU" sz="2000" dirty="0" smtClean="0">
                <a:latin typeface="Ampir Deco" pitchFamily="2" charset="0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49362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4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5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81" t="1949"/>
          <a:stretch>
            <a:fillRect/>
          </a:stretch>
        </p:blipFill>
        <p:spPr bwMode="auto">
          <a:xfrm>
            <a:off x="5547204" y="1361028"/>
            <a:ext cx="3563441" cy="4271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051720" y="476673"/>
            <a:ext cx="4806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/>
              <a:t>Терапевтическая</a:t>
            </a:r>
            <a:r>
              <a:rPr lang="en-US" sz="2400" b="1" dirty="0"/>
              <a:t> </a:t>
            </a:r>
            <a:r>
              <a:rPr lang="en-US" sz="2400" b="1" dirty="0" err="1"/>
              <a:t>подготовка</a:t>
            </a:r>
            <a:r>
              <a:rPr lang="en-US" sz="2400" b="1" dirty="0"/>
              <a:t> </a:t>
            </a:r>
            <a:r>
              <a:rPr lang="en-US" sz="2400" b="1" dirty="0" err="1"/>
              <a:t>полости</a:t>
            </a:r>
            <a:r>
              <a:rPr lang="en-US" sz="2400" b="1" dirty="0"/>
              <a:t> </a:t>
            </a:r>
            <a:r>
              <a:rPr lang="en-US" sz="2400" b="1" dirty="0" err="1"/>
              <a:t>рта</a:t>
            </a:r>
            <a:r>
              <a:rPr lang="en-US" sz="2400" b="1" dirty="0"/>
              <a:t> </a:t>
            </a:r>
            <a:r>
              <a:rPr lang="en-US" sz="2400" b="1" dirty="0" err="1"/>
              <a:t>к</a:t>
            </a:r>
            <a:r>
              <a:rPr lang="en-US" sz="2400" b="1" dirty="0"/>
              <a:t> </a:t>
            </a:r>
            <a:r>
              <a:rPr lang="en-US" sz="2400" b="1" dirty="0" err="1"/>
              <a:t>протезированию</a:t>
            </a:r>
            <a:r>
              <a:rPr lang="ru-RU" sz="2400" b="1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1720" y="2132856"/>
            <a:ext cx="28803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 ней следует отнести </a:t>
            </a:r>
            <a:r>
              <a:rPr lang="ru-RU" sz="2400" dirty="0" err="1"/>
              <a:t>депульпирование</a:t>
            </a:r>
            <a:r>
              <a:rPr lang="ru-RU" sz="2400" dirty="0"/>
              <a:t> зубов, не пораженных кариесом, только по определенным </a:t>
            </a:r>
            <a:r>
              <a:rPr lang="ru-RU" sz="2400" dirty="0" smtClean="0"/>
              <a:t>показаниям под ортопедические конструкции.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29762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4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5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75656" y="188640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Для</a:t>
            </a:r>
            <a:r>
              <a:rPr lang="en-US" sz="2400" dirty="0"/>
              <a:t> </a:t>
            </a:r>
            <a:r>
              <a:rPr lang="en-US" sz="2400" dirty="0" err="1"/>
              <a:t>решения</a:t>
            </a:r>
            <a:r>
              <a:rPr lang="en-US" sz="2400" dirty="0"/>
              <a:t> </a:t>
            </a:r>
            <a:r>
              <a:rPr lang="en-US" sz="2400" dirty="0" err="1"/>
              <a:t>вопроса</a:t>
            </a:r>
            <a:r>
              <a:rPr lang="en-US" sz="2400" dirty="0"/>
              <a:t> </a:t>
            </a:r>
            <a:r>
              <a:rPr lang="en-US" sz="2400" dirty="0" err="1"/>
              <a:t>о</a:t>
            </a:r>
            <a:r>
              <a:rPr lang="en-US" sz="2400" dirty="0"/>
              <a:t> </a:t>
            </a:r>
            <a:r>
              <a:rPr lang="en-US" sz="2400" dirty="0" err="1"/>
              <a:t>целесообразности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возможности</a:t>
            </a:r>
            <a:r>
              <a:rPr lang="en-US" sz="2400" dirty="0"/>
              <a:t> </a:t>
            </a:r>
            <a:r>
              <a:rPr lang="en-US" sz="2400" dirty="0" err="1" smtClean="0"/>
              <a:t>депуль</a:t>
            </a:r>
            <a:r>
              <a:rPr lang="ru-RU" sz="2400" dirty="0" err="1" smtClean="0"/>
              <a:t>пурования</a:t>
            </a:r>
            <a:r>
              <a:rPr lang="en-US" sz="2400" dirty="0" smtClean="0"/>
              <a:t> </a:t>
            </a:r>
            <a:r>
              <a:rPr lang="en-US" sz="2400" dirty="0" err="1"/>
              <a:t>зуба</a:t>
            </a:r>
            <a:r>
              <a:rPr lang="en-US" sz="2400" dirty="0"/>
              <a:t> </a:t>
            </a:r>
            <a:r>
              <a:rPr lang="en-US" sz="2400" dirty="0" err="1"/>
              <a:t>необходимо</a:t>
            </a:r>
            <a:r>
              <a:rPr lang="en-US" sz="2400" dirty="0"/>
              <a:t> </a:t>
            </a:r>
            <a:r>
              <a:rPr lang="en-US" sz="2400" dirty="0" err="1"/>
              <a:t>провести</a:t>
            </a:r>
            <a:r>
              <a:rPr lang="en-US" sz="2400" dirty="0"/>
              <a:t> </a:t>
            </a:r>
            <a:r>
              <a:rPr lang="en-US" sz="2400" dirty="0" err="1"/>
              <a:t>следующие</a:t>
            </a:r>
            <a:r>
              <a:rPr lang="en-US" sz="2400" dirty="0"/>
              <a:t> </a:t>
            </a:r>
            <a:r>
              <a:rPr lang="en-US" sz="2400" dirty="0" err="1"/>
              <a:t>исследования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1772816"/>
            <a:ext cx="7560840" cy="5160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  <a:r>
              <a:rPr lang="en-US" sz="2000" dirty="0"/>
              <a:t>. </a:t>
            </a:r>
            <a:r>
              <a:rPr lang="en-US" sz="2000" b="1" dirty="0" err="1"/>
              <a:t>Тщательно</a:t>
            </a:r>
            <a:r>
              <a:rPr lang="en-US" sz="2000" b="1" dirty="0"/>
              <a:t> </a:t>
            </a:r>
            <a:r>
              <a:rPr lang="en-US" sz="2000" b="1" dirty="0" err="1"/>
              <a:t>собрать</a:t>
            </a:r>
            <a:r>
              <a:rPr lang="en-US" sz="2000" b="1" dirty="0"/>
              <a:t> </a:t>
            </a:r>
            <a:r>
              <a:rPr lang="en-US" sz="2000" b="1" dirty="0" err="1"/>
              <a:t>анамнез</a:t>
            </a:r>
            <a:r>
              <a:rPr lang="en-US" sz="2000" b="1" dirty="0"/>
              <a:t> </a:t>
            </a:r>
            <a:r>
              <a:rPr lang="en-US" sz="2000" b="1" dirty="0" err="1"/>
              <a:t>и</a:t>
            </a:r>
            <a:r>
              <a:rPr lang="en-US" sz="2000" b="1" dirty="0"/>
              <a:t> </a:t>
            </a:r>
            <a:r>
              <a:rPr lang="en-US" sz="2000" b="1" dirty="0" err="1"/>
              <a:t>обследовать</a:t>
            </a:r>
            <a:r>
              <a:rPr lang="en-US" sz="2000" b="1" dirty="0"/>
              <a:t> </a:t>
            </a:r>
            <a:r>
              <a:rPr lang="en-US" sz="2000" b="1" dirty="0" err="1"/>
              <a:t>больного</a:t>
            </a:r>
            <a:r>
              <a:rPr lang="en-US" sz="2000" b="1" dirty="0"/>
              <a:t> </a:t>
            </a:r>
            <a:r>
              <a:rPr lang="en-US" sz="2000" dirty="0" err="1"/>
              <a:t>с</a:t>
            </a:r>
            <a:r>
              <a:rPr lang="en-US" sz="2000" dirty="0"/>
              <a:t> </a:t>
            </a:r>
            <a:r>
              <a:rPr lang="en-US" sz="2000" dirty="0" err="1"/>
              <a:t>целью</a:t>
            </a:r>
            <a:r>
              <a:rPr lang="en-US" sz="2000" dirty="0"/>
              <a:t> </a:t>
            </a:r>
            <a:r>
              <a:rPr lang="en-US" sz="2000" dirty="0" err="1"/>
              <a:t>выявления</a:t>
            </a:r>
            <a:r>
              <a:rPr lang="en-US" sz="2000" dirty="0"/>
              <a:t> </a:t>
            </a:r>
            <a:r>
              <a:rPr lang="en-US" sz="2000" dirty="0" err="1"/>
              <a:t>соматических</a:t>
            </a:r>
            <a:r>
              <a:rPr lang="en-US" sz="2000" dirty="0"/>
              <a:t> </a:t>
            </a:r>
            <a:r>
              <a:rPr lang="en-US" sz="2000" dirty="0" err="1"/>
              <a:t>и</a:t>
            </a:r>
            <a:r>
              <a:rPr lang="en-US" sz="2000" dirty="0"/>
              <a:t> </a:t>
            </a:r>
            <a:r>
              <a:rPr lang="en-US" sz="2000" dirty="0" err="1"/>
              <a:t>стоматологических</a:t>
            </a:r>
            <a:r>
              <a:rPr lang="en-US" sz="2000" dirty="0"/>
              <a:t> </a:t>
            </a:r>
            <a:r>
              <a:rPr lang="en-US" sz="2000" dirty="0" err="1"/>
              <a:t>заболеваний</a:t>
            </a:r>
            <a:r>
              <a:rPr lang="en-US" sz="2000" dirty="0"/>
              <a:t>, при </a:t>
            </a:r>
            <a:r>
              <a:rPr lang="en-US" sz="2000" dirty="0" err="1"/>
              <a:t>которых</a:t>
            </a:r>
            <a:r>
              <a:rPr lang="en-US" sz="2000" dirty="0"/>
              <a:t> </a:t>
            </a:r>
            <a:r>
              <a:rPr lang="en-US" sz="2000" dirty="0" err="1"/>
              <a:t>противопоказано</a:t>
            </a:r>
            <a:r>
              <a:rPr lang="en-US" sz="2000" dirty="0"/>
              <a:t> </a:t>
            </a:r>
            <a:r>
              <a:rPr lang="en-US" sz="2000" dirty="0" err="1"/>
              <a:t>депульпирование</a:t>
            </a:r>
            <a:r>
              <a:rPr lang="en-US" sz="2000" dirty="0"/>
              <a:t> </a:t>
            </a:r>
            <a:r>
              <a:rPr lang="en-US" sz="2000" dirty="0" err="1"/>
              <a:t>зуба</a:t>
            </a:r>
            <a:r>
              <a:rPr lang="en-US" sz="2000" dirty="0"/>
              <a:t>.</a:t>
            </a:r>
            <a:endParaRPr lang="ru-RU" sz="2000" dirty="0"/>
          </a:p>
          <a:p>
            <a:r>
              <a:rPr lang="en-US" sz="2000" dirty="0"/>
              <a:t>2. </a:t>
            </a:r>
            <a:r>
              <a:rPr lang="en-US" sz="2000" b="1" dirty="0" err="1"/>
              <a:t>Изучить</a:t>
            </a:r>
            <a:r>
              <a:rPr lang="en-US" sz="2000" b="1" dirty="0"/>
              <a:t> </a:t>
            </a:r>
            <a:r>
              <a:rPr lang="en-US" sz="2000" b="1" dirty="0" err="1"/>
              <a:t>диагностические</a:t>
            </a:r>
            <a:r>
              <a:rPr lang="en-US" sz="2000" b="1" dirty="0"/>
              <a:t> </a:t>
            </a:r>
            <a:r>
              <a:rPr lang="en-US" sz="2000" b="1" dirty="0" err="1"/>
              <a:t>модели</a:t>
            </a:r>
            <a:r>
              <a:rPr lang="en-US" sz="2000" b="1" dirty="0"/>
              <a:t> </a:t>
            </a:r>
            <a:r>
              <a:rPr lang="en-US" sz="2000" b="1" dirty="0" err="1"/>
              <a:t>зубных</a:t>
            </a:r>
            <a:r>
              <a:rPr lang="en-US" sz="2000" b="1" dirty="0"/>
              <a:t> </a:t>
            </a:r>
            <a:r>
              <a:rPr lang="en-US" sz="2000" b="1" dirty="0" err="1"/>
              <a:t>рядов</a:t>
            </a:r>
            <a:r>
              <a:rPr lang="en-US" sz="2000" b="1" dirty="0"/>
              <a:t> </a:t>
            </a:r>
            <a:r>
              <a:rPr lang="en-US" sz="2000" dirty="0" err="1"/>
              <a:t>больного</a:t>
            </a:r>
            <a:r>
              <a:rPr lang="en-US" sz="2000" dirty="0"/>
              <a:t> </a:t>
            </a:r>
            <a:r>
              <a:rPr lang="en-US" sz="2000" dirty="0" err="1"/>
              <a:t>в</a:t>
            </a:r>
            <a:r>
              <a:rPr lang="en-US" sz="2000" dirty="0"/>
              <a:t> </a:t>
            </a:r>
            <a:r>
              <a:rPr lang="en-US" sz="2000" dirty="0" err="1"/>
              <a:t>положении</a:t>
            </a:r>
            <a:r>
              <a:rPr lang="en-US" sz="2000" dirty="0"/>
              <a:t> </a:t>
            </a:r>
            <a:r>
              <a:rPr lang="en-US" sz="2000" dirty="0" err="1"/>
              <a:t>центральной</a:t>
            </a:r>
            <a:r>
              <a:rPr lang="en-US" sz="2000" dirty="0"/>
              <a:t> </a:t>
            </a:r>
            <a:r>
              <a:rPr lang="en-US" sz="2000" dirty="0" err="1"/>
              <a:t>окклюзии</a:t>
            </a:r>
            <a:r>
              <a:rPr lang="en-US" sz="2000" dirty="0"/>
              <a:t> </a:t>
            </a:r>
            <a:r>
              <a:rPr lang="en-US" sz="2000" dirty="0" err="1"/>
              <a:t>и</a:t>
            </a:r>
            <a:r>
              <a:rPr lang="en-US" sz="2000" dirty="0"/>
              <a:t> </a:t>
            </a:r>
            <a:r>
              <a:rPr lang="en-US" sz="2000" dirty="0" err="1"/>
              <a:t>конструктивного</a:t>
            </a:r>
            <a:r>
              <a:rPr lang="en-US" sz="2000" dirty="0"/>
              <a:t> </a:t>
            </a:r>
            <a:r>
              <a:rPr lang="en-US" sz="2000" dirty="0" err="1"/>
              <a:t>прикуса</a:t>
            </a:r>
            <a:r>
              <a:rPr lang="en-US" sz="2000" dirty="0"/>
              <a:t>.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моделях</a:t>
            </a:r>
            <a:r>
              <a:rPr lang="en-US" sz="2000" dirty="0"/>
              <a:t> </a:t>
            </a:r>
            <a:r>
              <a:rPr lang="en-US" sz="2000" dirty="0" err="1"/>
              <a:t>определяют</a:t>
            </a:r>
            <a:r>
              <a:rPr lang="en-US" sz="2000" dirty="0" smtClean="0"/>
              <a:t>:</a:t>
            </a:r>
            <a:endParaRPr lang="ru-RU" sz="2000" dirty="0" smtClean="0"/>
          </a:p>
          <a:p>
            <a:r>
              <a:rPr lang="en-US" sz="2000" dirty="0" smtClean="0"/>
              <a:t> </a:t>
            </a:r>
            <a:r>
              <a:rPr lang="en-US" sz="2000" dirty="0" err="1"/>
              <a:t>а</a:t>
            </a:r>
            <a:r>
              <a:rPr lang="en-US" sz="2000" dirty="0"/>
              <a:t>) </a:t>
            </a:r>
            <a:r>
              <a:rPr lang="en-US" sz="2000" dirty="0" err="1"/>
              <a:t>величину</a:t>
            </a:r>
            <a:r>
              <a:rPr lang="en-US" sz="2000" dirty="0"/>
              <a:t> </a:t>
            </a:r>
            <a:r>
              <a:rPr lang="en-US" sz="2000" dirty="0" err="1"/>
              <a:t>и</a:t>
            </a:r>
            <a:r>
              <a:rPr lang="en-US" sz="2000" dirty="0"/>
              <a:t> </a:t>
            </a:r>
            <a:r>
              <a:rPr lang="en-US" sz="2000" dirty="0" err="1"/>
              <a:t>тип</a:t>
            </a:r>
            <a:r>
              <a:rPr lang="en-US" sz="2000" dirty="0"/>
              <a:t> </a:t>
            </a:r>
            <a:r>
              <a:rPr lang="en-US" sz="2000" dirty="0" err="1"/>
              <a:t>зубо</a:t>
            </a:r>
            <a:r>
              <a:rPr lang="en-US" sz="2000" dirty="0"/>
              <a:t> - </a:t>
            </a:r>
            <a:r>
              <a:rPr lang="en-US" sz="2000" dirty="0" err="1"/>
              <a:t>альвеолярного</a:t>
            </a:r>
            <a:r>
              <a:rPr lang="en-US" sz="2000" dirty="0"/>
              <a:t> </a:t>
            </a:r>
            <a:r>
              <a:rPr lang="en-US" sz="2000" dirty="0" err="1"/>
              <a:t>удлинения</a:t>
            </a:r>
            <a:r>
              <a:rPr lang="en-US" sz="2000" dirty="0"/>
              <a:t>,</a:t>
            </a:r>
            <a:endParaRPr lang="ru-RU" sz="2000" dirty="0"/>
          </a:p>
          <a:p>
            <a:r>
              <a:rPr lang="en-US" sz="2000" dirty="0" err="1"/>
              <a:t>б</a:t>
            </a:r>
            <a:r>
              <a:rPr lang="en-US" sz="2000" dirty="0"/>
              <a:t>) </a:t>
            </a:r>
            <a:r>
              <a:rPr lang="en-US" sz="2000" dirty="0" err="1"/>
              <a:t>характер</a:t>
            </a:r>
            <a:r>
              <a:rPr lang="en-US" sz="2000" dirty="0"/>
              <a:t> </a:t>
            </a:r>
            <a:r>
              <a:rPr lang="en-US" sz="2000" dirty="0" err="1"/>
              <a:t>окклюзионной</a:t>
            </a:r>
            <a:r>
              <a:rPr lang="en-US" sz="2000" dirty="0"/>
              <a:t> </a:t>
            </a:r>
            <a:r>
              <a:rPr lang="en-US" sz="2000" dirty="0" err="1"/>
              <a:t>кривой</a:t>
            </a:r>
            <a:r>
              <a:rPr lang="en-US" sz="2000" dirty="0"/>
              <a:t>,</a:t>
            </a:r>
            <a:endParaRPr lang="ru-RU" sz="2000" dirty="0"/>
          </a:p>
          <a:p>
            <a:r>
              <a:rPr lang="en-US" sz="2000" dirty="0" err="1"/>
              <a:t>в</a:t>
            </a:r>
            <a:r>
              <a:rPr lang="en-US" sz="2000" dirty="0"/>
              <a:t>) </a:t>
            </a:r>
            <a:r>
              <a:rPr lang="en-US" sz="2000" dirty="0" err="1"/>
              <a:t>отношение</a:t>
            </a:r>
            <a:r>
              <a:rPr lang="en-US" sz="2000" dirty="0"/>
              <a:t> </a:t>
            </a:r>
            <a:r>
              <a:rPr lang="en-US" sz="2000" dirty="0" err="1"/>
              <a:t>отдельных</a:t>
            </a:r>
            <a:r>
              <a:rPr lang="en-US" sz="2000" dirty="0"/>
              <a:t> </a:t>
            </a:r>
            <a:r>
              <a:rPr lang="en-US" sz="2000" dirty="0" err="1"/>
              <a:t>зубов</a:t>
            </a:r>
            <a:r>
              <a:rPr lang="en-US" sz="2000" dirty="0"/>
              <a:t> </a:t>
            </a:r>
            <a:r>
              <a:rPr lang="en-US" sz="2000" dirty="0" err="1"/>
              <a:t>к</a:t>
            </a:r>
            <a:r>
              <a:rPr lang="en-US" sz="2000" dirty="0"/>
              <a:t> </a:t>
            </a:r>
            <a:r>
              <a:rPr lang="en-US" sz="2000" dirty="0" err="1"/>
              <a:t>слизистой</a:t>
            </a:r>
            <a:r>
              <a:rPr lang="en-US" sz="2000" dirty="0"/>
              <a:t> </a:t>
            </a:r>
            <a:r>
              <a:rPr lang="en-US" sz="2000" dirty="0" err="1"/>
              <a:t>оболочке</a:t>
            </a:r>
            <a:r>
              <a:rPr lang="en-US" sz="2000" dirty="0"/>
              <a:t> </a:t>
            </a:r>
            <a:r>
              <a:rPr lang="en-US" sz="2000" dirty="0" err="1"/>
              <a:t>беззубого</a:t>
            </a:r>
            <a:r>
              <a:rPr lang="en-US" sz="2000" dirty="0"/>
              <a:t> </a:t>
            </a:r>
            <a:r>
              <a:rPr lang="en-US" sz="2000" dirty="0" err="1"/>
              <a:t>альвеолярного</a:t>
            </a:r>
            <a:r>
              <a:rPr lang="en-US" sz="2000" dirty="0"/>
              <a:t> </a:t>
            </a:r>
            <a:r>
              <a:rPr lang="en-US" sz="2000" dirty="0" err="1"/>
              <a:t>отростка</a:t>
            </a:r>
            <a:r>
              <a:rPr lang="en-US" sz="2000" dirty="0"/>
              <a:t> </a:t>
            </a:r>
            <a:r>
              <a:rPr lang="en-US" sz="2000" dirty="0" err="1"/>
              <a:t>противоположной</a:t>
            </a:r>
            <a:r>
              <a:rPr lang="en-US" sz="2000" dirty="0"/>
              <a:t> </a:t>
            </a:r>
            <a:r>
              <a:rPr lang="en-US" sz="2000" dirty="0" err="1"/>
              <a:t>челюсти</a:t>
            </a:r>
            <a:r>
              <a:rPr lang="en-US" sz="2000" dirty="0"/>
              <a:t>,</a:t>
            </a:r>
            <a:endParaRPr lang="ru-RU" sz="2000" dirty="0"/>
          </a:p>
          <a:p>
            <a:r>
              <a:rPr lang="en-US" sz="2000" dirty="0" err="1"/>
              <a:t>г</a:t>
            </a:r>
            <a:r>
              <a:rPr lang="en-US" sz="2000" dirty="0"/>
              <a:t>) </a:t>
            </a:r>
            <a:r>
              <a:rPr lang="en-US" sz="2000" dirty="0" err="1"/>
              <a:t>характер</a:t>
            </a:r>
            <a:r>
              <a:rPr lang="en-US" sz="2000" dirty="0"/>
              <a:t> </a:t>
            </a:r>
            <a:r>
              <a:rPr lang="en-US" sz="2000" dirty="0" err="1"/>
              <a:t>мезиального</a:t>
            </a:r>
            <a:r>
              <a:rPr lang="en-US" sz="2000" dirty="0"/>
              <a:t> </a:t>
            </a:r>
            <a:r>
              <a:rPr lang="en-US" sz="2000" dirty="0" err="1"/>
              <a:t>и</a:t>
            </a:r>
            <a:r>
              <a:rPr lang="en-US" sz="2000" dirty="0"/>
              <a:t> </a:t>
            </a:r>
            <a:r>
              <a:rPr lang="en-US" sz="2000" dirty="0" err="1"/>
              <a:t>дистального</a:t>
            </a:r>
            <a:r>
              <a:rPr lang="en-US" sz="2000" dirty="0"/>
              <a:t> </a:t>
            </a:r>
            <a:r>
              <a:rPr lang="en-US" sz="2000" dirty="0" err="1"/>
              <a:t>перемещения</a:t>
            </a:r>
            <a:r>
              <a:rPr lang="en-US" sz="2000" dirty="0"/>
              <a:t> </a:t>
            </a:r>
            <a:r>
              <a:rPr lang="en-US" sz="2000" dirty="0" err="1"/>
              <a:t>зубов</a:t>
            </a:r>
            <a:r>
              <a:rPr lang="en-US" sz="2000" dirty="0"/>
              <a:t> (</a:t>
            </a:r>
            <a:r>
              <a:rPr lang="en-US" sz="2000" dirty="0" err="1"/>
              <a:t>корпусное</a:t>
            </a:r>
            <a:r>
              <a:rPr lang="en-US" sz="2000" dirty="0"/>
              <a:t>, </a:t>
            </a:r>
            <a:r>
              <a:rPr lang="en-US" sz="2000" dirty="0" err="1"/>
              <a:t>с</a:t>
            </a:r>
            <a:r>
              <a:rPr lang="en-US" sz="2000" dirty="0"/>
              <a:t> </a:t>
            </a:r>
            <a:r>
              <a:rPr lang="en-US" sz="2000" dirty="0" err="1"/>
              <a:t>наклоном</a:t>
            </a:r>
            <a:r>
              <a:rPr lang="en-US" sz="2000" dirty="0"/>
              <a:t>),</a:t>
            </a:r>
            <a:endParaRPr lang="ru-RU" sz="2000" dirty="0"/>
          </a:p>
          <a:p>
            <a:r>
              <a:rPr lang="en-US" sz="2000" dirty="0" err="1"/>
              <a:t>д</a:t>
            </a:r>
            <a:r>
              <a:rPr lang="en-US" sz="2000" dirty="0"/>
              <a:t>) </a:t>
            </a:r>
            <a:r>
              <a:rPr lang="en-US" sz="2000" dirty="0" err="1"/>
              <a:t>пункты</a:t>
            </a:r>
            <a:r>
              <a:rPr lang="en-US" sz="2000" dirty="0"/>
              <a:t>, </a:t>
            </a:r>
            <a:r>
              <a:rPr lang="en-US" sz="2000" dirty="0" err="1"/>
              <a:t>где</a:t>
            </a:r>
            <a:r>
              <a:rPr lang="en-US" sz="2000" dirty="0"/>
              <a:t> </a:t>
            </a:r>
            <a:r>
              <a:rPr lang="en-US" sz="2000" dirty="0" err="1"/>
              <a:t>возникают</a:t>
            </a:r>
            <a:r>
              <a:rPr lang="en-US" sz="2000" dirty="0"/>
              <a:t> </a:t>
            </a:r>
            <a:r>
              <a:rPr lang="en-US" sz="2000" dirty="0" err="1"/>
              <a:t>блокады</a:t>
            </a:r>
            <a:r>
              <a:rPr lang="en-US" sz="2000" dirty="0"/>
              <a:t> </a:t>
            </a:r>
            <a:r>
              <a:rPr lang="en-US" sz="2000" dirty="0" err="1"/>
              <a:t>движений</a:t>
            </a:r>
            <a:r>
              <a:rPr lang="en-US" sz="2000" dirty="0"/>
              <a:t> </a:t>
            </a:r>
            <a:r>
              <a:rPr lang="en-US" sz="2000" dirty="0" err="1"/>
              <a:t>нижней</a:t>
            </a:r>
            <a:r>
              <a:rPr lang="en-US" sz="2000" dirty="0"/>
              <a:t> </a:t>
            </a:r>
            <a:r>
              <a:rPr lang="en-US" sz="2000" dirty="0" err="1"/>
              <a:t>челюсти</a:t>
            </a:r>
            <a:r>
              <a:rPr lang="en-US" sz="2000" dirty="0"/>
              <a:t>,</a:t>
            </a:r>
            <a:endParaRPr lang="ru-RU" sz="2000" dirty="0"/>
          </a:p>
          <a:p>
            <a:r>
              <a:rPr lang="en-US" sz="2000" dirty="0" err="1"/>
              <a:t>е</a:t>
            </a:r>
            <a:r>
              <a:rPr lang="en-US" sz="2000" dirty="0"/>
              <a:t>) </a:t>
            </a:r>
            <a:r>
              <a:rPr lang="en-US" sz="2000" dirty="0" err="1"/>
              <a:t>уровень</a:t>
            </a:r>
            <a:r>
              <a:rPr lang="en-US" sz="2000" dirty="0"/>
              <a:t> </a:t>
            </a:r>
            <a:r>
              <a:rPr lang="en-US" sz="2000" dirty="0" err="1"/>
              <a:t>укорочения</a:t>
            </a:r>
            <a:r>
              <a:rPr lang="en-US" sz="2000" dirty="0"/>
              <a:t> </a:t>
            </a:r>
            <a:r>
              <a:rPr lang="en-US" sz="2000" dirty="0" err="1"/>
              <a:t>зубов</a:t>
            </a:r>
            <a:r>
              <a:rPr lang="en-US" sz="2000" dirty="0"/>
              <a:t> </a:t>
            </a:r>
            <a:r>
              <a:rPr lang="en-US" sz="2000" dirty="0" err="1"/>
              <a:t>или</a:t>
            </a:r>
            <a:r>
              <a:rPr lang="en-US" sz="2000" dirty="0"/>
              <a:t> </a:t>
            </a:r>
            <a:r>
              <a:rPr lang="en-US" sz="2000" dirty="0" err="1"/>
              <a:t>величину</a:t>
            </a:r>
            <a:r>
              <a:rPr lang="en-US" sz="2000" dirty="0"/>
              <a:t> </a:t>
            </a:r>
            <a:r>
              <a:rPr lang="en-US" sz="2000" dirty="0" err="1"/>
              <a:t>их</a:t>
            </a:r>
            <a:r>
              <a:rPr lang="en-US" sz="2000" dirty="0"/>
              <a:t> </a:t>
            </a:r>
            <a:r>
              <a:rPr lang="en-US" sz="2000" dirty="0" err="1"/>
              <a:t>перемещения</a:t>
            </a:r>
            <a:r>
              <a:rPr lang="en-US" sz="2000" dirty="0"/>
              <a:t> </a:t>
            </a:r>
            <a:r>
              <a:rPr lang="en-US" sz="2000" dirty="0" err="1"/>
              <a:t>для</a:t>
            </a:r>
            <a:r>
              <a:rPr lang="en-US" sz="2000" dirty="0"/>
              <a:t> </a:t>
            </a:r>
            <a:r>
              <a:rPr lang="en-US" sz="2000" dirty="0" err="1"/>
              <a:t>нормализации</a:t>
            </a:r>
            <a:r>
              <a:rPr lang="en-US" sz="2000" dirty="0"/>
              <a:t> </a:t>
            </a:r>
            <a:r>
              <a:rPr lang="en-US" sz="2000" dirty="0" err="1"/>
              <a:t>окклюзионных</a:t>
            </a:r>
            <a:r>
              <a:rPr lang="en-US" sz="2000" dirty="0"/>
              <a:t> </a:t>
            </a:r>
            <a:r>
              <a:rPr lang="en-US" sz="2000" dirty="0" err="1"/>
              <a:t>взаимоотношений</a:t>
            </a:r>
            <a:r>
              <a:rPr lang="en-US" sz="2000" dirty="0"/>
              <a:t>.</a:t>
            </a:r>
            <a:endParaRPr lang="ru-RU" sz="2000" dirty="0"/>
          </a:p>
          <a:p>
            <a:endParaRPr lang="ru-RU" sz="2000" dirty="0"/>
          </a:p>
        </p:txBody>
      </p:sp>
      <p:pic>
        <p:nvPicPr>
          <p:cNvPr id="10" name="Picture 4" descr="http://cdn0.cosmosmagazine.com/wp-content/uploads/20111122_tee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5" y="260648"/>
            <a:ext cx="1440160" cy="15080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5884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3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4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1475656" y="188641"/>
            <a:ext cx="51845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3. </a:t>
            </a:r>
            <a:r>
              <a:rPr lang="en-US" sz="2000" b="1" dirty="0" err="1"/>
              <a:t>Провести</a:t>
            </a:r>
            <a:r>
              <a:rPr lang="en-US" sz="2000" b="1" dirty="0"/>
              <a:t> </a:t>
            </a:r>
            <a:r>
              <a:rPr lang="en-US" sz="2000" b="1" dirty="0" err="1"/>
              <a:t>рентгенографическое</a:t>
            </a:r>
            <a:r>
              <a:rPr lang="en-US" sz="2000" b="1" dirty="0"/>
              <a:t> </a:t>
            </a:r>
            <a:r>
              <a:rPr lang="en-US" sz="2000" b="1" dirty="0" err="1"/>
              <a:t>исследование</a:t>
            </a:r>
            <a:r>
              <a:rPr lang="en-US" sz="2000" b="1" dirty="0"/>
              <a:t> </a:t>
            </a:r>
            <a:r>
              <a:rPr lang="en-US" sz="2000" b="1" dirty="0" err="1"/>
              <a:t>челюстей</a:t>
            </a:r>
            <a:r>
              <a:rPr lang="en-US" sz="2000" b="1" dirty="0"/>
              <a:t> </a:t>
            </a:r>
            <a:r>
              <a:rPr lang="en-US" sz="2000" b="1" dirty="0" err="1"/>
              <a:t>и</a:t>
            </a:r>
            <a:r>
              <a:rPr lang="en-US" sz="2000" b="1" dirty="0"/>
              <a:t> </a:t>
            </a:r>
            <a:r>
              <a:rPr lang="en-US" sz="2000" b="1" dirty="0" err="1"/>
              <a:t>зубов</a:t>
            </a:r>
            <a:r>
              <a:rPr lang="en-US" sz="2000" b="1" dirty="0"/>
              <a:t>.</a:t>
            </a:r>
            <a:endParaRPr lang="ru-RU" sz="2000" b="1" dirty="0"/>
          </a:p>
          <a:p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рентгенограммах</a:t>
            </a:r>
            <a:r>
              <a:rPr lang="en-US" sz="2000" dirty="0"/>
              <a:t> </a:t>
            </a:r>
            <a:r>
              <a:rPr lang="en-US" sz="2000" dirty="0" err="1"/>
              <a:t>определяются</a:t>
            </a:r>
            <a:r>
              <a:rPr lang="en-US" sz="2000" dirty="0"/>
              <a:t>:</a:t>
            </a:r>
            <a:endParaRPr lang="ru-RU" sz="2000" dirty="0"/>
          </a:p>
          <a:p>
            <a:r>
              <a:rPr lang="en-US" sz="2000" dirty="0" err="1"/>
              <a:t>а</a:t>
            </a:r>
            <a:r>
              <a:rPr lang="en-US" sz="2000" dirty="0"/>
              <a:t>) </a:t>
            </a:r>
            <a:r>
              <a:rPr lang="en-US" sz="2000" dirty="0" err="1"/>
              <a:t>изменения</a:t>
            </a:r>
            <a:r>
              <a:rPr lang="en-US" sz="2000" dirty="0"/>
              <a:t> </a:t>
            </a:r>
            <a:r>
              <a:rPr lang="en-US" sz="2000" dirty="0" err="1"/>
              <a:t>пародонта</a:t>
            </a:r>
            <a:r>
              <a:rPr lang="en-US" sz="2000" dirty="0"/>
              <a:t>, </a:t>
            </a:r>
            <a:r>
              <a:rPr lang="en-US" sz="2000" dirty="0" err="1"/>
              <a:t>костной</a:t>
            </a:r>
            <a:r>
              <a:rPr lang="en-US" sz="2000" dirty="0"/>
              <a:t> </a:t>
            </a:r>
            <a:r>
              <a:rPr lang="en-US" sz="2000" dirty="0" err="1"/>
              <a:t>ткани</a:t>
            </a:r>
            <a:r>
              <a:rPr lang="en-US" sz="2000" dirty="0"/>
              <a:t>;</a:t>
            </a:r>
            <a:endParaRPr lang="ru-RU" sz="2000" dirty="0"/>
          </a:p>
          <a:p>
            <a:r>
              <a:rPr lang="en-US" sz="2000" dirty="0" err="1"/>
              <a:t>б</a:t>
            </a:r>
            <a:r>
              <a:rPr lang="en-US" sz="2000" dirty="0"/>
              <a:t>) </a:t>
            </a:r>
            <a:r>
              <a:rPr lang="en-US" sz="2000" dirty="0" err="1"/>
              <a:t>топография</a:t>
            </a:r>
            <a:r>
              <a:rPr lang="en-US" sz="2000" dirty="0"/>
              <a:t> </a:t>
            </a:r>
            <a:r>
              <a:rPr lang="en-US" sz="2000" dirty="0" err="1"/>
              <a:t>полости</a:t>
            </a:r>
            <a:r>
              <a:rPr lang="en-US" sz="2000" dirty="0"/>
              <a:t> </a:t>
            </a:r>
            <a:r>
              <a:rPr lang="en-US" sz="2000" dirty="0" err="1"/>
              <a:t>зуба</a:t>
            </a:r>
            <a:r>
              <a:rPr lang="en-US" sz="2000" dirty="0"/>
              <a:t> (</a:t>
            </a:r>
            <a:r>
              <a:rPr lang="en-US" sz="2000" dirty="0" err="1"/>
              <a:t>с</a:t>
            </a:r>
            <a:r>
              <a:rPr lang="en-US" sz="2000" dirty="0"/>
              <a:t> </a:t>
            </a:r>
            <a:r>
              <a:rPr lang="en-US" sz="2000" dirty="0" err="1"/>
              <a:t>целью</a:t>
            </a:r>
            <a:r>
              <a:rPr lang="en-US" sz="2000" dirty="0"/>
              <a:t> </a:t>
            </a:r>
            <a:r>
              <a:rPr lang="en-US" sz="2000" dirty="0" err="1"/>
              <a:t>определения</a:t>
            </a:r>
            <a:r>
              <a:rPr lang="en-US" sz="2000" dirty="0"/>
              <a:t> </a:t>
            </a:r>
            <a:r>
              <a:rPr lang="en-US" sz="2000" dirty="0" err="1"/>
              <a:t>величины</a:t>
            </a:r>
            <a:r>
              <a:rPr lang="en-US" sz="2000" dirty="0"/>
              <a:t> </a:t>
            </a:r>
            <a:r>
              <a:rPr lang="en-US" sz="2000" dirty="0" err="1"/>
              <a:t>возможного</a:t>
            </a:r>
            <a:r>
              <a:rPr lang="en-US" sz="2000" dirty="0"/>
              <a:t> </a:t>
            </a:r>
            <a:r>
              <a:rPr lang="en-US" sz="2000" dirty="0" err="1"/>
              <a:t>сошлифовывания</a:t>
            </a:r>
            <a:r>
              <a:rPr lang="en-US" sz="2000" dirty="0"/>
              <a:t> </a:t>
            </a:r>
            <a:r>
              <a:rPr lang="en-US" sz="2000" dirty="0" err="1"/>
              <a:t>тканей</a:t>
            </a:r>
            <a:r>
              <a:rPr lang="en-US" sz="2000" dirty="0"/>
              <a:t> </a:t>
            </a:r>
            <a:r>
              <a:rPr lang="en-US" sz="2000" dirty="0" err="1"/>
              <a:t>зубов</a:t>
            </a:r>
            <a:r>
              <a:rPr lang="en-US" sz="2000" dirty="0"/>
              <a:t>).</a:t>
            </a:r>
            <a:endParaRPr lang="ru-RU" sz="2000" dirty="0"/>
          </a:p>
          <a:p>
            <a:r>
              <a:rPr lang="en-US" sz="2000" dirty="0"/>
              <a:t>4. </a:t>
            </a:r>
            <a:r>
              <a:rPr lang="en-US" sz="2000" dirty="0" err="1"/>
              <a:t>Электроодонтометрическое</a:t>
            </a:r>
            <a:r>
              <a:rPr lang="en-US" sz="2000" dirty="0"/>
              <a:t> </a:t>
            </a:r>
            <a:r>
              <a:rPr lang="en-US" sz="2000" dirty="0" err="1"/>
              <a:t>исследование</a:t>
            </a:r>
            <a:r>
              <a:rPr lang="en-US" sz="2000" dirty="0"/>
              <a:t>. </a:t>
            </a:r>
            <a:r>
              <a:rPr lang="en-US" sz="2000" dirty="0" err="1"/>
              <a:t>Указанное</a:t>
            </a:r>
            <a:r>
              <a:rPr lang="en-US" sz="2000" dirty="0"/>
              <a:t> </a:t>
            </a:r>
            <a:r>
              <a:rPr lang="en-US" sz="2000" dirty="0" err="1"/>
              <a:t>исследование</a:t>
            </a:r>
            <a:r>
              <a:rPr lang="en-US" sz="2000" dirty="0"/>
              <a:t> </a:t>
            </a:r>
            <a:r>
              <a:rPr lang="en-US" sz="2000" dirty="0" err="1"/>
              <a:t>следует</a:t>
            </a:r>
            <a:r>
              <a:rPr lang="en-US" sz="2000" dirty="0"/>
              <a:t> </a:t>
            </a:r>
            <a:r>
              <a:rPr lang="en-US" sz="2000" dirty="0" err="1"/>
              <a:t>оценивать</a:t>
            </a:r>
            <a:r>
              <a:rPr lang="en-US" sz="2000" dirty="0"/>
              <a:t> </a:t>
            </a:r>
            <a:r>
              <a:rPr lang="en-US" sz="2000" dirty="0" err="1"/>
              <a:t>не</a:t>
            </a:r>
            <a:r>
              <a:rPr lang="en-US" sz="2000" dirty="0"/>
              <a:t> </a:t>
            </a:r>
            <a:r>
              <a:rPr lang="en-US" sz="2000" dirty="0" err="1"/>
              <a:t>изолированно</a:t>
            </a:r>
            <a:r>
              <a:rPr lang="en-US" sz="2000" dirty="0"/>
              <a:t>, </a:t>
            </a:r>
            <a:r>
              <a:rPr lang="en-US" sz="2000" dirty="0" err="1"/>
              <a:t>а</a:t>
            </a:r>
            <a:r>
              <a:rPr lang="en-US" sz="2000" dirty="0"/>
              <a:t> </a:t>
            </a:r>
            <a:r>
              <a:rPr lang="en-US" sz="2000" dirty="0" err="1"/>
              <a:t>в</a:t>
            </a:r>
            <a:r>
              <a:rPr lang="en-US" sz="2000" dirty="0"/>
              <a:t> </a:t>
            </a:r>
            <a:r>
              <a:rPr lang="en-US" sz="2000" dirty="0" err="1"/>
              <a:t>совокупности</a:t>
            </a:r>
            <a:r>
              <a:rPr lang="en-US" sz="2000" dirty="0"/>
              <a:t> </a:t>
            </a:r>
            <a:r>
              <a:rPr lang="en-US" sz="2000" dirty="0" err="1"/>
              <a:t>с</a:t>
            </a:r>
            <a:r>
              <a:rPr lang="en-US" sz="2000" dirty="0"/>
              <a:t> </a:t>
            </a:r>
            <a:r>
              <a:rPr lang="en-US" sz="2000" dirty="0" err="1"/>
              <a:t>результатами</a:t>
            </a:r>
            <a:r>
              <a:rPr lang="en-US" sz="2000" dirty="0"/>
              <a:t> </a:t>
            </a:r>
            <a:r>
              <a:rPr lang="en-US" sz="2000" dirty="0" err="1"/>
              <a:t>других</a:t>
            </a:r>
            <a:r>
              <a:rPr lang="en-US" sz="2000" dirty="0"/>
              <a:t> </a:t>
            </a:r>
            <a:r>
              <a:rPr lang="en-US" sz="2000" dirty="0" err="1"/>
              <a:t>методов</a:t>
            </a:r>
            <a:r>
              <a:rPr lang="en-US" sz="2000" dirty="0"/>
              <a:t> </a:t>
            </a:r>
            <a:r>
              <a:rPr lang="en-US" sz="2000" dirty="0" err="1"/>
              <a:t>исследования</a:t>
            </a:r>
            <a:r>
              <a:rPr lang="en-US" sz="2000" dirty="0"/>
              <a:t>. </a:t>
            </a:r>
            <a:r>
              <a:rPr lang="en-US" sz="2000" dirty="0" err="1"/>
              <a:t>Электродиагностика</a:t>
            </a:r>
            <a:r>
              <a:rPr lang="en-US" sz="2000" dirty="0"/>
              <a:t> </a:t>
            </a:r>
            <a:r>
              <a:rPr lang="en-US" sz="2000" dirty="0" err="1"/>
              <a:t>позволяет</a:t>
            </a:r>
            <a:r>
              <a:rPr lang="en-US" sz="2000" dirty="0"/>
              <a:t>:</a:t>
            </a:r>
            <a:endParaRPr lang="ru-RU" sz="2000" dirty="0"/>
          </a:p>
          <a:p>
            <a:r>
              <a:rPr lang="en-US" sz="2000" dirty="0" err="1"/>
              <a:t>а</a:t>
            </a:r>
            <a:r>
              <a:rPr lang="en-US" sz="2000" dirty="0"/>
              <a:t>) </a:t>
            </a:r>
            <a:r>
              <a:rPr lang="en-US" sz="2000" dirty="0" err="1"/>
              <a:t>отдифференцировать</a:t>
            </a:r>
            <a:r>
              <a:rPr lang="en-US" sz="2000" dirty="0"/>
              <a:t> </a:t>
            </a:r>
            <a:r>
              <a:rPr lang="en-US" sz="2000" dirty="0" err="1"/>
              <a:t>повышенную</a:t>
            </a:r>
            <a:r>
              <a:rPr lang="en-US" sz="2000" dirty="0"/>
              <a:t> </a:t>
            </a:r>
            <a:r>
              <a:rPr lang="en-US" sz="2000" dirty="0" err="1"/>
              <a:t>чувствительность</a:t>
            </a:r>
            <a:r>
              <a:rPr lang="en-US" sz="2000" dirty="0"/>
              <a:t> </a:t>
            </a:r>
            <a:r>
              <a:rPr lang="en-US" sz="2000" dirty="0" err="1"/>
              <a:t>препарированных</a:t>
            </a:r>
            <a:r>
              <a:rPr lang="en-US" sz="2000" dirty="0"/>
              <a:t> </a:t>
            </a:r>
            <a:r>
              <a:rPr lang="en-US" sz="2000" dirty="0" err="1"/>
              <a:t>зубов</a:t>
            </a:r>
            <a:r>
              <a:rPr lang="en-US" sz="2000" dirty="0"/>
              <a:t> </a:t>
            </a:r>
            <a:r>
              <a:rPr lang="en-US" sz="2000" dirty="0" err="1"/>
              <a:t>от</a:t>
            </a:r>
            <a:r>
              <a:rPr lang="en-US" sz="2000" dirty="0"/>
              <a:t> </a:t>
            </a:r>
            <a:r>
              <a:rPr lang="en-US" sz="2000" dirty="0" err="1"/>
              <a:t>ограниченного</a:t>
            </a:r>
            <a:r>
              <a:rPr lang="en-US" sz="2000" dirty="0"/>
              <a:t> </a:t>
            </a:r>
            <a:r>
              <a:rPr lang="en-US" sz="2000" dirty="0" err="1"/>
              <a:t>и</a:t>
            </a:r>
            <a:r>
              <a:rPr lang="en-US" sz="2000" dirty="0"/>
              <a:t> </a:t>
            </a:r>
            <a:r>
              <a:rPr lang="en-US" sz="2000" dirty="0" err="1"/>
              <a:t>диффузного</a:t>
            </a:r>
            <a:r>
              <a:rPr lang="en-US" sz="2000" dirty="0"/>
              <a:t> </a:t>
            </a:r>
            <a:r>
              <a:rPr lang="en-US" sz="2000" dirty="0" err="1"/>
              <a:t>пульпита</a:t>
            </a:r>
            <a:r>
              <a:rPr lang="en-US" sz="2000" dirty="0"/>
              <a:t>;</a:t>
            </a:r>
            <a:endParaRPr lang="ru-RU" sz="2000" dirty="0"/>
          </a:p>
          <a:p>
            <a:r>
              <a:rPr lang="en-US" sz="2000" dirty="0" err="1"/>
              <a:t>б</a:t>
            </a:r>
            <a:r>
              <a:rPr lang="en-US" sz="2000" dirty="0"/>
              <a:t>) </a:t>
            </a:r>
            <a:r>
              <a:rPr lang="en-US" sz="2000" dirty="0" err="1"/>
              <a:t>сделать</a:t>
            </a:r>
            <a:r>
              <a:rPr lang="en-US" sz="2000" dirty="0"/>
              <a:t> </a:t>
            </a:r>
            <a:r>
              <a:rPr lang="en-US" sz="2000" dirty="0" err="1"/>
              <a:t>заключение</a:t>
            </a:r>
            <a:r>
              <a:rPr lang="en-US" sz="2000" dirty="0"/>
              <a:t> </a:t>
            </a:r>
            <a:r>
              <a:rPr lang="en-US" sz="2000" dirty="0" err="1"/>
              <a:t>о</a:t>
            </a:r>
            <a:r>
              <a:rPr lang="en-US" sz="2000" dirty="0"/>
              <a:t> </a:t>
            </a:r>
            <a:r>
              <a:rPr lang="en-US" sz="2000" dirty="0" err="1"/>
              <a:t>состоянии</a:t>
            </a:r>
            <a:r>
              <a:rPr lang="en-US" sz="2000" dirty="0"/>
              <a:t> </a:t>
            </a:r>
            <a:r>
              <a:rPr lang="en-US" sz="2000" dirty="0" err="1"/>
              <a:t>нервных</a:t>
            </a:r>
            <a:r>
              <a:rPr lang="en-US" sz="2000" dirty="0"/>
              <a:t> </a:t>
            </a:r>
            <a:r>
              <a:rPr lang="en-US" sz="2000" dirty="0" err="1"/>
              <a:t>элементов</a:t>
            </a:r>
            <a:r>
              <a:rPr lang="en-US" sz="2000" dirty="0"/>
              <a:t> </a:t>
            </a:r>
            <a:r>
              <a:rPr lang="en-US" sz="2000" dirty="0" err="1"/>
              <a:t>зуба</a:t>
            </a:r>
            <a:r>
              <a:rPr lang="en-US" sz="2000" dirty="0"/>
              <a:t> при </a:t>
            </a:r>
            <a:r>
              <a:rPr lang="en-US" sz="2000" dirty="0" err="1"/>
              <a:t>пародонтите</a:t>
            </a:r>
            <a:r>
              <a:rPr lang="en-US" sz="2000" dirty="0"/>
              <a:t>, </a:t>
            </a:r>
            <a:r>
              <a:rPr lang="en-US" sz="2000" dirty="0" err="1"/>
              <a:t>пародонтозе</a:t>
            </a:r>
            <a:r>
              <a:rPr lang="en-US" sz="2000" dirty="0"/>
              <a:t>;</a:t>
            </a:r>
            <a:endParaRPr lang="ru-RU" sz="2000" dirty="0"/>
          </a:p>
          <a:p>
            <a:r>
              <a:rPr lang="en-US" sz="2000" dirty="0" err="1"/>
              <a:t>в</a:t>
            </a:r>
            <a:r>
              <a:rPr lang="en-US" sz="2000" dirty="0"/>
              <a:t>) </a:t>
            </a:r>
            <a:r>
              <a:rPr lang="en-US" sz="2000" dirty="0" err="1"/>
              <a:t>следует</a:t>
            </a:r>
            <a:r>
              <a:rPr lang="en-US" sz="2000" dirty="0"/>
              <a:t> </a:t>
            </a:r>
            <a:r>
              <a:rPr lang="en-US" sz="2000" dirty="0" err="1"/>
              <a:t>депульпировать</a:t>
            </a:r>
            <a:r>
              <a:rPr lang="en-US" sz="2000" dirty="0"/>
              <a:t> </a:t>
            </a:r>
            <a:r>
              <a:rPr lang="en-US" sz="2000" dirty="0" err="1"/>
              <a:t>интактные</a:t>
            </a:r>
            <a:r>
              <a:rPr lang="en-US" sz="2000" dirty="0"/>
              <a:t> </a:t>
            </a:r>
            <a:r>
              <a:rPr lang="en-US" sz="2000" dirty="0" err="1"/>
              <a:t>зубы</a:t>
            </a:r>
            <a:r>
              <a:rPr lang="en-US" sz="2000" dirty="0"/>
              <a:t> при ЭОМ -100 </a:t>
            </a:r>
            <a:r>
              <a:rPr lang="en-US" sz="2000" dirty="0" err="1"/>
              <a:t>и</a:t>
            </a:r>
            <a:r>
              <a:rPr lang="en-US" sz="2000" dirty="0"/>
              <a:t> </a:t>
            </a:r>
            <a:r>
              <a:rPr lang="en-US" sz="2000" dirty="0" err="1"/>
              <a:t>более</a:t>
            </a:r>
            <a:r>
              <a:rPr lang="en-US" sz="2000" dirty="0"/>
              <a:t> </a:t>
            </a:r>
            <a:r>
              <a:rPr lang="en-US" sz="2000" dirty="0" err="1"/>
              <a:t>мкА</a:t>
            </a:r>
            <a:r>
              <a:rPr lang="en-US" sz="2000" dirty="0"/>
              <a:t> (</a:t>
            </a:r>
            <a:r>
              <a:rPr lang="en-US" sz="2000" dirty="0" err="1"/>
              <a:t>кроме</a:t>
            </a:r>
            <a:r>
              <a:rPr lang="en-US" sz="2000" dirty="0"/>
              <a:t> </a:t>
            </a:r>
            <a:r>
              <a:rPr lang="en-US" sz="2000" dirty="0" err="1"/>
              <a:t>дисплазии</a:t>
            </a:r>
            <a:r>
              <a:rPr lang="en-US" sz="2000" dirty="0"/>
              <a:t> </a:t>
            </a:r>
            <a:r>
              <a:rPr lang="en-US" sz="2000" dirty="0" err="1"/>
              <a:t>Капдепона</a:t>
            </a:r>
            <a:r>
              <a:rPr lang="en-US" sz="2000" dirty="0"/>
              <a:t>). </a:t>
            </a:r>
            <a:endParaRPr lang="ru-RU" sz="2000" dirty="0"/>
          </a:p>
        </p:txBody>
      </p:sp>
      <p:pic>
        <p:nvPicPr>
          <p:cNvPr id="6" name="Picture 2" descr="http://2krota.ru/uploads/posts/2008-05/1210339695_g-2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9576" y="25975"/>
            <a:ext cx="2682944" cy="26829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3041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3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4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2286000" y="197346"/>
            <a:ext cx="624644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/>
              <a:t>Депульп</a:t>
            </a:r>
            <a:r>
              <a:rPr lang="ru-RU" sz="2400" b="1" dirty="0" err="1" smtClean="0"/>
              <a:t>ирование</a:t>
            </a:r>
            <a:r>
              <a:rPr lang="ru-RU" sz="2400" b="1" dirty="0" smtClean="0"/>
              <a:t> зуба</a:t>
            </a:r>
            <a:r>
              <a:rPr lang="en-US" sz="2400" b="1" dirty="0" smtClean="0"/>
              <a:t> </a:t>
            </a:r>
            <a:r>
              <a:rPr lang="en-US" sz="2400" b="1" dirty="0" err="1"/>
              <a:t>является</a:t>
            </a:r>
            <a:r>
              <a:rPr lang="en-US" sz="2400" b="1" dirty="0"/>
              <a:t> </a:t>
            </a:r>
            <a:r>
              <a:rPr lang="en-US" sz="2400" b="1" dirty="0" err="1"/>
              <a:t>крайней</a:t>
            </a:r>
            <a:r>
              <a:rPr lang="en-US" sz="2400" b="1" dirty="0"/>
              <a:t> </a:t>
            </a:r>
            <a:r>
              <a:rPr lang="en-US" sz="2400" b="1" dirty="0" err="1"/>
              <a:t>мерой</a:t>
            </a:r>
            <a:r>
              <a:rPr lang="en-US" sz="2400" b="1" dirty="0"/>
              <a:t>, </a:t>
            </a:r>
            <a:r>
              <a:rPr lang="en-US" sz="2400" b="1" dirty="0" err="1"/>
              <a:t>которую</a:t>
            </a:r>
            <a:r>
              <a:rPr lang="en-US" sz="2400" b="1" dirty="0"/>
              <a:t> </a:t>
            </a:r>
            <a:r>
              <a:rPr lang="en-US" sz="2400" b="1" dirty="0" err="1"/>
              <a:t>следует</a:t>
            </a:r>
            <a:r>
              <a:rPr lang="en-US" sz="2400" b="1" dirty="0"/>
              <a:t> </a:t>
            </a:r>
            <a:r>
              <a:rPr lang="en-US" sz="2400" b="1" dirty="0" err="1"/>
              <a:t>проводить</a:t>
            </a:r>
            <a:r>
              <a:rPr lang="en-US" sz="2400" b="1" dirty="0"/>
              <a:t> при </a:t>
            </a:r>
            <a:r>
              <a:rPr lang="en-US" sz="2400" b="1" dirty="0" err="1"/>
              <a:t>следующих</a:t>
            </a:r>
            <a:r>
              <a:rPr lang="en-US" sz="2400" b="1" dirty="0"/>
              <a:t> </a:t>
            </a:r>
            <a:r>
              <a:rPr lang="en-US" sz="2400" b="1" dirty="0" err="1"/>
              <a:t>показаниях</a:t>
            </a:r>
            <a:r>
              <a:rPr lang="en-US" sz="2400" b="1" dirty="0"/>
              <a:t>:</a:t>
            </a:r>
            <a:endParaRPr lang="ru-RU" sz="2400" b="1" dirty="0"/>
          </a:p>
          <a:p>
            <a:r>
              <a:rPr lang="en-US" sz="2000" dirty="0"/>
              <a:t>1) при </a:t>
            </a:r>
            <a:r>
              <a:rPr lang="en-US" sz="2000" dirty="0" err="1"/>
              <a:t>необходимости</a:t>
            </a:r>
            <a:r>
              <a:rPr lang="en-US" sz="2000" dirty="0"/>
              <a:t> </a:t>
            </a:r>
            <a:r>
              <a:rPr lang="en-US" sz="2000" dirty="0" err="1"/>
              <a:t>сошлифовывания</a:t>
            </a:r>
            <a:r>
              <a:rPr lang="en-US" sz="2000" dirty="0"/>
              <a:t> </a:t>
            </a:r>
            <a:r>
              <a:rPr lang="en-US" sz="2000" dirty="0" err="1"/>
              <a:t>значительного</a:t>
            </a:r>
            <a:r>
              <a:rPr lang="en-US" sz="2000" dirty="0"/>
              <a:t> </a:t>
            </a:r>
            <a:r>
              <a:rPr lang="en-US" sz="2000" dirty="0" err="1"/>
              <a:t>слоя</a:t>
            </a:r>
            <a:r>
              <a:rPr lang="en-US" sz="2000" dirty="0"/>
              <a:t> </a:t>
            </a:r>
            <a:r>
              <a:rPr lang="en-US" sz="2000" dirty="0" err="1"/>
              <a:t>твердых</a:t>
            </a:r>
            <a:r>
              <a:rPr lang="en-US" sz="2000" dirty="0"/>
              <a:t> </a:t>
            </a:r>
            <a:r>
              <a:rPr lang="en-US" sz="2000" dirty="0" err="1"/>
              <a:t>тканей</a:t>
            </a:r>
            <a:r>
              <a:rPr lang="en-US" sz="2000" dirty="0"/>
              <a:t> </a:t>
            </a:r>
            <a:r>
              <a:rPr lang="en-US" sz="2000" dirty="0" err="1"/>
              <a:t>зуба</a:t>
            </a:r>
            <a:r>
              <a:rPr lang="en-US" sz="2000" dirty="0"/>
              <a:t>, </a:t>
            </a:r>
            <a:r>
              <a:rPr lang="en-US" sz="2000" dirty="0" err="1"/>
              <a:t>если</a:t>
            </a:r>
            <a:r>
              <a:rPr lang="en-US" sz="2000" dirty="0"/>
              <a:t> </a:t>
            </a:r>
            <a:r>
              <a:rPr lang="en-US" sz="2000" dirty="0" err="1"/>
              <a:t>рентгенографически</a:t>
            </a:r>
            <a:r>
              <a:rPr lang="en-US" sz="2000" dirty="0"/>
              <a:t> </a:t>
            </a:r>
            <a:r>
              <a:rPr lang="en-US" sz="2000" dirty="0" err="1"/>
              <a:t>определяется</a:t>
            </a:r>
            <a:r>
              <a:rPr lang="en-US" sz="2000" dirty="0"/>
              <a:t> </a:t>
            </a:r>
            <a:r>
              <a:rPr lang="en-US" sz="2000" dirty="0" err="1"/>
              <a:t>широкая</a:t>
            </a:r>
            <a:r>
              <a:rPr lang="en-US" sz="2000" dirty="0"/>
              <a:t> </a:t>
            </a:r>
            <a:r>
              <a:rPr lang="en-US" sz="2000" dirty="0" err="1"/>
              <a:t>полость</a:t>
            </a:r>
            <a:r>
              <a:rPr lang="en-US" sz="2000" dirty="0"/>
              <a:t> </a:t>
            </a:r>
            <a:r>
              <a:rPr lang="en-US" sz="2000" dirty="0" err="1"/>
              <a:t>зуба</a:t>
            </a:r>
            <a:r>
              <a:rPr lang="en-US" sz="2000" dirty="0"/>
              <a:t>;</a:t>
            </a:r>
            <a:endParaRPr lang="ru-RU" sz="2000" dirty="0"/>
          </a:p>
          <a:p>
            <a:r>
              <a:rPr lang="en-US" sz="2000" dirty="0"/>
              <a:t>2) при </a:t>
            </a:r>
            <a:r>
              <a:rPr lang="en-US" sz="2000" dirty="0" err="1"/>
              <a:t>необходимости</a:t>
            </a:r>
            <a:r>
              <a:rPr lang="en-US" sz="2000" dirty="0"/>
              <a:t> </a:t>
            </a:r>
            <a:r>
              <a:rPr lang="en-US" sz="2000" dirty="0" err="1"/>
              <a:t>значительного</a:t>
            </a:r>
            <a:r>
              <a:rPr lang="en-US" sz="2000" dirty="0"/>
              <a:t> </a:t>
            </a:r>
            <a:r>
              <a:rPr lang="en-US" sz="2000" dirty="0" err="1"/>
              <a:t>укорочения</a:t>
            </a:r>
            <a:r>
              <a:rPr lang="en-US" sz="2000" dirty="0"/>
              <a:t> </a:t>
            </a:r>
            <a:r>
              <a:rPr lang="en-US" sz="2000" dirty="0" err="1"/>
              <a:t>коронки</a:t>
            </a:r>
            <a:r>
              <a:rPr lang="en-US" sz="2000" dirty="0"/>
              <a:t> </a:t>
            </a:r>
            <a:r>
              <a:rPr lang="en-US" sz="2000" dirty="0" err="1"/>
              <a:t>зуба</a:t>
            </a:r>
            <a:r>
              <a:rPr lang="en-US" sz="2000" dirty="0"/>
              <a:t>, </a:t>
            </a:r>
            <a:r>
              <a:rPr lang="en-US" sz="2000" dirty="0" err="1"/>
              <a:t>нарушающей</a:t>
            </a:r>
            <a:r>
              <a:rPr lang="en-US" sz="2000" dirty="0"/>
              <a:t> </a:t>
            </a:r>
            <a:r>
              <a:rPr lang="en-US" sz="2000" dirty="0" err="1"/>
              <a:t>окклюзионную</a:t>
            </a:r>
            <a:r>
              <a:rPr lang="en-US" sz="2000" dirty="0"/>
              <a:t> </a:t>
            </a:r>
            <a:r>
              <a:rPr lang="en-US" sz="2000" dirty="0" err="1"/>
              <a:t>поверхность</a:t>
            </a:r>
            <a:r>
              <a:rPr lang="en-US" sz="2000" dirty="0"/>
              <a:t>, </a:t>
            </a:r>
            <a:r>
              <a:rPr lang="en-US" sz="2000" dirty="0" err="1"/>
              <a:t>когда</a:t>
            </a:r>
            <a:r>
              <a:rPr lang="en-US" sz="2000" dirty="0"/>
              <a:t> </a:t>
            </a:r>
            <a:r>
              <a:rPr lang="en-US" sz="2000" dirty="0" err="1"/>
              <a:t>нет</a:t>
            </a:r>
            <a:r>
              <a:rPr lang="en-US" sz="2000" dirty="0"/>
              <a:t> </a:t>
            </a:r>
            <a:r>
              <a:rPr lang="en-US" sz="2000" dirty="0" err="1"/>
              <a:t>показаний</a:t>
            </a:r>
            <a:r>
              <a:rPr lang="en-US" sz="2000" dirty="0"/>
              <a:t> </a:t>
            </a:r>
            <a:r>
              <a:rPr lang="en-US" sz="2000" dirty="0" err="1"/>
              <a:t>к</a:t>
            </a:r>
            <a:r>
              <a:rPr lang="en-US" sz="2000" dirty="0"/>
              <a:t> </a:t>
            </a:r>
            <a:r>
              <a:rPr lang="en-US" sz="2000" dirty="0" err="1"/>
              <a:t>аппаратурно-хирургическому</a:t>
            </a:r>
            <a:r>
              <a:rPr lang="en-US" sz="2000" dirty="0"/>
              <a:t> </a:t>
            </a:r>
            <a:r>
              <a:rPr lang="en-US" sz="2000" dirty="0" err="1"/>
              <a:t>методу</a:t>
            </a:r>
            <a:r>
              <a:rPr lang="en-US" sz="2000" dirty="0"/>
              <a:t> </a:t>
            </a:r>
            <a:r>
              <a:rPr lang="en-US" sz="2000" dirty="0" err="1"/>
              <a:t>лечения</a:t>
            </a:r>
            <a:r>
              <a:rPr lang="en-US" sz="2000" dirty="0"/>
              <a:t>, </a:t>
            </a:r>
            <a:r>
              <a:rPr lang="en-US" sz="2000" dirty="0" err="1"/>
              <a:t>а</a:t>
            </a:r>
            <a:r>
              <a:rPr lang="en-US" sz="2000" dirty="0"/>
              <a:t> </a:t>
            </a:r>
            <a:r>
              <a:rPr lang="en-US" sz="2000" dirty="0" err="1"/>
              <a:t>изучение</a:t>
            </a:r>
            <a:r>
              <a:rPr lang="en-US" sz="2000" dirty="0"/>
              <a:t> </a:t>
            </a:r>
            <a:r>
              <a:rPr lang="en-US" sz="2000" dirty="0" err="1"/>
              <a:t>рентгенограммы</a:t>
            </a:r>
            <a:r>
              <a:rPr lang="en-US" sz="2000" dirty="0"/>
              <a:t> </a:t>
            </a:r>
            <a:r>
              <a:rPr lang="en-US" sz="2000" dirty="0" err="1"/>
              <a:t>зуба</a:t>
            </a:r>
            <a:r>
              <a:rPr lang="en-US" sz="2000" dirty="0"/>
              <a:t> </a:t>
            </a:r>
            <a:r>
              <a:rPr lang="en-US" sz="2000" dirty="0" err="1"/>
              <a:t>и</a:t>
            </a:r>
            <a:r>
              <a:rPr lang="en-US" sz="2000" dirty="0"/>
              <a:t> </a:t>
            </a:r>
            <a:r>
              <a:rPr lang="en-US" sz="2000" dirty="0" err="1"/>
              <a:t>диагностических</a:t>
            </a:r>
            <a:r>
              <a:rPr lang="en-US" sz="2000" dirty="0"/>
              <a:t> </a:t>
            </a:r>
            <a:r>
              <a:rPr lang="en-US" sz="2000" dirty="0" err="1"/>
              <a:t>моделей</a:t>
            </a:r>
            <a:r>
              <a:rPr lang="en-US" sz="2000" dirty="0"/>
              <a:t> </a:t>
            </a:r>
            <a:r>
              <a:rPr lang="en-US" sz="2000" dirty="0" err="1"/>
              <a:t>указывает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необходимость</a:t>
            </a:r>
            <a:r>
              <a:rPr lang="en-US" sz="2000" dirty="0"/>
              <a:t> </a:t>
            </a:r>
            <a:r>
              <a:rPr lang="en-US" sz="2000" dirty="0" err="1"/>
              <a:t>его</a:t>
            </a:r>
            <a:r>
              <a:rPr lang="en-US" sz="2000" dirty="0"/>
              <a:t> </a:t>
            </a:r>
            <a:r>
              <a:rPr lang="en-US" sz="2000" dirty="0" err="1"/>
              <a:t>депульпации</a:t>
            </a:r>
            <a:r>
              <a:rPr lang="en-US" sz="2000" dirty="0"/>
              <a:t>;</a:t>
            </a:r>
            <a:endParaRPr lang="ru-RU" sz="2000" dirty="0"/>
          </a:p>
          <a:p>
            <a:r>
              <a:rPr lang="en-US" sz="2000" dirty="0"/>
              <a:t>3) </a:t>
            </a:r>
            <a:r>
              <a:rPr lang="en-US" sz="2000" dirty="0" err="1"/>
              <a:t>перед</a:t>
            </a:r>
            <a:r>
              <a:rPr lang="en-US" sz="2000" dirty="0"/>
              <a:t> </a:t>
            </a:r>
            <a:r>
              <a:rPr lang="en-US" sz="2000" dirty="0" err="1"/>
              <a:t>шинированием</a:t>
            </a:r>
            <a:r>
              <a:rPr lang="en-US" sz="2000" dirty="0"/>
              <a:t> </a:t>
            </a:r>
            <a:r>
              <a:rPr lang="en-US" sz="2000" dirty="0" err="1"/>
              <a:t>фронтальных</a:t>
            </a:r>
            <a:r>
              <a:rPr lang="en-US" sz="2000" dirty="0"/>
              <a:t> </a:t>
            </a:r>
            <a:r>
              <a:rPr lang="en-US" sz="2000" dirty="0" err="1"/>
              <a:t>зубов</a:t>
            </a:r>
            <a:r>
              <a:rPr lang="en-US" sz="2000" dirty="0"/>
              <a:t>, при </a:t>
            </a:r>
            <a:r>
              <a:rPr lang="en-US" sz="2000" dirty="0" err="1"/>
              <a:t>пародонтите</a:t>
            </a:r>
            <a:r>
              <a:rPr lang="en-US" sz="2000" dirty="0"/>
              <a:t>, </a:t>
            </a:r>
            <a:r>
              <a:rPr lang="en-US" sz="2000" dirty="0" err="1"/>
              <a:t>пародонтозе</a:t>
            </a:r>
            <a:r>
              <a:rPr lang="en-US" sz="2000" dirty="0"/>
              <a:t>, </a:t>
            </a:r>
            <a:r>
              <a:rPr lang="en-US" sz="2000" dirty="0" err="1"/>
              <a:t>когда</a:t>
            </a:r>
            <a:r>
              <a:rPr lang="en-US" sz="2000" dirty="0"/>
              <a:t> </a:t>
            </a:r>
            <a:r>
              <a:rPr lang="en-US" sz="2000" dirty="0" err="1"/>
              <a:t>после</a:t>
            </a:r>
            <a:r>
              <a:rPr lang="en-US" sz="2000" dirty="0"/>
              <a:t> </a:t>
            </a:r>
            <a:r>
              <a:rPr lang="en-US" sz="2000" dirty="0" err="1"/>
              <a:t>изучения</a:t>
            </a:r>
            <a:r>
              <a:rPr lang="en-US" sz="2000" dirty="0"/>
              <a:t> </a:t>
            </a:r>
            <a:r>
              <a:rPr lang="en-US" sz="2000" dirty="0" err="1"/>
              <a:t>диагностических</a:t>
            </a:r>
            <a:r>
              <a:rPr lang="en-US" sz="2000" dirty="0"/>
              <a:t> </a:t>
            </a:r>
            <a:r>
              <a:rPr lang="en-US" sz="2000" dirty="0" err="1"/>
              <a:t>моделей</a:t>
            </a:r>
            <a:r>
              <a:rPr lang="en-US" sz="2000" dirty="0"/>
              <a:t> </a:t>
            </a:r>
            <a:r>
              <a:rPr lang="en-US" sz="2000" dirty="0" err="1"/>
              <a:t>и</a:t>
            </a:r>
            <a:r>
              <a:rPr lang="en-US" sz="2000" dirty="0"/>
              <a:t> </a:t>
            </a:r>
            <a:r>
              <a:rPr lang="en-US" sz="2000" dirty="0" err="1"/>
              <a:t>рентгенограмм</a:t>
            </a:r>
            <a:r>
              <a:rPr lang="en-US" sz="2000" dirty="0"/>
              <a:t> </a:t>
            </a:r>
            <a:r>
              <a:rPr lang="en-US" sz="2000" dirty="0" err="1"/>
              <a:t>показано</a:t>
            </a:r>
            <a:r>
              <a:rPr lang="en-US" sz="2000" dirty="0"/>
              <a:t> </a:t>
            </a:r>
            <a:r>
              <a:rPr lang="en-US" sz="2000" dirty="0" err="1"/>
              <a:t>значительное</a:t>
            </a:r>
            <a:r>
              <a:rPr lang="en-US" sz="2000" dirty="0"/>
              <a:t> </a:t>
            </a:r>
            <a:r>
              <a:rPr lang="en-US" sz="2000" dirty="0" err="1"/>
              <a:t>уменьшение</a:t>
            </a:r>
            <a:r>
              <a:rPr lang="en-US" sz="2000" dirty="0"/>
              <a:t> </a:t>
            </a:r>
            <a:r>
              <a:rPr lang="en-US" sz="2000" dirty="0" err="1"/>
              <a:t>клинических</a:t>
            </a:r>
            <a:r>
              <a:rPr lang="en-US" sz="2000" dirty="0"/>
              <a:t> </a:t>
            </a:r>
            <a:r>
              <a:rPr lang="en-US" sz="2000" dirty="0" err="1"/>
              <a:t>коронок</a:t>
            </a:r>
            <a:r>
              <a:rPr lang="en-US" sz="2000" dirty="0"/>
              <a:t> </a:t>
            </a:r>
            <a:r>
              <a:rPr lang="en-US" sz="2000" dirty="0" err="1"/>
              <a:t>зубов</a:t>
            </a:r>
            <a:r>
              <a:rPr lang="en-US" sz="2000" dirty="0"/>
              <a:t>, </a:t>
            </a:r>
            <a:r>
              <a:rPr lang="en-US" sz="2000" dirty="0" err="1"/>
              <a:t>что</a:t>
            </a:r>
            <a:r>
              <a:rPr lang="en-US" sz="2000" dirty="0"/>
              <a:t> </a:t>
            </a:r>
            <a:r>
              <a:rPr lang="en-US" sz="2000" dirty="0" err="1"/>
              <a:t>невозможно</a:t>
            </a:r>
            <a:r>
              <a:rPr lang="en-US" sz="2000" dirty="0"/>
              <a:t> </a:t>
            </a:r>
            <a:r>
              <a:rPr lang="en-US" sz="2000" dirty="0" err="1"/>
              <a:t>без</a:t>
            </a:r>
            <a:r>
              <a:rPr lang="en-US" sz="2000" dirty="0"/>
              <a:t> </a:t>
            </a:r>
            <a:r>
              <a:rPr lang="en-US" sz="2000" dirty="0" err="1"/>
              <a:t>предварительного</a:t>
            </a:r>
            <a:r>
              <a:rPr lang="en-US" sz="2000" dirty="0"/>
              <a:t> </a:t>
            </a:r>
            <a:r>
              <a:rPr lang="en-US" sz="2000" dirty="0" err="1"/>
              <a:t>их</a:t>
            </a:r>
            <a:r>
              <a:rPr lang="en-US" sz="2000" dirty="0"/>
              <a:t> </a:t>
            </a:r>
            <a:r>
              <a:rPr lang="en-US" sz="2000" dirty="0" err="1"/>
              <a:t>депульпирования</a:t>
            </a:r>
            <a:r>
              <a:rPr lang="en-US" sz="2000" dirty="0"/>
              <a:t>, </a:t>
            </a:r>
            <a:r>
              <a:rPr lang="en-US" sz="2000" dirty="0" err="1"/>
              <a:t>даже</a:t>
            </a:r>
            <a:r>
              <a:rPr lang="en-US" sz="2000" dirty="0"/>
              <a:t> при </a:t>
            </a:r>
            <a:r>
              <a:rPr lang="en-US" sz="2000" dirty="0" err="1"/>
              <a:t>условии</a:t>
            </a:r>
            <a:r>
              <a:rPr lang="en-US" sz="2000" dirty="0"/>
              <a:t> </a:t>
            </a:r>
            <a:r>
              <a:rPr lang="en-US" sz="2000" dirty="0" err="1"/>
              <a:t>обезболивания</a:t>
            </a:r>
            <a:r>
              <a:rPr lang="en-US" dirty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7387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2371</Words>
  <Application>Microsoft Office PowerPoint</Application>
  <PresentationFormat>Экран (4:3)</PresentationFormat>
  <Paragraphs>138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Ampir Deco</vt:lpstr>
      <vt:lpstr>Arial</vt:lpstr>
      <vt:lpstr>Calibri</vt:lpstr>
      <vt:lpstr>Cambria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User</cp:lastModifiedBy>
  <cp:revision>103</cp:revision>
  <dcterms:modified xsi:type="dcterms:W3CDTF">2024-02-19T09:13:16Z</dcterms:modified>
</cp:coreProperties>
</file>