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9" r:id="rId2"/>
    <p:sldId id="259" r:id="rId3"/>
    <p:sldId id="276" r:id="rId4"/>
    <p:sldId id="273" r:id="rId5"/>
    <p:sldId id="278" r:id="rId6"/>
    <p:sldId id="272" r:id="rId7"/>
    <p:sldId id="279" r:id="rId8"/>
    <p:sldId id="311" r:id="rId9"/>
    <p:sldId id="280" r:id="rId10"/>
    <p:sldId id="260" r:id="rId11"/>
    <p:sldId id="265" r:id="rId12"/>
    <p:sldId id="281" r:id="rId13"/>
    <p:sldId id="282" r:id="rId14"/>
    <p:sldId id="283" r:id="rId15"/>
    <p:sldId id="284" r:id="rId16"/>
    <p:sldId id="285" r:id="rId17"/>
    <p:sldId id="286" r:id="rId18"/>
    <p:sldId id="287" r:id="rId19"/>
    <p:sldId id="288" r:id="rId20"/>
    <p:sldId id="289" r:id="rId21"/>
    <p:sldId id="290" r:id="rId22"/>
    <p:sldId id="291" r:id="rId23"/>
    <p:sldId id="330" r:id="rId24"/>
    <p:sldId id="292" r:id="rId25"/>
    <p:sldId id="293" r:id="rId26"/>
    <p:sldId id="294" r:id="rId27"/>
    <p:sldId id="295" r:id="rId28"/>
    <p:sldId id="312" r:id="rId29"/>
    <p:sldId id="313" r:id="rId30"/>
    <p:sldId id="296" r:id="rId31"/>
    <p:sldId id="314" r:id="rId32"/>
    <p:sldId id="262" r:id="rId33"/>
    <p:sldId id="297" r:id="rId34"/>
    <p:sldId id="298" r:id="rId35"/>
    <p:sldId id="299" r:id="rId36"/>
    <p:sldId id="300" r:id="rId37"/>
    <p:sldId id="264" r:id="rId38"/>
    <p:sldId id="301" r:id="rId39"/>
    <p:sldId id="315" r:id="rId40"/>
    <p:sldId id="302" r:id="rId41"/>
    <p:sldId id="316" r:id="rId42"/>
    <p:sldId id="303" r:id="rId43"/>
    <p:sldId id="304" r:id="rId44"/>
    <p:sldId id="305" r:id="rId45"/>
    <p:sldId id="306" r:id="rId46"/>
    <p:sldId id="307" r:id="rId47"/>
    <p:sldId id="331" r:id="rId48"/>
    <p:sldId id="332" r:id="rId49"/>
    <p:sldId id="308" r:id="rId50"/>
    <p:sldId id="263" r:id="rId51"/>
    <p:sldId id="318" r:id="rId52"/>
    <p:sldId id="317" r:id="rId53"/>
    <p:sldId id="266" r:id="rId54"/>
    <p:sldId id="267" r:id="rId55"/>
    <p:sldId id="268" r:id="rId56"/>
    <p:sldId id="319" r:id="rId57"/>
    <p:sldId id="320" r:id="rId58"/>
    <p:sldId id="322" r:id="rId59"/>
    <p:sldId id="323" r:id="rId60"/>
    <p:sldId id="324" r:id="rId61"/>
    <p:sldId id="321" r:id="rId62"/>
    <p:sldId id="325" r:id="rId63"/>
    <p:sldId id="326" r:id="rId64"/>
    <p:sldId id="328" r:id="rId65"/>
    <p:sldId id="329" r:id="rId66"/>
    <p:sldId id="333" r:id="rId67"/>
    <p:sldId id="310" r:id="rId6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2"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FC65F-D3C8-4139-B77F-6110F35EBCF9}" type="datetimeFigureOut">
              <a:rPr lang="ru-RU" smtClean="0"/>
              <a:pPr/>
              <a:t>05.09.2020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4020B-54F7-495D-8606-BE28F527840F}" type="slidenum">
              <a:rPr lang="ru-RU" smtClean="0"/>
              <a:pPr/>
              <a:t>‹#›</a:t>
            </a:fld>
            <a:endParaRPr lang="ru-RU"/>
          </a:p>
        </p:txBody>
      </p:sp>
    </p:spTree>
    <p:extLst>
      <p:ext uri="{BB962C8B-B14F-4D97-AF65-F5344CB8AC3E}">
        <p14:creationId xmlns:p14="http://schemas.microsoft.com/office/powerpoint/2010/main" val="224384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6</a:t>
            </a:fld>
            <a:endParaRPr lang="ru-RU"/>
          </a:p>
        </p:txBody>
      </p:sp>
    </p:spTree>
    <p:extLst>
      <p:ext uri="{BB962C8B-B14F-4D97-AF65-F5344CB8AC3E}">
        <p14:creationId xmlns:p14="http://schemas.microsoft.com/office/powerpoint/2010/main" val="62937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52</a:t>
            </a:fld>
            <a:endParaRPr lang="ru-RU"/>
          </a:p>
        </p:txBody>
      </p:sp>
    </p:spTree>
    <p:extLst>
      <p:ext uri="{BB962C8B-B14F-4D97-AF65-F5344CB8AC3E}">
        <p14:creationId xmlns:p14="http://schemas.microsoft.com/office/powerpoint/2010/main" val="2167432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53</a:t>
            </a:fld>
            <a:endParaRPr lang="ru-RU"/>
          </a:p>
        </p:txBody>
      </p:sp>
    </p:spTree>
    <p:extLst>
      <p:ext uri="{BB962C8B-B14F-4D97-AF65-F5344CB8AC3E}">
        <p14:creationId xmlns:p14="http://schemas.microsoft.com/office/powerpoint/2010/main" val="92394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56</a:t>
            </a:fld>
            <a:endParaRPr lang="ru-RU"/>
          </a:p>
        </p:txBody>
      </p:sp>
    </p:spTree>
    <p:extLst>
      <p:ext uri="{BB962C8B-B14F-4D97-AF65-F5344CB8AC3E}">
        <p14:creationId xmlns:p14="http://schemas.microsoft.com/office/powerpoint/2010/main" val="220897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57</a:t>
            </a:fld>
            <a:endParaRPr lang="ru-RU"/>
          </a:p>
        </p:txBody>
      </p:sp>
    </p:spTree>
    <p:extLst>
      <p:ext uri="{BB962C8B-B14F-4D97-AF65-F5344CB8AC3E}">
        <p14:creationId xmlns:p14="http://schemas.microsoft.com/office/powerpoint/2010/main" val="385910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58</a:t>
            </a:fld>
            <a:endParaRPr lang="ru-RU"/>
          </a:p>
        </p:txBody>
      </p:sp>
    </p:spTree>
    <p:extLst>
      <p:ext uri="{BB962C8B-B14F-4D97-AF65-F5344CB8AC3E}">
        <p14:creationId xmlns:p14="http://schemas.microsoft.com/office/powerpoint/2010/main" val="81872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59</a:t>
            </a:fld>
            <a:endParaRPr lang="ru-RU"/>
          </a:p>
        </p:txBody>
      </p:sp>
    </p:spTree>
    <p:extLst>
      <p:ext uri="{BB962C8B-B14F-4D97-AF65-F5344CB8AC3E}">
        <p14:creationId xmlns:p14="http://schemas.microsoft.com/office/powerpoint/2010/main" val="224057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60</a:t>
            </a:fld>
            <a:endParaRPr lang="ru-RU"/>
          </a:p>
        </p:txBody>
      </p:sp>
    </p:spTree>
    <p:extLst>
      <p:ext uri="{BB962C8B-B14F-4D97-AF65-F5344CB8AC3E}">
        <p14:creationId xmlns:p14="http://schemas.microsoft.com/office/powerpoint/2010/main" val="344359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61</a:t>
            </a:fld>
            <a:endParaRPr lang="ru-RU"/>
          </a:p>
        </p:txBody>
      </p:sp>
    </p:spTree>
    <p:extLst>
      <p:ext uri="{BB962C8B-B14F-4D97-AF65-F5344CB8AC3E}">
        <p14:creationId xmlns:p14="http://schemas.microsoft.com/office/powerpoint/2010/main" val="3025802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62</a:t>
            </a:fld>
            <a:endParaRPr lang="ru-RU"/>
          </a:p>
        </p:txBody>
      </p:sp>
    </p:spTree>
    <p:extLst>
      <p:ext uri="{BB962C8B-B14F-4D97-AF65-F5344CB8AC3E}">
        <p14:creationId xmlns:p14="http://schemas.microsoft.com/office/powerpoint/2010/main" val="15060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63</a:t>
            </a:fld>
            <a:endParaRPr lang="ru-RU"/>
          </a:p>
        </p:txBody>
      </p:sp>
    </p:spTree>
    <p:extLst>
      <p:ext uri="{BB962C8B-B14F-4D97-AF65-F5344CB8AC3E}">
        <p14:creationId xmlns:p14="http://schemas.microsoft.com/office/powerpoint/2010/main" val="33336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8</a:t>
            </a:fld>
            <a:endParaRPr lang="ru-RU"/>
          </a:p>
        </p:txBody>
      </p:sp>
    </p:spTree>
    <p:extLst>
      <p:ext uri="{BB962C8B-B14F-4D97-AF65-F5344CB8AC3E}">
        <p14:creationId xmlns:p14="http://schemas.microsoft.com/office/powerpoint/2010/main" val="1643961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64</a:t>
            </a:fld>
            <a:endParaRPr lang="ru-RU"/>
          </a:p>
        </p:txBody>
      </p:sp>
    </p:spTree>
    <p:extLst>
      <p:ext uri="{BB962C8B-B14F-4D97-AF65-F5344CB8AC3E}">
        <p14:creationId xmlns:p14="http://schemas.microsoft.com/office/powerpoint/2010/main" val="289359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65</a:t>
            </a:fld>
            <a:endParaRPr lang="ru-RU"/>
          </a:p>
        </p:txBody>
      </p:sp>
    </p:spTree>
    <p:extLst>
      <p:ext uri="{BB962C8B-B14F-4D97-AF65-F5344CB8AC3E}">
        <p14:creationId xmlns:p14="http://schemas.microsoft.com/office/powerpoint/2010/main" val="305698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66</a:t>
            </a:fld>
            <a:endParaRPr lang="ru-RU"/>
          </a:p>
        </p:txBody>
      </p:sp>
    </p:spTree>
    <p:extLst>
      <p:ext uri="{BB962C8B-B14F-4D97-AF65-F5344CB8AC3E}">
        <p14:creationId xmlns:p14="http://schemas.microsoft.com/office/powerpoint/2010/main" val="30569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11</a:t>
            </a:fld>
            <a:endParaRPr lang="ru-RU"/>
          </a:p>
        </p:txBody>
      </p:sp>
    </p:spTree>
    <p:extLst>
      <p:ext uri="{BB962C8B-B14F-4D97-AF65-F5344CB8AC3E}">
        <p14:creationId xmlns:p14="http://schemas.microsoft.com/office/powerpoint/2010/main" val="306622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13</a:t>
            </a:fld>
            <a:endParaRPr lang="ru-RU"/>
          </a:p>
        </p:txBody>
      </p:sp>
    </p:spTree>
    <p:extLst>
      <p:ext uri="{BB962C8B-B14F-4D97-AF65-F5344CB8AC3E}">
        <p14:creationId xmlns:p14="http://schemas.microsoft.com/office/powerpoint/2010/main" val="178978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28</a:t>
            </a:fld>
            <a:endParaRPr lang="ru-RU"/>
          </a:p>
        </p:txBody>
      </p:sp>
    </p:spTree>
    <p:extLst>
      <p:ext uri="{BB962C8B-B14F-4D97-AF65-F5344CB8AC3E}">
        <p14:creationId xmlns:p14="http://schemas.microsoft.com/office/powerpoint/2010/main" val="65598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29</a:t>
            </a:fld>
            <a:endParaRPr lang="ru-RU"/>
          </a:p>
        </p:txBody>
      </p:sp>
    </p:spTree>
    <p:extLst>
      <p:ext uri="{BB962C8B-B14F-4D97-AF65-F5344CB8AC3E}">
        <p14:creationId xmlns:p14="http://schemas.microsoft.com/office/powerpoint/2010/main" val="3597104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31</a:t>
            </a:fld>
            <a:endParaRPr lang="ru-RU"/>
          </a:p>
        </p:txBody>
      </p:sp>
    </p:spTree>
    <p:extLst>
      <p:ext uri="{BB962C8B-B14F-4D97-AF65-F5344CB8AC3E}">
        <p14:creationId xmlns:p14="http://schemas.microsoft.com/office/powerpoint/2010/main" val="350421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54020B-54F7-495D-8606-BE28F527840F}" type="slidenum">
              <a:rPr lang="ru-RU" smtClean="0"/>
              <a:pPr/>
              <a:t>39</a:t>
            </a:fld>
            <a:endParaRPr lang="ru-RU"/>
          </a:p>
        </p:txBody>
      </p:sp>
    </p:spTree>
    <p:extLst>
      <p:ext uri="{BB962C8B-B14F-4D97-AF65-F5344CB8AC3E}">
        <p14:creationId xmlns:p14="http://schemas.microsoft.com/office/powerpoint/2010/main" val="273891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54020B-54F7-495D-8606-BE28F527840F}" type="slidenum">
              <a:rPr lang="ru-RU" smtClean="0"/>
              <a:pPr/>
              <a:t>51</a:t>
            </a:fld>
            <a:endParaRPr lang="ru-RU"/>
          </a:p>
        </p:txBody>
      </p:sp>
    </p:spTree>
    <p:extLst>
      <p:ext uri="{BB962C8B-B14F-4D97-AF65-F5344CB8AC3E}">
        <p14:creationId xmlns:p14="http://schemas.microsoft.com/office/powerpoint/2010/main" val="382179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8E932E-2181-49AB-87A5-F96F2E3762DA}" type="datetime1">
              <a:rPr lang="ru-RU" smtClean="0"/>
              <a:pPr/>
              <a:t>05.09.2020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59A152-D518-4E27-B587-78DCFE6EC85F}" type="datetime1">
              <a:rPr lang="ru-RU" smtClean="0"/>
              <a:pPr/>
              <a:t>05.09.2020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B089314-4E68-481A-819D-E2E17ECD3BEE}" type="datetime1">
              <a:rPr lang="ru-RU" smtClean="0"/>
              <a:pPr/>
              <a:t>05.09.2020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36573D-1743-4782-83B6-D598477DC196}" type="datetime1">
              <a:rPr lang="ru-RU" smtClean="0"/>
              <a:pPr/>
              <a:t>05.09.2020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404E98D-6A7A-4609-8629-78E67D6FF5C7}" type="datetime1">
              <a:rPr lang="ru-RU" smtClean="0"/>
              <a:pPr/>
              <a:t>05.09.2020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4E6C729-78F8-486E-AAB1-BAD20EA187C1}" type="datetime1">
              <a:rPr lang="ru-RU" smtClean="0"/>
              <a:pPr/>
              <a:t>05.09.2020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FD1FD8B-9CF8-4070-9A2C-B2E0C825B879}" type="datetime1">
              <a:rPr lang="ru-RU" smtClean="0"/>
              <a:pPr/>
              <a:t>05.09.2020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EC68878-A4F4-409F-BE3B-58892D2F8B00}" type="datetime1">
              <a:rPr lang="ru-RU" smtClean="0"/>
              <a:pPr/>
              <a:t>05.09.2020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ED45993-84A4-460F-80E2-21E3C3334BCD}" type="datetime1">
              <a:rPr lang="ru-RU" smtClean="0"/>
              <a:pPr/>
              <a:t>05.09.2020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62F74E0-A532-45D0-8DCF-6711D421CA4E}" type="datetime1">
              <a:rPr lang="ru-RU" smtClean="0"/>
              <a:pPr/>
              <a:t>05.09.2020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AAA842A-3B76-4766-ADD3-F767F9896F9C}" type="datetime1">
              <a:rPr lang="ru-RU" smtClean="0"/>
              <a:pPr/>
              <a:t>05.09.2020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7B289-D8A2-48C6-8AD4-8369026B2605}" type="datetime1">
              <a:rPr lang="ru-RU" smtClean="0"/>
              <a:pPr/>
              <a:t>05.09.2020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1</a:t>
            </a:fld>
            <a:endParaRPr lang="ru-RU"/>
          </a:p>
        </p:txBody>
      </p:sp>
      <p:sp>
        <p:nvSpPr>
          <p:cNvPr id="9" name="TextBox 8"/>
          <p:cNvSpPr txBox="1"/>
          <p:nvPr/>
        </p:nvSpPr>
        <p:spPr>
          <a:xfrm>
            <a:off x="3424256" y="3990074"/>
            <a:ext cx="5678735" cy="1957459"/>
          </a:xfrm>
          <a:prstGeom prst="rect">
            <a:avLst/>
          </a:prstGeom>
          <a:noFill/>
        </p:spPr>
        <p:txBody>
          <a:bodyPr wrap="square" rtlCol="0">
            <a:spAutoFit/>
          </a:bodyPr>
          <a:lstStyle/>
          <a:p>
            <a:pPr marL="342900" lvl="0" indent="-342900" algn="ctr">
              <a:lnSpc>
                <a:spcPct val="80000"/>
              </a:lnSpc>
              <a:spcBef>
                <a:spcPct val="20000"/>
              </a:spcBef>
            </a:pPr>
            <a:r>
              <a:rPr lang="ru-RU" sz="2200" b="1" dirty="0" smtClean="0">
                <a:latin typeface="Cambria" panose="02040503050406030204" pitchFamily="18" charset="0"/>
              </a:rPr>
              <a:t>Лекцию подготовила: </a:t>
            </a:r>
          </a:p>
          <a:p>
            <a:pPr marL="342900" lvl="0" indent="-342900" algn="ctr">
              <a:lnSpc>
                <a:spcPct val="80000"/>
              </a:lnSpc>
              <a:spcBef>
                <a:spcPct val="20000"/>
              </a:spcBef>
            </a:pPr>
            <a:r>
              <a:rPr lang="ru-RU" sz="2200" b="1" dirty="0" smtClean="0">
                <a:latin typeface="Cambria" panose="02040503050406030204" pitchFamily="18" charset="0"/>
              </a:rPr>
              <a:t>Профессор кафедры </a:t>
            </a:r>
            <a:br>
              <a:rPr lang="ru-RU" sz="2200" b="1" dirty="0" smtClean="0">
                <a:latin typeface="Cambria" panose="02040503050406030204" pitchFamily="18" charset="0"/>
              </a:rPr>
            </a:br>
            <a:r>
              <a:rPr lang="ru-RU" sz="2200" b="1" dirty="0" smtClean="0">
                <a:latin typeface="Cambria" panose="02040503050406030204" pitchFamily="18" charset="0"/>
              </a:rPr>
              <a:t>ортопедической стоматологии</a:t>
            </a:r>
          </a:p>
          <a:p>
            <a:pPr marL="342900" lvl="0" indent="-342900" algn="ctr">
              <a:lnSpc>
                <a:spcPct val="80000"/>
              </a:lnSpc>
              <a:spcBef>
                <a:spcPct val="20000"/>
              </a:spcBef>
            </a:pPr>
            <a:r>
              <a:rPr lang="ru-RU" sz="2200" b="1" dirty="0" smtClean="0">
                <a:latin typeface="Cambria" panose="02040503050406030204" pitchFamily="18" charset="0"/>
              </a:rPr>
              <a:t>доктор медицинских наук, профессор</a:t>
            </a:r>
          </a:p>
          <a:p>
            <a:pPr marL="342900" lvl="0" indent="-342900" algn="ctr">
              <a:lnSpc>
                <a:spcPct val="80000"/>
              </a:lnSpc>
              <a:spcBef>
                <a:spcPct val="20000"/>
              </a:spcBef>
              <a:defRPr/>
            </a:pPr>
            <a:r>
              <a:rPr lang="ru-RU" sz="2400" b="1" dirty="0" smtClean="0">
                <a:solidFill>
                  <a:srgbClr val="C00000"/>
                </a:solidFill>
                <a:latin typeface="Cambria" panose="02040503050406030204" pitchFamily="18" charset="0"/>
              </a:rPr>
              <a:t>Скорикова Людмила Анатольевна</a:t>
            </a:r>
          </a:p>
          <a:p>
            <a:endParaRPr lang="ru-RU" dirty="0">
              <a:latin typeface="Cambria" panose="020405030504060302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720" y="-27384"/>
            <a:ext cx="1999515" cy="1454676"/>
          </a:xfrm>
          <a:prstGeom prst="rect">
            <a:avLst/>
          </a:prstGeom>
        </p:spPr>
      </p:pic>
      <p:sp>
        <p:nvSpPr>
          <p:cNvPr id="11" name="TextBox 10"/>
          <p:cNvSpPr txBox="1"/>
          <p:nvPr/>
        </p:nvSpPr>
        <p:spPr>
          <a:xfrm>
            <a:off x="2723672" y="359481"/>
            <a:ext cx="4383984" cy="830997"/>
          </a:xfrm>
          <a:prstGeom prst="rect">
            <a:avLst/>
          </a:prstGeom>
          <a:noFill/>
        </p:spPr>
        <p:txBody>
          <a:bodyPr wrap="square" rtlCol="0">
            <a:spAutoFit/>
          </a:bodyPr>
          <a:lstStyle/>
          <a:p>
            <a:pPr algn="ctr"/>
            <a:r>
              <a:rPr lang="ru-RU" sz="1600" b="1" dirty="0" smtClean="0">
                <a:solidFill>
                  <a:srgbClr val="C00000"/>
                </a:solidFill>
                <a:latin typeface="Cambria" panose="02040503050406030204" pitchFamily="18" charset="0"/>
              </a:rPr>
              <a:t>Лекция № </a:t>
            </a:r>
            <a:r>
              <a:rPr lang="ru-RU" sz="1600" b="1" dirty="0">
                <a:solidFill>
                  <a:srgbClr val="C00000"/>
                </a:solidFill>
                <a:latin typeface="Cambria" panose="02040503050406030204" pitchFamily="18" charset="0"/>
              </a:rPr>
              <a:t>1</a:t>
            </a:r>
            <a:endParaRPr lang="ru-RU" sz="1600" b="1" dirty="0" smtClean="0">
              <a:solidFill>
                <a:srgbClr val="C00000"/>
              </a:solidFill>
              <a:latin typeface="Cambria" panose="02040503050406030204" pitchFamily="18" charset="0"/>
            </a:endParaRPr>
          </a:p>
          <a:p>
            <a:pPr algn="ctr"/>
            <a:r>
              <a:rPr lang="ru-RU" sz="1600" b="1" dirty="0" smtClean="0">
                <a:latin typeface="Cambria" panose="02040503050406030204" pitchFamily="18" charset="0"/>
              </a:rPr>
              <a:t>по модулю «Зубопротезирование простое»</a:t>
            </a:r>
          </a:p>
          <a:p>
            <a:pPr algn="ctr"/>
            <a:r>
              <a:rPr lang="ru-RU" sz="1600" b="1" dirty="0" smtClean="0">
                <a:latin typeface="Cambria" panose="02040503050406030204" pitchFamily="18" charset="0"/>
              </a:rPr>
              <a:t>учебной дисциплины «Стоматология»</a:t>
            </a:r>
            <a:endParaRPr lang="ru-RU" sz="1600" b="1" dirty="0">
              <a:latin typeface="Cambria" panose="02040503050406030204" pitchFamily="18" charset="0"/>
            </a:endParaRPr>
          </a:p>
        </p:txBody>
      </p:sp>
      <p:sp>
        <p:nvSpPr>
          <p:cNvPr id="12" name="Подзаголовок 2"/>
          <p:cNvSpPr txBox="1">
            <a:spLocks/>
          </p:cNvSpPr>
          <p:nvPr/>
        </p:nvSpPr>
        <p:spPr>
          <a:xfrm>
            <a:off x="3489855" y="1878138"/>
            <a:ext cx="5666412" cy="191090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3600" b="1" i="0" u="none" strike="noStrike" kern="1200" cap="none" spc="0" normalizeH="0" baseline="0" noProof="0" dirty="0" smtClean="0">
                <a:ln>
                  <a:noFill/>
                </a:ln>
                <a:solidFill>
                  <a:schemeClr val="bg1"/>
                </a:solidFill>
                <a:effectLst/>
                <a:uLnTx/>
                <a:uFillTx/>
                <a:latin typeface="Cambria" panose="02040503050406030204" pitchFamily="18" charset="0"/>
              </a:rPr>
              <a:t>Тема:</a:t>
            </a:r>
            <a:r>
              <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rPr>
              <a:t> </a:t>
            </a:r>
          </a:p>
          <a:p>
            <a:pPr marL="342900" lvl="0" indent="-342900">
              <a:spcBef>
                <a:spcPct val="20000"/>
              </a:spcBef>
              <a:defRPr/>
            </a:pPr>
            <a:r>
              <a:rPr lang="ru-RU" sz="2400" b="1" dirty="0">
                <a:solidFill>
                  <a:schemeClr val="bg1"/>
                </a:solidFill>
                <a:latin typeface="Cambria" panose="02040503050406030204" pitchFamily="18" charset="0"/>
              </a:rPr>
              <a:t>«Обследование пациента в клинике ортопедической стоматологии»</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a:p>
            <a:pPr marL="342900" marR="0" lvl="0" indent="-342900" algn="l" defTabSz="914400" rtl="0" eaLnBrk="1" fontAlgn="auto" latinLnBrk="0" hangingPunct="1">
              <a:lnSpc>
                <a:spcPct val="8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p:txBody>
      </p:sp>
    </p:spTree>
    <p:extLst>
      <p:ext uri="{BB962C8B-B14F-4D97-AF65-F5344CB8AC3E}">
        <p14:creationId xmlns:p14="http://schemas.microsoft.com/office/powerpoint/2010/main" val="3214266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725C68B6-61C2-468F-89AB-4B9F7531AA68}" type="slidenum">
              <a:rPr lang="ru-RU" smtClean="0"/>
              <a:pPr/>
              <a:t>10</a:t>
            </a:fld>
            <a:endParaRPr lang="ru-RU"/>
          </a:p>
        </p:txBody>
      </p:sp>
      <p:sp>
        <p:nvSpPr>
          <p:cNvPr id="5" name="TextBox 4"/>
          <p:cNvSpPr txBox="1"/>
          <p:nvPr/>
        </p:nvSpPr>
        <p:spPr>
          <a:xfrm>
            <a:off x="1503798" y="173516"/>
            <a:ext cx="7560840" cy="954107"/>
          </a:xfrm>
          <a:prstGeom prst="rect">
            <a:avLst/>
          </a:prstGeom>
          <a:noFill/>
        </p:spPr>
        <p:txBody>
          <a:bodyPr wrap="square" rtlCol="0">
            <a:spAutoFit/>
          </a:bodyPr>
          <a:lstStyle/>
          <a:p>
            <a:pPr algn="ctr"/>
            <a:r>
              <a:rPr lang="ru-RU" sz="2000" b="1" dirty="0" smtClean="0">
                <a:solidFill>
                  <a:srgbClr val="C00000"/>
                </a:solidFill>
                <a:latin typeface="Cambria" panose="02040503050406030204" pitchFamily="18" charset="0"/>
              </a:rPr>
              <a:t>Обследование височно-нижнечелюстного сустава.</a:t>
            </a:r>
            <a:r>
              <a:rPr lang="ru-RU" sz="2000" dirty="0" smtClean="0">
                <a:solidFill>
                  <a:srgbClr val="C00000"/>
                </a:solidFill>
                <a:latin typeface="Cambria" panose="02040503050406030204" pitchFamily="18" charset="0"/>
              </a:rPr>
              <a:t> </a:t>
            </a:r>
          </a:p>
          <a:p>
            <a:r>
              <a:rPr lang="ru-RU" dirty="0" smtClean="0">
                <a:latin typeface="Cambria" panose="02040503050406030204" pitchFamily="18" charset="0"/>
              </a:rPr>
              <a:t>При осмотре можно увидеть припухлость, гиперемию в области сустава. Одновременно проводится пальпация и аускультация сустава. </a:t>
            </a:r>
            <a:endParaRPr lang="ru-RU" dirty="0">
              <a:latin typeface="Cambria" panose="02040503050406030204" pitchFamily="18" charset="0"/>
            </a:endParaRPr>
          </a:p>
        </p:txBody>
      </p:sp>
      <p:pic>
        <p:nvPicPr>
          <p:cNvPr id="7" name="Picture 2" descr="Методика пальпации височно-нижнечелюстного сустава (а) и определения подвижности суставной головки (б)"/>
          <p:cNvPicPr>
            <a:picLocks noChangeAspect="1" noChangeArrowheads="1"/>
          </p:cNvPicPr>
          <p:nvPr/>
        </p:nvPicPr>
        <p:blipFill>
          <a:blip r:embed="rId2" cstate="print"/>
          <a:srcRect/>
          <a:stretch>
            <a:fillRect/>
          </a:stretch>
        </p:blipFill>
        <p:spPr bwMode="auto">
          <a:xfrm>
            <a:off x="2246734" y="1124744"/>
            <a:ext cx="3981450" cy="2581276"/>
          </a:xfrm>
          <a:prstGeom prst="rect">
            <a:avLst/>
          </a:prstGeom>
          <a:noFill/>
        </p:spPr>
      </p:pic>
      <p:pic>
        <p:nvPicPr>
          <p:cNvPr id="8" name="Picture 4" descr="Методика аускультации височно-нижнечелюстного сустава"/>
          <p:cNvPicPr>
            <a:picLocks noChangeAspect="1" noChangeArrowheads="1"/>
          </p:cNvPicPr>
          <p:nvPr/>
        </p:nvPicPr>
        <p:blipFill>
          <a:blip r:embed="rId3" cstate="print"/>
          <a:srcRect/>
          <a:stretch>
            <a:fillRect/>
          </a:stretch>
        </p:blipFill>
        <p:spPr bwMode="auto">
          <a:xfrm>
            <a:off x="6516216" y="1124744"/>
            <a:ext cx="1944216" cy="2595629"/>
          </a:xfrm>
          <a:prstGeom prst="rect">
            <a:avLst/>
          </a:prstGeom>
          <a:noFill/>
        </p:spPr>
      </p:pic>
      <p:sp>
        <p:nvSpPr>
          <p:cNvPr id="9" name="TextBox 8"/>
          <p:cNvSpPr txBox="1"/>
          <p:nvPr/>
        </p:nvSpPr>
        <p:spPr>
          <a:xfrm>
            <a:off x="1619672" y="3645024"/>
            <a:ext cx="7524328" cy="3170099"/>
          </a:xfrm>
          <a:prstGeom prst="rect">
            <a:avLst/>
          </a:prstGeom>
          <a:noFill/>
        </p:spPr>
        <p:txBody>
          <a:bodyPr wrap="square" rtlCol="0">
            <a:spAutoFit/>
          </a:bodyPr>
          <a:lstStyle/>
          <a:p>
            <a:r>
              <a:rPr lang="ru-RU" sz="2000" dirty="0" smtClean="0">
                <a:latin typeface="Cambria" panose="02040503050406030204" pitchFamily="18" charset="0"/>
              </a:rPr>
              <a:t>Степень открывания рта характеризуется как нормальная, чрезмерная, ограниченная. Для выяснения степени свободы движений суставных головок, амплитуды движения, указательные пальцы кладут на область суставов с обеих сторон или вводят в наружный слуховой проход мизинцы, а большие пальцы укладывают на лоб, при этом больной открывает и закрывает рот, смещая нижнюю челюсть в стороны. При этом определяется синхронность, плавность, болезненность движений суставных головок, отсутствие или наличие шума, щелчка, крепитации.</a:t>
            </a:r>
            <a:endParaRPr lang="ru-RU" sz="2000" dirty="0">
              <a:latin typeface="Cambria" panose="02040503050406030204" pitchFamily="18" charset="0"/>
            </a:endParaRPr>
          </a:p>
        </p:txBody>
      </p:sp>
      <p:grpSp>
        <p:nvGrpSpPr>
          <p:cNvPr id="10" name="Группа 9"/>
          <p:cNvGrpSpPr/>
          <p:nvPr/>
        </p:nvGrpSpPr>
        <p:grpSpPr>
          <a:xfrm>
            <a:off x="107504" y="116632"/>
            <a:ext cx="1368152" cy="6624736"/>
            <a:chOff x="107504" y="116632"/>
            <a:chExt cx="1368152" cy="6624736"/>
          </a:xfrm>
        </p:grpSpPr>
        <p:pic>
          <p:nvPicPr>
            <p:cNvPr id="11" name="Рисунок 10"/>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2"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442329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725C68B6-61C2-468F-89AB-4B9F7531AA68}" type="slidenum">
              <a:rPr lang="ru-RU" smtClean="0"/>
              <a:pPr/>
              <a:t>11</a:t>
            </a:fld>
            <a:endParaRPr lang="ru-RU"/>
          </a:p>
        </p:txBody>
      </p:sp>
      <p:sp>
        <p:nvSpPr>
          <p:cNvPr id="7" name="TextBox 6"/>
          <p:cNvSpPr txBox="1"/>
          <p:nvPr/>
        </p:nvSpPr>
        <p:spPr>
          <a:xfrm>
            <a:off x="1655168" y="116632"/>
            <a:ext cx="7488832" cy="3216265"/>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Осмотр и пальпация жевательных мышц</a:t>
            </a:r>
            <a:r>
              <a:rPr lang="ru-RU" sz="2400" i="1" dirty="0" smtClean="0">
                <a:solidFill>
                  <a:srgbClr val="C00000"/>
                </a:solidFill>
                <a:latin typeface="Cambria" panose="02040503050406030204" pitchFamily="18" charset="0"/>
              </a:rPr>
              <a:t> </a:t>
            </a:r>
          </a:p>
          <a:p>
            <a:endParaRPr lang="ru-RU" sz="1100" dirty="0" smtClean="0">
              <a:latin typeface="Cambria" panose="02040503050406030204" pitchFamily="18" charset="0"/>
            </a:endParaRPr>
          </a:p>
          <a:p>
            <a:pPr algn="just"/>
            <a:r>
              <a:rPr lang="ru-RU" sz="2400" dirty="0" smtClean="0">
                <a:latin typeface="Cambria" panose="02040503050406030204" pitchFamily="18" charset="0"/>
              </a:rPr>
              <a:t>Осмотр мышц проводится в процессе беседы с больным по движениям нижней челюсти и мимическим движениям. При этом можно установить асимметрию жевательных мышц. Пальпация мышц позволяет определить их тонус, болевые точки, уплотнение, установить зоны отраженных болей. </a:t>
            </a:r>
            <a:endParaRPr lang="ru-RU" sz="2400" dirty="0">
              <a:latin typeface="Cambria" panose="02040503050406030204" pitchFamily="18" charset="0"/>
            </a:endParaRPr>
          </a:p>
        </p:txBody>
      </p:sp>
      <p:graphicFrame>
        <p:nvGraphicFramePr>
          <p:cNvPr id="8" name="Object 1"/>
          <p:cNvGraphicFramePr>
            <a:graphicFrameLocks noChangeAspect="1"/>
          </p:cNvGraphicFramePr>
          <p:nvPr>
            <p:extLst>
              <p:ext uri="{D42A27DB-BD31-4B8C-83A1-F6EECF244321}">
                <p14:modId xmlns:p14="http://schemas.microsoft.com/office/powerpoint/2010/main" val="2964568543"/>
              </p:ext>
            </p:extLst>
          </p:nvPr>
        </p:nvGraphicFramePr>
        <p:xfrm>
          <a:off x="1547664" y="3501271"/>
          <a:ext cx="2520280" cy="2159977"/>
        </p:xfrm>
        <a:graphic>
          <a:graphicData uri="http://schemas.openxmlformats.org/presentationml/2006/ole">
            <mc:AlternateContent xmlns:mc="http://schemas.openxmlformats.org/markup-compatibility/2006">
              <mc:Choice xmlns:v="urn:schemas-microsoft-com:vml" Requires="v">
                <p:oleObj spid="_x0000_s1077" r:id="rId4" imgW="6897063" imgH="4915586" progId="">
                  <p:embed/>
                </p:oleObj>
              </mc:Choice>
              <mc:Fallback>
                <p:oleObj r:id="rId4" imgW="6897063" imgH="4915586" progId="">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3501271"/>
                        <a:ext cx="2520280" cy="21599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1450950894"/>
              </p:ext>
            </p:extLst>
          </p:nvPr>
        </p:nvGraphicFramePr>
        <p:xfrm>
          <a:off x="4354041" y="3501008"/>
          <a:ext cx="2162175" cy="2162175"/>
        </p:xfrm>
        <a:graphic>
          <a:graphicData uri="http://schemas.openxmlformats.org/presentationml/2006/ole">
            <mc:AlternateContent xmlns:mc="http://schemas.openxmlformats.org/markup-compatibility/2006">
              <mc:Choice xmlns:v="urn:schemas-microsoft-com:vml" Requires="v">
                <p:oleObj spid="_x0000_s1078" r:id="rId6" imgW="3580952" imgH="3877216" progId="">
                  <p:embed/>
                </p:oleObj>
              </mc:Choice>
              <mc:Fallback>
                <p:oleObj r:id="rId6" imgW="3580952" imgH="3877216" progId="">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041" y="3501008"/>
                        <a:ext cx="2162175"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1626629493"/>
              </p:ext>
            </p:extLst>
          </p:nvPr>
        </p:nvGraphicFramePr>
        <p:xfrm>
          <a:off x="6658297" y="3501008"/>
          <a:ext cx="2162175" cy="2162175"/>
        </p:xfrm>
        <a:graphic>
          <a:graphicData uri="http://schemas.openxmlformats.org/presentationml/2006/ole">
            <mc:AlternateContent xmlns:mc="http://schemas.openxmlformats.org/markup-compatibility/2006">
              <mc:Choice xmlns:v="urn:schemas-microsoft-com:vml" Requires="v">
                <p:oleObj spid="_x0000_s1079" r:id="rId8" imgW="3580952" imgH="3572374" progId="">
                  <p:embed/>
                </p:oleObj>
              </mc:Choice>
              <mc:Fallback>
                <p:oleObj r:id="rId8" imgW="3580952" imgH="3572374" progId="">
                  <p:embed/>
                  <p:pic>
                    <p:nvPicPr>
                      <p:cNvPr id="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8297" y="3501008"/>
                        <a:ext cx="2162175"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3"/>
          <p:cNvSpPr>
            <a:spLocks noChangeArrowheads="1"/>
          </p:cNvSpPr>
          <p:nvPr/>
        </p:nvSpPr>
        <p:spPr bwMode="auto">
          <a:xfrm>
            <a:off x="1547664" y="5805264"/>
            <a:ext cx="252028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Проведение клещевой пальпации собственно жевательной мышцы.</a:t>
            </a:r>
            <a:endParaRPr kumimoji="0" lang="ru-RU" sz="1800" b="0" i="0" u="none" strike="noStrike" cap="none" normalizeH="0" baseline="0" dirty="0" smtClean="0">
              <a:ln>
                <a:noFill/>
              </a:ln>
              <a:solidFill>
                <a:schemeClr val="tx1"/>
              </a:solidFill>
              <a:effectLst/>
              <a:latin typeface="Arial" pitchFamily="34" charset="0"/>
            </a:endParaRPr>
          </a:p>
        </p:txBody>
      </p:sp>
      <p:sp>
        <p:nvSpPr>
          <p:cNvPr id="13" name="Rectangle 7"/>
          <p:cNvSpPr>
            <a:spLocks noChangeArrowheads="1"/>
          </p:cNvSpPr>
          <p:nvPr/>
        </p:nvSpPr>
        <p:spPr bwMode="auto">
          <a:xfrm>
            <a:off x="4139952" y="5805264"/>
            <a:ext cx="252028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Проведение щипковой пальпации средней части </a:t>
            </a:r>
            <a:br>
              <a:rPr kumimoji="0" lang="ru-RU" sz="1400" b="0" i="0" u="none" strike="noStrike" cap="none" normalizeH="0" baseline="0" dirty="0" smtClean="0">
                <a:ln>
                  <a:noFill/>
                </a:ln>
                <a:solidFill>
                  <a:schemeClr val="tx1"/>
                </a:solidFill>
                <a:effectLst/>
                <a:latin typeface="Arial" pitchFamily="34" charset="0"/>
                <a:ea typeface="Times New Roman" pitchFamily="18" charset="0"/>
              </a:rPr>
            </a:br>
            <a:r>
              <a:rPr kumimoji="0" lang="ru-RU" sz="1400" b="0" i="0" u="none" strike="noStrike" cap="none" normalizeH="0" baseline="0" dirty="0" smtClean="0">
                <a:ln>
                  <a:noFill/>
                </a:ln>
                <a:solidFill>
                  <a:schemeClr val="tx1"/>
                </a:solidFill>
                <a:effectLst/>
                <a:latin typeface="Arial" pitchFamily="34" charset="0"/>
                <a:ea typeface="Times New Roman" pitchFamily="18" charset="0"/>
              </a:rPr>
              <a:t>височной мышцы.</a:t>
            </a:r>
            <a:endParaRPr kumimoji="0" lang="ru-RU" sz="1800" b="0" i="0" u="none" strike="noStrike" cap="none" normalizeH="0" baseline="0" dirty="0" smtClean="0">
              <a:ln>
                <a:noFill/>
              </a:ln>
              <a:solidFill>
                <a:schemeClr val="tx1"/>
              </a:solidFill>
              <a:effectLst/>
              <a:latin typeface="Arial" pitchFamily="34" charset="0"/>
            </a:endParaRPr>
          </a:p>
        </p:txBody>
      </p:sp>
      <p:sp>
        <p:nvSpPr>
          <p:cNvPr id="14" name="Rectangle 8"/>
          <p:cNvSpPr>
            <a:spLocks noChangeArrowheads="1"/>
          </p:cNvSpPr>
          <p:nvPr/>
        </p:nvSpPr>
        <p:spPr bwMode="auto">
          <a:xfrm>
            <a:off x="6581880" y="5805264"/>
            <a:ext cx="2302267"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Обследование задних волокон височной мышцы.</a:t>
            </a:r>
            <a:endParaRPr kumimoji="0" lang="ru-RU" sz="1800" b="0" i="0" u="none" strike="noStrike" cap="none" normalizeH="0" baseline="0" dirty="0" smtClean="0">
              <a:ln>
                <a:noFill/>
              </a:ln>
              <a:solidFill>
                <a:schemeClr val="tx1"/>
              </a:solidFill>
              <a:effectLst/>
              <a:latin typeface="Arial" pitchFamily="34" charset="0"/>
            </a:endParaRPr>
          </a:p>
        </p:txBody>
      </p:sp>
      <p:grpSp>
        <p:nvGrpSpPr>
          <p:cNvPr id="15" name="Группа 14"/>
          <p:cNvGrpSpPr/>
          <p:nvPr/>
        </p:nvGrpSpPr>
        <p:grpSpPr>
          <a:xfrm>
            <a:off x="107504" y="116632"/>
            <a:ext cx="1368152" cy="6624736"/>
            <a:chOff x="107504" y="116632"/>
            <a:chExt cx="1368152" cy="6624736"/>
          </a:xfrm>
        </p:grpSpPr>
        <p:pic>
          <p:nvPicPr>
            <p:cNvPr id="16" name="Рисунок 15"/>
            <p:cNvPicPr/>
            <p:nvPr/>
          </p:nvPicPr>
          <p:blipFill rotWithShape="1">
            <a:blip r:embed="rId10"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7" name="Picture 2" descr="C:\Users\1\Desktop\логотип.png"/>
            <p:cNvPicPr>
              <a:picLocks noChangeAspect="1" noChangeArrowheads="1"/>
            </p:cNvPicPr>
            <p:nvPr/>
          </p:nvPicPr>
          <p:blipFill>
            <a:blip r:embed="rId11"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627893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404664"/>
            <a:ext cx="6912768" cy="830997"/>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Осмотр и пальпация лимфатических узлов</a:t>
            </a:r>
            <a:r>
              <a:rPr lang="ru-RU" sz="2400" b="1" i="1" dirty="0" smtClean="0">
                <a:solidFill>
                  <a:srgbClr val="C00000"/>
                </a:solidFill>
                <a:latin typeface="Cambria" panose="02040503050406030204" pitchFamily="18" charset="0"/>
              </a:rPr>
              <a:t> </a:t>
            </a:r>
            <a:r>
              <a:rPr lang="ru-RU" sz="2400" b="1" dirty="0" smtClean="0">
                <a:solidFill>
                  <a:srgbClr val="C00000"/>
                </a:solidFill>
                <a:latin typeface="Cambria" panose="02040503050406030204" pitchFamily="18" charset="0"/>
              </a:rPr>
              <a:t>головы и шеи </a:t>
            </a:r>
            <a:endParaRPr lang="ru-RU" sz="2400" dirty="0" smtClean="0">
              <a:solidFill>
                <a:srgbClr val="C00000"/>
              </a:solidFill>
              <a:latin typeface="Cambria" panose="02040503050406030204" pitchFamily="18" charset="0"/>
            </a:endParaRPr>
          </a:p>
        </p:txBody>
      </p:sp>
      <p:pic>
        <p:nvPicPr>
          <p:cNvPr id="29698" name="Picture 2" descr="Пальпация лимфатических узлов"/>
          <p:cNvPicPr>
            <a:picLocks noChangeAspect="1" noChangeArrowheads="1"/>
          </p:cNvPicPr>
          <p:nvPr/>
        </p:nvPicPr>
        <p:blipFill>
          <a:blip r:embed="rId2" cstate="print"/>
          <a:srcRect b="19279"/>
          <a:stretch>
            <a:fillRect/>
          </a:stretch>
        </p:blipFill>
        <p:spPr bwMode="auto">
          <a:xfrm>
            <a:off x="2987824" y="1268760"/>
            <a:ext cx="4968552" cy="2448272"/>
          </a:xfrm>
          <a:prstGeom prst="rect">
            <a:avLst/>
          </a:prstGeom>
          <a:noFill/>
        </p:spPr>
      </p:pic>
      <p:sp>
        <p:nvSpPr>
          <p:cNvPr id="7" name="TextBox 6"/>
          <p:cNvSpPr txBox="1"/>
          <p:nvPr/>
        </p:nvSpPr>
        <p:spPr>
          <a:xfrm>
            <a:off x="1619672" y="3717032"/>
            <a:ext cx="7524328" cy="2862322"/>
          </a:xfrm>
          <a:prstGeom prst="rect">
            <a:avLst/>
          </a:prstGeom>
          <a:noFill/>
        </p:spPr>
        <p:txBody>
          <a:bodyPr wrap="square" rtlCol="0">
            <a:spAutoFit/>
          </a:bodyPr>
          <a:lstStyle/>
          <a:p>
            <a:r>
              <a:rPr lang="ru-RU" dirty="0" smtClean="0">
                <a:latin typeface="Cambria" panose="02040503050406030204" pitchFamily="18" charset="0"/>
              </a:rPr>
              <a:t>Приступая к пальпации подбородочных лимфатических узлов, врач просит больного слегка наклонить голову вперед и фиксирует ее левой рукой. Кладет сомкнутые и слегка согнутые пальцы правой руки на середину подбородочной области так, чтобы концы пальцев упирались в переднюю поверхность шеи больного. Затем, пальпируя по направлению к подбородку, пытается вывести лимфатические узлы на край нижней челюсти и определить их свойства (рис. а). Аналогичным образом пальпирует подчелюстные лимфатические узлы обеими руками одновременно в правом и левом отделах подбородочной области вдоль краев нижней челюсти (рис. б).</a:t>
            </a:r>
            <a:endParaRPr lang="ru-RU" dirty="0">
              <a:latin typeface="Cambria" panose="02040503050406030204" pitchFamily="18" charset="0"/>
            </a:endParaRPr>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3378911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210093"/>
            <a:ext cx="6912768" cy="830997"/>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Осмотр и пальпация лимфатических узлов</a:t>
            </a:r>
            <a:r>
              <a:rPr lang="ru-RU" sz="2400" b="1" i="1" dirty="0" smtClean="0">
                <a:solidFill>
                  <a:srgbClr val="C00000"/>
                </a:solidFill>
                <a:latin typeface="Cambria" panose="02040503050406030204" pitchFamily="18" charset="0"/>
              </a:rPr>
              <a:t> </a:t>
            </a:r>
            <a:r>
              <a:rPr lang="ru-RU" sz="2400" b="1" dirty="0" smtClean="0">
                <a:solidFill>
                  <a:srgbClr val="C00000"/>
                </a:solidFill>
                <a:latin typeface="Cambria" panose="02040503050406030204" pitchFamily="18" charset="0"/>
              </a:rPr>
              <a:t>головы и шеи </a:t>
            </a:r>
            <a:endParaRPr lang="ru-RU" sz="2400" dirty="0" smtClean="0">
              <a:solidFill>
                <a:srgbClr val="C00000"/>
              </a:solidFill>
              <a:latin typeface="Cambria" panose="02040503050406030204" pitchFamily="18" charset="0"/>
            </a:endParaRPr>
          </a:p>
        </p:txBody>
      </p:sp>
      <p:pic>
        <p:nvPicPr>
          <p:cNvPr id="6" name="Picture 4" descr="Пальпация лимфатических узлов"/>
          <p:cNvPicPr>
            <a:picLocks noChangeAspect="1" noChangeArrowheads="1"/>
          </p:cNvPicPr>
          <p:nvPr/>
        </p:nvPicPr>
        <p:blipFill>
          <a:blip r:embed="rId3" cstate="print"/>
          <a:srcRect b="18544"/>
          <a:stretch>
            <a:fillRect/>
          </a:stretch>
        </p:blipFill>
        <p:spPr bwMode="auto">
          <a:xfrm>
            <a:off x="2373792" y="980728"/>
            <a:ext cx="5870616" cy="2727059"/>
          </a:xfrm>
          <a:prstGeom prst="rect">
            <a:avLst/>
          </a:prstGeom>
          <a:noFill/>
        </p:spPr>
      </p:pic>
      <p:sp>
        <p:nvSpPr>
          <p:cNvPr id="7" name="TextBox 6"/>
          <p:cNvSpPr txBox="1"/>
          <p:nvPr/>
        </p:nvSpPr>
        <p:spPr>
          <a:xfrm>
            <a:off x="1619672" y="3645024"/>
            <a:ext cx="7524328" cy="3170099"/>
          </a:xfrm>
          <a:prstGeom prst="rect">
            <a:avLst/>
          </a:prstGeom>
          <a:noFill/>
        </p:spPr>
        <p:txBody>
          <a:bodyPr wrap="square" rtlCol="0">
            <a:spAutoFit/>
          </a:bodyPr>
          <a:lstStyle/>
          <a:p>
            <a:r>
              <a:rPr lang="ru-RU" sz="2000" dirty="0" smtClean="0">
                <a:latin typeface="Cambria" panose="02040503050406030204" pitchFamily="18" charset="0"/>
              </a:rPr>
              <a:t>После этого непосредственно под углами нижней челюсти указательными либо средними пальцами ощупывает </a:t>
            </a:r>
            <a:r>
              <a:rPr lang="ru-RU" sz="2000" dirty="0" err="1" smtClean="0">
                <a:latin typeface="Cambria" panose="02040503050406030204" pitchFamily="18" charset="0"/>
              </a:rPr>
              <a:t>углочелюстные</a:t>
            </a:r>
            <a:r>
              <a:rPr lang="ru-RU" sz="2000" dirty="0" smtClean="0">
                <a:latin typeface="Cambria" panose="02040503050406030204" pitchFamily="18" charset="0"/>
              </a:rPr>
              <a:t> лимфатические узлы (рис. а). Далее, позади ушных раковин с обеих сторон пальпирует околоушные лимфатические узлы (рис. б), после чего, перемещая пальцы обеих рук в соответствующие области, ощупывает затылочные лимфатические узлы. У больных острым ревматизмом в области затылочного апоневроза иногда пальпируются мелкие безболезненные так называемые ревматические узелки.</a:t>
            </a:r>
            <a:endParaRPr lang="ru-RU" sz="2000" dirty="0">
              <a:latin typeface="Cambria" panose="02040503050406030204" pitchFamily="18" charset="0"/>
            </a:endParaRPr>
          </a:p>
        </p:txBody>
      </p:sp>
      <p:grpSp>
        <p:nvGrpSpPr>
          <p:cNvPr id="9" name="Группа 8"/>
          <p:cNvGrpSpPr/>
          <p:nvPr/>
        </p:nvGrpSpPr>
        <p:grpSpPr>
          <a:xfrm>
            <a:off x="107504" y="116632"/>
            <a:ext cx="1368152" cy="6624736"/>
            <a:chOff x="107504" y="116632"/>
            <a:chExt cx="1368152" cy="6624736"/>
          </a:xfrm>
        </p:grpSpPr>
        <p:pic>
          <p:nvPicPr>
            <p:cNvPr id="10" name="Рисунок 9"/>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1"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538078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412888"/>
            <a:ext cx="6912768" cy="830997"/>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Осмотр и пальпация лимфатических узлов</a:t>
            </a:r>
            <a:r>
              <a:rPr lang="ru-RU" sz="2400" b="1" i="1" dirty="0" smtClean="0">
                <a:solidFill>
                  <a:srgbClr val="C00000"/>
                </a:solidFill>
                <a:latin typeface="Cambria" panose="02040503050406030204" pitchFamily="18" charset="0"/>
              </a:rPr>
              <a:t> </a:t>
            </a:r>
            <a:r>
              <a:rPr lang="ru-RU" sz="2400" b="1" dirty="0" smtClean="0">
                <a:solidFill>
                  <a:srgbClr val="C00000"/>
                </a:solidFill>
                <a:latin typeface="Cambria" panose="02040503050406030204" pitchFamily="18" charset="0"/>
              </a:rPr>
              <a:t>головы и шеи </a:t>
            </a:r>
            <a:endParaRPr lang="ru-RU" sz="2400" dirty="0" smtClean="0">
              <a:solidFill>
                <a:srgbClr val="C00000"/>
              </a:solidFill>
              <a:latin typeface="Cambria" panose="02040503050406030204" pitchFamily="18" charset="0"/>
            </a:endParaRPr>
          </a:p>
        </p:txBody>
      </p:sp>
      <p:pic>
        <p:nvPicPr>
          <p:cNvPr id="4" name="Picture 6" descr="Пальпация лимфатических узлов"/>
          <p:cNvPicPr>
            <a:picLocks noChangeAspect="1" noChangeArrowheads="1"/>
          </p:cNvPicPr>
          <p:nvPr/>
        </p:nvPicPr>
        <p:blipFill>
          <a:blip r:embed="rId2" cstate="print"/>
          <a:srcRect b="18839"/>
          <a:stretch>
            <a:fillRect/>
          </a:stretch>
        </p:blipFill>
        <p:spPr bwMode="auto">
          <a:xfrm>
            <a:off x="2553098" y="1268760"/>
            <a:ext cx="5907334" cy="2791944"/>
          </a:xfrm>
          <a:prstGeom prst="rect">
            <a:avLst/>
          </a:prstGeom>
          <a:noFill/>
        </p:spPr>
      </p:pic>
      <p:sp>
        <p:nvSpPr>
          <p:cNvPr id="5" name="TextBox 4"/>
          <p:cNvSpPr txBox="1"/>
          <p:nvPr/>
        </p:nvSpPr>
        <p:spPr>
          <a:xfrm>
            <a:off x="1691680" y="4437112"/>
            <a:ext cx="7452320" cy="1938992"/>
          </a:xfrm>
          <a:prstGeom prst="rect">
            <a:avLst/>
          </a:prstGeom>
          <a:noFill/>
        </p:spPr>
        <p:txBody>
          <a:bodyPr wrap="square" rtlCol="0">
            <a:spAutoFit/>
          </a:bodyPr>
          <a:lstStyle/>
          <a:p>
            <a:r>
              <a:rPr lang="ru-RU" sz="2000" dirty="0" err="1" smtClean="0">
                <a:latin typeface="Cambria" panose="02040503050406030204" pitchFamily="18" charset="0"/>
              </a:rPr>
              <a:t>Заднешейные</a:t>
            </a:r>
            <a:r>
              <a:rPr lang="ru-RU" sz="2000" dirty="0" smtClean="0">
                <a:latin typeface="Cambria" panose="02040503050406030204" pitchFamily="18" charset="0"/>
              </a:rPr>
              <a:t> лимфатические узлы пальпируют одновременно с обеих сторон в пространствах, расположенных между задним краем </a:t>
            </a:r>
            <a:r>
              <a:rPr lang="ru-RU" sz="2000" dirty="0" err="1" smtClean="0">
                <a:latin typeface="Cambria" panose="02040503050406030204" pitchFamily="18" charset="0"/>
              </a:rPr>
              <a:t>кивательных</a:t>
            </a:r>
            <a:r>
              <a:rPr lang="ru-RU" sz="2000" dirty="0" smtClean="0">
                <a:latin typeface="Cambria" panose="02040503050406030204" pitchFamily="18" charset="0"/>
              </a:rPr>
              <a:t> мышц и наружным краем длинных мышц шеи (рис. а). </a:t>
            </a:r>
            <a:r>
              <a:rPr lang="ru-RU" sz="2000" dirty="0" err="1" smtClean="0">
                <a:latin typeface="Cambria" panose="02040503050406030204" pitchFamily="18" charset="0"/>
              </a:rPr>
              <a:t>Переднешейные</a:t>
            </a:r>
            <a:r>
              <a:rPr lang="ru-RU" sz="2000" dirty="0" smtClean="0">
                <a:latin typeface="Cambria" panose="02040503050406030204" pitchFamily="18" charset="0"/>
              </a:rPr>
              <a:t> лимфатические узлы ощупывают вдоль внутренних краев </a:t>
            </a:r>
            <a:r>
              <a:rPr lang="ru-RU" sz="2000" dirty="0" err="1" smtClean="0">
                <a:latin typeface="Cambria" panose="02040503050406030204" pitchFamily="18" charset="0"/>
              </a:rPr>
              <a:t>кивателъных</a:t>
            </a:r>
            <a:r>
              <a:rPr lang="ru-RU" sz="2000" dirty="0" smtClean="0">
                <a:latin typeface="Cambria" panose="02040503050406030204" pitchFamily="18" charset="0"/>
              </a:rPr>
              <a:t> мышц (рис. б).</a:t>
            </a:r>
            <a:endParaRPr lang="ru-RU" sz="2000" dirty="0">
              <a:latin typeface="Cambria" panose="02040503050406030204" pitchFamily="18" charset="0"/>
            </a:endParaRPr>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606588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524867"/>
            <a:ext cx="7272808" cy="2616101"/>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Осмотр и пальпация слюнных желез</a:t>
            </a:r>
            <a:r>
              <a:rPr lang="ru-RU" sz="2400" b="1" i="1" dirty="0" smtClean="0">
                <a:solidFill>
                  <a:srgbClr val="C00000"/>
                </a:solidFill>
                <a:latin typeface="Cambria" panose="02040503050406030204" pitchFamily="18" charset="0"/>
              </a:rPr>
              <a:t>.</a:t>
            </a:r>
            <a:r>
              <a:rPr lang="ru-RU" sz="2400" dirty="0" smtClean="0">
                <a:solidFill>
                  <a:srgbClr val="C00000"/>
                </a:solidFill>
                <a:latin typeface="Cambria" panose="02040503050406030204" pitchFamily="18" charset="0"/>
              </a:rPr>
              <a:t> </a:t>
            </a:r>
          </a:p>
          <a:p>
            <a:r>
              <a:rPr lang="ru-RU" sz="2000" dirty="0" smtClean="0">
                <a:latin typeface="Cambria" panose="02040503050406030204" pitchFamily="18" charset="0"/>
              </a:rPr>
              <a:t>Определяются следующие признаки: увеличение, гиперемия, слюнные свищи; границы, размеры, форма, плотность, болезненность, спаянность с окружающими тканями, симметричность, флюктуация. При необходимости  исследуют выводной проток слюнной железы с помощью специального зонда. Для изучения секрета железы проводят ее массаж.</a:t>
            </a:r>
            <a:endParaRPr lang="ru-RU" sz="2000" dirty="0">
              <a:latin typeface="Cambria" panose="02040503050406030204" pitchFamily="18" charset="0"/>
            </a:endParaRPr>
          </a:p>
        </p:txBody>
      </p:sp>
      <p:pic>
        <p:nvPicPr>
          <p:cNvPr id="28674" name="Picture 2" descr="http://vmede.org/sait/content/Anatomija_bili4_t2/3_files/mb4_151.jpeg"/>
          <p:cNvPicPr>
            <a:picLocks noChangeAspect="1" noChangeArrowheads="1"/>
          </p:cNvPicPr>
          <p:nvPr/>
        </p:nvPicPr>
        <p:blipFill>
          <a:blip r:embed="rId2" cstate="print"/>
          <a:srcRect/>
          <a:stretch>
            <a:fillRect/>
          </a:stretch>
        </p:blipFill>
        <p:spPr bwMode="auto">
          <a:xfrm>
            <a:off x="1691680" y="3789040"/>
            <a:ext cx="5040560" cy="2525027"/>
          </a:xfrm>
          <a:prstGeom prst="rect">
            <a:avLst/>
          </a:prstGeom>
          <a:noFill/>
        </p:spPr>
      </p:pic>
      <p:pic>
        <p:nvPicPr>
          <p:cNvPr id="28676" name="Picture 4" descr="http://www.medchitalka.ru/pics/1273_1963649197.jpg"/>
          <p:cNvPicPr>
            <a:picLocks noChangeAspect="1" noChangeArrowheads="1"/>
          </p:cNvPicPr>
          <p:nvPr/>
        </p:nvPicPr>
        <p:blipFill>
          <a:blip r:embed="rId3" cstate="print"/>
          <a:srcRect/>
          <a:stretch>
            <a:fillRect/>
          </a:stretch>
        </p:blipFill>
        <p:spPr bwMode="auto">
          <a:xfrm>
            <a:off x="6732240" y="3787043"/>
            <a:ext cx="2009328" cy="2439324"/>
          </a:xfrm>
          <a:prstGeom prst="rect">
            <a:avLst/>
          </a:prstGeom>
          <a:noFill/>
        </p:spPr>
      </p:pic>
      <p:grpSp>
        <p:nvGrpSpPr>
          <p:cNvPr id="6" name="Группа 5"/>
          <p:cNvGrpSpPr/>
          <p:nvPr/>
        </p:nvGrpSpPr>
        <p:grpSpPr>
          <a:xfrm>
            <a:off x="107504" y="116632"/>
            <a:ext cx="1368152" cy="6624736"/>
            <a:chOff x="107504" y="116632"/>
            <a:chExt cx="1368152" cy="6624736"/>
          </a:xfrm>
        </p:grpSpPr>
        <p:pic>
          <p:nvPicPr>
            <p:cNvPr id="7" name="Рисунок 6"/>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64730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krota.ru/uploads/posts/2008-05/1210339695_g-2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27584" y="3284984"/>
            <a:ext cx="2952328" cy="2952329"/>
          </a:xfrm>
          <a:prstGeom prst="rect">
            <a:avLst/>
          </a:prstGeom>
          <a:noFill/>
        </p:spPr>
      </p:pic>
      <p:sp>
        <p:nvSpPr>
          <p:cNvPr id="4" name="TextBox 3"/>
          <p:cNvSpPr txBox="1"/>
          <p:nvPr/>
        </p:nvSpPr>
        <p:spPr>
          <a:xfrm>
            <a:off x="1907704" y="320555"/>
            <a:ext cx="6336704" cy="1384995"/>
          </a:xfrm>
          <a:prstGeom prst="rect">
            <a:avLst/>
          </a:prstGeom>
          <a:noFill/>
        </p:spPr>
        <p:txBody>
          <a:bodyPr wrap="square" rtlCol="0">
            <a:spAutoFit/>
          </a:bodyPr>
          <a:lstStyle/>
          <a:p>
            <a:pPr algn="ctr"/>
            <a:r>
              <a:rPr lang="ru-RU" sz="2800" b="1" dirty="0" smtClean="0">
                <a:solidFill>
                  <a:srgbClr val="C00000"/>
                </a:solidFill>
                <a:latin typeface="Cambria" panose="02040503050406030204" pitchFamily="18" charset="0"/>
              </a:rPr>
              <a:t>Обследование полости рта </a:t>
            </a:r>
          </a:p>
          <a:p>
            <a:pPr algn="ctr"/>
            <a:r>
              <a:rPr lang="ru-RU" sz="2800" b="1" dirty="0" smtClean="0">
                <a:solidFill>
                  <a:srgbClr val="C00000"/>
                </a:solidFill>
                <a:latin typeface="Cambria" panose="02040503050406030204" pitchFamily="18" charset="0"/>
              </a:rPr>
              <a:t>с помощью зеркала, пинцета.</a:t>
            </a:r>
          </a:p>
          <a:p>
            <a:endParaRPr lang="ru-RU" sz="2800" b="1" dirty="0">
              <a:solidFill>
                <a:srgbClr val="C00000"/>
              </a:solidFill>
              <a:latin typeface="Cambria" panose="02040503050406030204" pitchFamily="18" charset="0"/>
            </a:endParaRPr>
          </a:p>
        </p:txBody>
      </p:sp>
      <p:sp>
        <p:nvSpPr>
          <p:cNvPr id="5" name="TextBox 4"/>
          <p:cNvSpPr txBox="1"/>
          <p:nvPr/>
        </p:nvSpPr>
        <p:spPr>
          <a:xfrm>
            <a:off x="1874505" y="1345992"/>
            <a:ext cx="6984776" cy="1938992"/>
          </a:xfrm>
          <a:prstGeom prst="rect">
            <a:avLst/>
          </a:prstGeom>
          <a:noFill/>
        </p:spPr>
        <p:txBody>
          <a:bodyPr wrap="square" rtlCol="0">
            <a:spAutoFit/>
          </a:bodyPr>
          <a:lstStyle/>
          <a:p>
            <a:r>
              <a:rPr lang="ru-RU" sz="2400" dirty="0" smtClean="0">
                <a:solidFill>
                  <a:srgbClr val="C00000"/>
                </a:solidFill>
                <a:latin typeface="Cambria" panose="02040503050406030204" pitchFamily="18" charset="0"/>
              </a:rPr>
              <a:t>В преддверие полости рта оценивается </a:t>
            </a:r>
            <a:r>
              <a:rPr lang="ru-RU" sz="2400" dirty="0" smtClean="0">
                <a:latin typeface="Cambria" panose="02040503050406030204" pitchFamily="18" charset="0"/>
              </a:rPr>
              <a:t>состояние слизистой оболочки, расположение уздечек и складок, глубина преддверия, высота альвеолярных отростков.</a:t>
            </a:r>
          </a:p>
          <a:p>
            <a:endParaRPr lang="ru-RU" sz="2400" dirty="0">
              <a:latin typeface="Cambria" panose="02040503050406030204" pitchFamily="18" charset="0"/>
            </a:endParaRPr>
          </a:p>
        </p:txBody>
      </p:sp>
      <p:sp>
        <p:nvSpPr>
          <p:cNvPr id="6" name="TextBox 5"/>
          <p:cNvSpPr txBox="1"/>
          <p:nvPr/>
        </p:nvSpPr>
        <p:spPr>
          <a:xfrm>
            <a:off x="4139951" y="3356992"/>
            <a:ext cx="4719329" cy="3046988"/>
          </a:xfrm>
          <a:prstGeom prst="rect">
            <a:avLst/>
          </a:prstGeom>
          <a:noFill/>
        </p:spPr>
        <p:txBody>
          <a:bodyPr wrap="square" rtlCol="0">
            <a:spAutoFit/>
          </a:bodyPr>
          <a:lstStyle/>
          <a:p>
            <a:r>
              <a:rPr lang="ru-RU" sz="2400" dirty="0" smtClean="0">
                <a:solidFill>
                  <a:srgbClr val="C00000"/>
                </a:solidFill>
                <a:latin typeface="Cambria" panose="02040503050406030204" pitchFamily="18" charset="0"/>
              </a:rPr>
              <a:t>В полости рта осматривается: </a:t>
            </a:r>
            <a:r>
              <a:rPr lang="ru-RU" sz="2400" dirty="0" smtClean="0">
                <a:latin typeface="Cambria" panose="02040503050406030204" pitchFamily="18" charset="0"/>
              </a:rPr>
              <a:t>язык, дно полости рта, небо, язычок, небные дужки, миндалины, задняя стенка глотки и оценивается состояние слизистой оболочки, расположение уздечки языка. </a:t>
            </a:r>
          </a:p>
          <a:p>
            <a:endParaRPr lang="ru-RU" sz="2400" dirty="0">
              <a:latin typeface="Cambria" panose="02040503050406030204" pitchFamily="18" charset="0"/>
            </a:endParaRPr>
          </a:p>
        </p:txBody>
      </p:sp>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Tree>
    <p:extLst>
      <p:ext uri="{BB962C8B-B14F-4D97-AF65-F5344CB8AC3E}">
        <p14:creationId xmlns:p14="http://schemas.microsoft.com/office/powerpoint/2010/main" val="4106040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cdn0.cosmosmagazine.com/wp-content/uploads/20111122_teeth.jpg"/>
          <p:cNvPicPr>
            <a:picLocks noChangeAspect="1" noChangeArrowheads="1"/>
          </p:cNvPicPr>
          <p:nvPr/>
        </p:nvPicPr>
        <p:blipFill>
          <a:blip r:embed="rId2" cstate="print"/>
          <a:srcRect/>
          <a:stretch>
            <a:fillRect/>
          </a:stretch>
        </p:blipFill>
        <p:spPr bwMode="auto">
          <a:xfrm>
            <a:off x="6660232" y="172749"/>
            <a:ext cx="2331965" cy="2441848"/>
          </a:xfrm>
          <a:prstGeom prst="rect">
            <a:avLst/>
          </a:prstGeom>
          <a:noFill/>
        </p:spPr>
      </p:pic>
      <p:sp>
        <p:nvSpPr>
          <p:cNvPr id="5" name="TextBox 4"/>
          <p:cNvSpPr txBox="1"/>
          <p:nvPr/>
        </p:nvSpPr>
        <p:spPr>
          <a:xfrm>
            <a:off x="1841858" y="332656"/>
            <a:ext cx="4464496" cy="2677656"/>
          </a:xfrm>
          <a:prstGeom prst="rect">
            <a:avLst/>
          </a:prstGeom>
          <a:noFill/>
        </p:spPr>
        <p:txBody>
          <a:bodyPr wrap="square" rtlCol="0">
            <a:spAutoFit/>
          </a:bodyPr>
          <a:lstStyle/>
          <a:p>
            <a:r>
              <a:rPr lang="ru-RU" sz="2400" dirty="0" smtClean="0">
                <a:solidFill>
                  <a:srgbClr val="C00000"/>
                </a:solidFill>
                <a:latin typeface="Cambria" panose="02040503050406030204" pitchFamily="18" charset="0"/>
              </a:rPr>
              <a:t>Осмотр зубов позволяет установить:</a:t>
            </a:r>
            <a:r>
              <a:rPr lang="ru-RU" sz="2400" dirty="0" smtClean="0">
                <a:solidFill>
                  <a:srgbClr val="F25100"/>
                </a:solidFill>
                <a:latin typeface="Cambria" panose="02040503050406030204" pitchFamily="18" charset="0"/>
              </a:rPr>
              <a:t> </a:t>
            </a:r>
          </a:p>
          <a:p>
            <a:pPr>
              <a:buFont typeface="Wingdings" pitchFamily="2" charset="2"/>
              <a:buChar char="ü"/>
            </a:pPr>
            <a:r>
              <a:rPr lang="ru-RU" sz="2400" dirty="0" smtClean="0">
                <a:latin typeface="Cambria" panose="02040503050406030204" pitchFamily="18" charset="0"/>
              </a:rPr>
              <a:t>положение зуба, </a:t>
            </a:r>
          </a:p>
          <a:p>
            <a:pPr>
              <a:buFont typeface="Wingdings" pitchFamily="2" charset="2"/>
              <a:buChar char="ü"/>
            </a:pPr>
            <a:r>
              <a:rPr lang="ru-RU" sz="2400" dirty="0" smtClean="0">
                <a:latin typeface="Cambria" panose="02040503050406030204" pitchFamily="18" charset="0"/>
              </a:rPr>
              <a:t>его форму, </a:t>
            </a:r>
          </a:p>
          <a:p>
            <a:pPr>
              <a:buFont typeface="Wingdings" pitchFamily="2" charset="2"/>
              <a:buChar char="ü"/>
            </a:pPr>
            <a:r>
              <a:rPr lang="ru-RU" sz="2400" dirty="0" smtClean="0">
                <a:latin typeface="Cambria" panose="02040503050406030204" pitchFamily="18" charset="0"/>
              </a:rPr>
              <a:t>цвет, </a:t>
            </a:r>
          </a:p>
          <a:p>
            <a:pPr>
              <a:buFont typeface="Wingdings" pitchFamily="2" charset="2"/>
              <a:buChar char="ü"/>
            </a:pPr>
            <a:r>
              <a:rPr lang="ru-RU" sz="2400" dirty="0" smtClean="0">
                <a:latin typeface="Cambria" panose="02040503050406030204" pitchFamily="18" charset="0"/>
              </a:rPr>
              <a:t>состояние твердых тканей. </a:t>
            </a:r>
          </a:p>
          <a:p>
            <a:endParaRPr lang="ru-RU" sz="2400" dirty="0">
              <a:latin typeface="Cambria" panose="02040503050406030204" pitchFamily="18" charset="0"/>
            </a:endParaRPr>
          </a:p>
        </p:txBody>
      </p:sp>
      <p:sp>
        <p:nvSpPr>
          <p:cNvPr id="6" name="TextBox 5"/>
          <p:cNvSpPr txBox="1"/>
          <p:nvPr/>
        </p:nvSpPr>
        <p:spPr>
          <a:xfrm>
            <a:off x="1619672" y="2924944"/>
            <a:ext cx="7372524" cy="3785652"/>
          </a:xfrm>
          <a:prstGeom prst="rect">
            <a:avLst/>
          </a:prstGeom>
          <a:noFill/>
        </p:spPr>
        <p:txBody>
          <a:bodyPr wrap="square" rtlCol="0">
            <a:spAutoFit/>
          </a:bodyPr>
          <a:lstStyle/>
          <a:p>
            <a:r>
              <a:rPr lang="ru-RU" sz="2000" dirty="0" smtClean="0">
                <a:latin typeface="Cambria" panose="02040503050406030204" pitchFamily="18" charset="0"/>
              </a:rPr>
              <a:t>Устойчивость зуба определяют при пальпации с помощью пинцета и зонда. В норме зуб не подвижен. Различают четыре степени патологической подвижности зубов: </a:t>
            </a:r>
          </a:p>
          <a:p>
            <a:r>
              <a:rPr lang="en-US" sz="2000" b="1" dirty="0" smtClean="0">
                <a:solidFill>
                  <a:srgbClr val="C00000"/>
                </a:solidFill>
                <a:latin typeface="Cambria" panose="02040503050406030204" pitchFamily="18" charset="0"/>
              </a:rPr>
              <a:t>I</a:t>
            </a:r>
            <a:r>
              <a:rPr lang="ru-RU" sz="2000" b="1" dirty="0" smtClean="0">
                <a:solidFill>
                  <a:srgbClr val="C00000"/>
                </a:solidFill>
                <a:latin typeface="Cambria" panose="02040503050406030204" pitchFamily="18" charset="0"/>
              </a:rPr>
              <a:t> степень- </a:t>
            </a:r>
            <a:r>
              <a:rPr lang="ru-RU" sz="2000" dirty="0" smtClean="0">
                <a:latin typeface="Cambria" panose="02040503050406030204" pitchFamily="18" charset="0"/>
              </a:rPr>
              <a:t>подвижность в </a:t>
            </a:r>
            <a:r>
              <a:rPr lang="ru-RU" sz="2000" dirty="0" err="1" smtClean="0">
                <a:latin typeface="Cambria" panose="02040503050406030204" pitchFamily="18" charset="0"/>
              </a:rPr>
              <a:t>вестибуло-оральном</a:t>
            </a:r>
            <a:r>
              <a:rPr lang="ru-RU" sz="2000" dirty="0" smtClean="0">
                <a:latin typeface="Cambria" panose="02040503050406030204" pitchFamily="18" charset="0"/>
              </a:rPr>
              <a:t> направлении, </a:t>
            </a:r>
          </a:p>
          <a:p>
            <a:r>
              <a:rPr lang="ru-RU" sz="2000" b="1" dirty="0" smtClean="0">
                <a:solidFill>
                  <a:srgbClr val="C00000"/>
                </a:solidFill>
                <a:latin typeface="Cambria" panose="02040503050406030204" pitchFamily="18" charset="0"/>
              </a:rPr>
              <a:t>2 степень- </a:t>
            </a:r>
            <a:r>
              <a:rPr lang="ru-RU" sz="2000" dirty="0" smtClean="0">
                <a:latin typeface="Cambria" panose="02040503050406030204" pitchFamily="18" charset="0"/>
              </a:rPr>
              <a:t>в </a:t>
            </a:r>
            <a:r>
              <a:rPr lang="ru-RU" sz="2000" dirty="0" err="1" smtClean="0">
                <a:latin typeface="Cambria" panose="02040503050406030204" pitchFamily="18" charset="0"/>
              </a:rPr>
              <a:t>вестибуло-оральном</a:t>
            </a:r>
            <a:r>
              <a:rPr lang="ru-RU" sz="2000" dirty="0" smtClean="0">
                <a:latin typeface="Cambria" panose="02040503050406030204" pitchFamily="18" charset="0"/>
              </a:rPr>
              <a:t> и </a:t>
            </a:r>
            <a:r>
              <a:rPr lang="ru-RU" sz="2000" dirty="0" err="1" smtClean="0">
                <a:latin typeface="Cambria" panose="02040503050406030204" pitchFamily="18" charset="0"/>
              </a:rPr>
              <a:t>мезио-дистальном</a:t>
            </a:r>
            <a:r>
              <a:rPr lang="ru-RU" sz="2000" dirty="0" smtClean="0">
                <a:latin typeface="Cambria" panose="02040503050406030204" pitchFamily="18" charset="0"/>
              </a:rPr>
              <a:t>, </a:t>
            </a:r>
          </a:p>
          <a:p>
            <a:r>
              <a:rPr lang="ru-RU" sz="2000" b="1" dirty="0" smtClean="0">
                <a:solidFill>
                  <a:srgbClr val="C00000"/>
                </a:solidFill>
                <a:latin typeface="Cambria" panose="02040503050406030204" pitchFamily="18" charset="0"/>
              </a:rPr>
              <a:t>3 степень- </a:t>
            </a:r>
            <a:r>
              <a:rPr lang="ru-RU" sz="2000" dirty="0" smtClean="0">
                <a:latin typeface="Cambria" panose="02040503050406030204" pitchFamily="18" charset="0"/>
              </a:rPr>
              <a:t>в </a:t>
            </a:r>
            <a:r>
              <a:rPr lang="ru-RU" sz="2000" dirty="0" err="1" smtClean="0">
                <a:latin typeface="Cambria" panose="02040503050406030204" pitchFamily="18" charset="0"/>
              </a:rPr>
              <a:t>вестибуло-оральном</a:t>
            </a:r>
            <a:r>
              <a:rPr lang="ru-RU" sz="2000" dirty="0" smtClean="0">
                <a:latin typeface="Cambria" panose="02040503050406030204" pitchFamily="18" charset="0"/>
              </a:rPr>
              <a:t>, </a:t>
            </a:r>
            <a:r>
              <a:rPr lang="ru-RU" sz="2000" dirty="0" err="1" smtClean="0">
                <a:latin typeface="Cambria" panose="02040503050406030204" pitchFamily="18" charset="0"/>
              </a:rPr>
              <a:t>в</a:t>
            </a:r>
            <a:r>
              <a:rPr lang="ru-RU" sz="2000" dirty="0" smtClean="0">
                <a:latin typeface="Cambria" panose="02040503050406030204" pitchFamily="18" charset="0"/>
              </a:rPr>
              <a:t> </a:t>
            </a:r>
            <a:r>
              <a:rPr lang="ru-RU" sz="2000" dirty="0" err="1" smtClean="0">
                <a:latin typeface="Cambria" panose="02040503050406030204" pitchFamily="18" charset="0"/>
              </a:rPr>
              <a:t>мезио-дистальном</a:t>
            </a:r>
            <a:r>
              <a:rPr lang="ru-RU" sz="2000" dirty="0" smtClean="0">
                <a:latin typeface="Cambria" panose="02040503050406030204" pitchFamily="18" charset="0"/>
              </a:rPr>
              <a:t> и 		       вертикальном), </a:t>
            </a:r>
          </a:p>
          <a:p>
            <a:r>
              <a:rPr lang="ru-RU" sz="2000" b="1" dirty="0" smtClean="0">
                <a:solidFill>
                  <a:srgbClr val="C00000"/>
                </a:solidFill>
                <a:latin typeface="Cambria" panose="02040503050406030204" pitchFamily="18" charset="0"/>
              </a:rPr>
              <a:t>4 степень - </a:t>
            </a:r>
            <a:r>
              <a:rPr lang="ru-RU" sz="2000" dirty="0" smtClean="0">
                <a:latin typeface="Cambria" panose="02040503050406030204" pitchFamily="18" charset="0"/>
              </a:rPr>
              <a:t>в </a:t>
            </a:r>
            <a:r>
              <a:rPr lang="ru-RU" sz="2000" dirty="0" err="1" smtClean="0">
                <a:latin typeface="Cambria" panose="02040503050406030204" pitchFamily="18" charset="0"/>
              </a:rPr>
              <a:t>вестибуло-оральном</a:t>
            </a:r>
            <a:r>
              <a:rPr lang="ru-RU" sz="2000" dirty="0" smtClean="0">
                <a:latin typeface="Cambria" panose="02040503050406030204" pitchFamily="18" charset="0"/>
              </a:rPr>
              <a:t>, </a:t>
            </a:r>
            <a:r>
              <a:rPr lang="ru-RU" sz="2000" dirty="0" err="1" smtClean="0">
                <a:latin typeface="Cambria" panose="02040503050406030204" pitchFamily="18" charset="0"/>
              </a:rPr>
              <a:t>в</a:t>
            </a:r>
            <a:r>
              <a:rPr lang="ru-RU" sz="2000" dirty="0" smtClean="0">
                <a:latin typeface="Cambria" panose="02040503050406030204" pitchFamily="18" charset="0"/>
              </a:rPr>
              <a:t> </a:t>
            </a:r>
            <a:r>
              <a:rPr lang="ru-RU" sz="2000" dirty="0" err="1" smtClean="0">
                <a:latin typeface="Cambria" panose="02040503050406030204" pitchFamily="18" charset="0"/>
              </a:rPr>
              <a:t>мезио-дистальном</a:t>
            </a:r>
            <a:r>
              <a:rPr lang="ru-RU" sz="2000" dirty="0" smtClean="0">
                <a:latin typeface="Cambria" panose="02040503050406030204" pitchFamily="18" charset="0"/>
              </a:rPr>
              <a:t>, 		       вертикальном и ротационные движения. </a:t>
            </a:r>
          </a:p>
          <a:p>
            <a:r>
              <a:rPr lang="ru-RU" sz="2000" dirty="0" smtClean="0">
                <a:latin typeface="Cambria" panose="02040503050406030204" pitchFamily="18" charset="0"/>
              </a:rPr>
              <a:t>Метод перкуссии используется для диагноза острых и хронических периодонтитов.</a:t>
            </a:r>
          </a:p>
          <a:p>
            <a:endParaRPr lang="ru-RU" sz="2000" dirty="0">
              <a:latin typeface="Cambria" panose="02040503050406030204" pitchFamily="18" charset="0"/>
            </a:endParaRPr>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846165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7866" y="332656"/>
            <a:ext cx="7632848" cy="4401205"/>
          </a:xfrm>
          <a:prstGeom prst="rect">
            <a:avLst/>
          </a:prstGeom>
          <a:noFill/>
        </p:spPr>
        <p:txBody>
          <a:bodyPr wrap="square" rtlCol="0">
            <a:spAutoFit/>
          </a:bodyPr>
          <a:lstStyle/>
          <a:p>
            <a:pPr algn="ctr"/>
            <a:r>
              <a:rPr lang="ru-RU" sz="2800" dirty="0" smtClean="0">
                <a:solidFill>
                  <a:srgbClr val="C00000"/>
                </a:solidFill>
                <a:latin typeface="Cambria" panose="02040503050406030204" pitchFamily="18" charset="0"/>
              </a:rPr>
              <a:t>Соотношение зубов и зубных рядов</a:t>
            </a:r>
            <a:r>
              <a:rPr lang="ru-RU" sz="2800" b="1" dirty="0" smtClean="0">
                <a:solidFill>
                  <a:srgbClr val="C00000"/>
                </a:solidFill>
                <a:latin typeface="Cambria" panose="02040503050406030204" pitchFamily="18" charset="0"/>
              </a:rPr>
              <a:t> </a:t>
            </a:r>
            <a:r>
              <a:rPr lang="ru-RU" sz="2800" dirty="0" smtClean="0">
                <a:solidFill>
                  <a:srgbClr val="C00000"/>
                </a:solidFill>
                <a:latin typeface="Cambria" panose="02040503050406030204" pitchFamily="18" charset="0"/>
              </a:rPr>
              <a:t>характеризуется:</a:t>
            </a:r>
          </a:p>
          <a:p>
            <a:pPr marL="514350" indent="-514350">
              <a:buFont typeface="+mj-lt"/>
              <a:buAutoNum type="arabicPeriod"/>
            </a:pPr>
            <a:r>
              <a:rPr lang="ru-RU" sz="2800" dirty="0" smtClean="0">
                <a:latin typeface="Cambria" panose="02040503050406030204" pitchFamily="18" charset="0"/>
              </a:rPr>
              <a:t>типом прикуса (физиологический, патологический),</a:t>
            </a:r>
          </a:p>
          <a:p>
            <a:pPr marL="514350" indent="-514350">
              <a:buFont typeface="+mj-lt"/>
              <a:buAutoNum type="arabicPeriod"/>
            </a:pPr>
            <a:r>
              <a:rPr lang="ru-RU" sz="2800" dirty="0" smtClean="0">
                <a:latin typeface="Cambria" panose="02040503050406030204" pitchFamily="18" charset="0"/>
              </a:rPr>
              <a:t> положением зубов по отношению к соседним зубам и антагонистам, </a:t>
            </a:r>
          </a:p>
          <a:p>
            <a:pPr marL="514350" indent="-514350">
              <a:buFont typeface="+mj-lt"/>
              <a:buAutoNum type="arabicPeriod"/>
            </a:pPr>
            <a:r>
              <a:rPr lang="ru-RU" sz="2800" dirty="0" smtClean="0">
                <a:latin typeface="Cambria" panose="02040503050406030204" pitchFamily="18" charset="0"/>
              </a:rPr>
              <a:t>глубиной перекрытия во фронтальном отделе,</a:t>
            </a:r>
          </a:p>
          <a:p>
            <a:pPr marL="514350" indent="-514350">
              <a:buFont typeface="+mj-lt"/>
              <a:buAutoNum type="arabicPeriod"/>
            </a:pPr>
            <a:r>
              <a:rPr lang="ru-RU" sz="2800" dirty="0" smtClean="0">
                <a:latin typeface="Cambria" panose="02040503050406030204" pitchFamily="18" charset="0"/>
              </a:rPr>
              <a:t> фасетками стирания.</a:t>
            </a:r>
          </a:p>
          <a:p>
            <a:endParaRPr lang="ru-RU" sz="2800" dirty="0">
              <a:latin typeface="Cambria" panose="02040503050406030204" pitchFamily="18" charset="0"/>
            </a:endParaRPr>
          </a:p>
        </p:txBody>
      </p:sp>
      <p:pic>
        <p:nvPicPr>
          <p:cNvPr id="41986" name="Picture 2" descr="http://ehointerneta.ru/uploads/posts/2010-04/1272039308_fdf0eee7e8ff.png"/>
          <p:cNvPicPr>
            <a:picLocks noChangeAspect="1" noChangeArrowheads="1"/>
          </p:cNvPicPr>
          <p:nvPr/>
        </p:nvPicPr>
        <p:blipFill>
          <a:blip r:embed="rId2" cstate="print"/>
          <a:srcRect/>
          <a:stretch>
            <a:fillRect/>
          </a:stretch>
        </p:blipFill>
        <p:spPr bwMode="auto">
          <a:xfrm>
            <a:off x="5150121" y="4288926"/>
            <a:ext cx="3742359" cy="2448272"/>
          </a:xfrm>
          <a:prstGeom prst="rect">
            <a:avLst/>
          </a:prstGeom>
          <a:noFill/>
        </p:spPr>
      </p:pic>
      <p:pic>
        <p:nvPicPr>
          <p:cNvPr id="41988" name="Picture 4" descr="http://www.vlata.com.ua/userfiles/Image/site/klinovidniy%20defect/sm1before.jpg"/>
          <p:cNvPicPr>
            <a:picLocks noChangeAspect="1" noChangeArrowheads="1"/>
          </p:cNvPicPr>
          <p:nvPr/>
        </p:nvPicPr>
        <p:blipFill>
          <a:blip r:embed="rId3" cstate="print"/>
          <a:srcRect/>
          <a:stretch>
            <a:fillRect/>
          </a:stretch>
        </p:blipFill>
        <p:spPr bwMode="auto">
          <a:xfrm>
            <a:off x="1683020" y="4365104"/>
            <a:ext cx="3465044" cy="2304256"/>
          </a:xfrm>
          <a:prstGeom prst="rect">
            <a:avLst/>
          </a:prstGeom>
          <a:noFill/>
        </p:spPr>
      </p:pic>
      <p:grpSp>
        <p:nvGrpSpPr>
          <p:cNvPr id="6" name="Группа 5"/>
          <p:cNvGrpSpPr/>
          <p:nvPr/>
        </p:nvGrpSpPr>
        <p:grpSpPr>
          <a:xfrm>
            <a:off x="107504" y="116632"/>
            <a:ext cx="1368152" cy="6624736"/>
            <a:chOff x="107504" y="116632"/>
            <a:chExt cx="1368152" cy="6624736"/>
          </a:xfrm>
        </p:grpSpPr>
        <p:pic>
          <p:nvPicPr>
            <p:cNvPr id="7" name="Рисунок 6"/>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299598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292891"/>
            <a:ext cx="6984776" cy="2677656"/>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Состояние пародонта </a:t>
            </a:r>
          </a:p>
          <a:p>
            <a:r>
              <a:rPr lang="ru-RU" sz="2400" dirty="0" smtClean="0">
                <a:latin typeface="Cambria" panose="02040503050406030204" pitchFamily="18" charset="0"/>
              </a:rPr>
              <a:t>характеризуется отсутствием или наличием зубодесневых карманов, их глубина оценивается с помощью градуированного зонда, наличием или отсутствием над- и </a:t>
            </a:r>
            <a:r>
              <a:rPr lang="ru-RU" sz="2400" dirty="0" err="1" smtClean="0">
                <a:latin typeface="Cambria" panose="02040503050406030204" pitchFamily="18" charset="0"/>
              </a:rPr>
              <a:t>поддесневых</a:t>
            </a:r>
            <a:r>
              <a:rPr lang="ru-RU" sz="2400" dirty="0" smtClean="0">
                <a:latin typeface="Cambria" panose="02040503050406030204" pitchFamily="18" charset="0"/>
              </a:rPr>
              <a:t> зубных отложений, кровоточивости, гиперестезии (при оголении шеек зубов, клиновидных дефектах).</a:t>
            </a:r>
            <a:endParaRPr lang="ru-RU" sz="2400" dirty="0">
              <a:latin typeface="Cambria" panose="02040503050406030204" pitchFamily="18" charset="0"/>
            </a:endParaRPr>
          </a:p>
        </p:txBody>
      </p:sp>
      <p:pic>
        <p:nvPicPr>
          <p:cNvPr id="40962" name="Picture 2" descr="http://stelladent.ru/images/parodontit.jpg"/>
          <p:cNvPicPr>
            <a:picLocks noChangeAspect="1" noChangeArrowheads="1"/>
          </p:cNvPicPr>
          <p:nvPr/>
        </p:nvPicPr>
        <p:blipFill>
          <a:blip r:embed="rId2" cstate="print"/>
          <a:srcRect/>
          <a:stretch>
            <a:fillRect/>
          </a:stretch>
        </p:blipFill>
        <p:spPr bwMode="auto">
          <a:xfrm>
            <a:off x="827584" y="2996952"/>
            <a:ext cx="2952328" cy="1888260"/>
          </a:xfrm>
          <a:prstGeom prst="rect">
            <a:avLst/>
          </a:prstGeom>
          <a:noFill/>
        </p:spPr>
      </p:pic>
      <p:pic>
        <p:nvPicPr>
          <p:cNvPr id="40964" name="Picture 4" descr="http://laserowezabiegi.pl/xp/wp-content/uploads/2011/05/Leczenie-parodontozy-3.jpg"/>
          <p:cNvPicPr>
            <a:picLocks noChangeAspect="1" noChangeArrowheads="1"/>
          </p:cNvPicPr>
          <p:nvPr/>
        </p:nvPicPr>
        <p:blipFill>
          <a:blip r:embed="rId3" cstate="print"/>
          <a:srcRect/>
          <a:stretch>
            <a:fillRect/>
          </a:stretch>
        </p:blipFill>
        <p:spPr bwMode="auto">
          <a:xfrm>
            <a:off x="5220072" y="2942524"/>
            <a:ext cx="3097135" cy="1926636"/>
          </a:xfrm>
          <a:prstGeom prst="rect">
            <a:avLst/>
          </a:prstGeom>
          <a:noFill/>
        </p:spPr>
      </p:pic>
      <p:pic>
        <p:nvPicPr>
          <p:cNvPr id="40966" name="Picture 6" descr="http://img194.imageshack.us/img194/3640/mild20periodontitis.jpg"/>
          <p:cNvPicPr>
            <a:picLocks noChangeAspect="1" noChangeArrowheads="1"/>
          </p:cNvPicPr>
          <p:nvPr/>
        </p:nvPicPr>
        <p:blipFill>
          <a:blip r:embed="rId4" cstate="print">
            <a:clrChange>
              <a:clrFrom>
                <a:srgbClr val="FDFEF6"/>
              </a:clrFrom>
              <a:clrTo>
                <a:srgbClr val="FDFEF6">
                  <a:alpha val="0"/>
                </a:srgbClr>
              </a:clrTo>
            </a:clrChange>
          </a:blip>
          <a:srcRect/>
          <a:stretch>
            <a:fillRect/>
          </a:stretch>
        </p:blipFill>
        <p:spPr bwMode="auto">
          <a:xfrm>
            <a:off x="3851920" y="2996952"/>
            <a:ext cx="1368152" cy="1769477"/>
          </a:xfrm>
          <a:prstGeom prst="rect">
            <a:avLst/>
          </a:prstGeom>
          <a:noFill/>
        </p:spPr>
      </p:pic>
      <p:pic>
        <p:nvPicPr>
          <p:cNvPr id="40968" name="Picture 8" descr="http://img9.imageshack.us/img9/718/gumdisease3.jpg"/>
          <p:cNvPicPr>
            <a:picLocks noChangeAspect="1" noChangeArrowheads="1"/>
          </p:cNvPicPr>
          <p:nvPr/>
        </p:nvPicPr>
        <p:blipFill>
          <a:blip r:embed="rId5" cstate="print"/>
          <a:srcRect/>
          <a:stretch>
            <a:fillRect/>
          </a:stretch>
        </p:blipFill>
        <p:spPr bwMode="auto">
          <a:xfrm>
            <a:off x="3779912" y="5157192"/>
            <a:ext cx="1409330" cy="1152128"/>
          </a:xfrm>
          <a:prstGeom prst="rect">
            <a:avLst/>
          </a:prstGeom>
          <a:noFill/>
        </p:spPr>
      </p:pic>
      <p:pic>
        <p:nvPicPr>
          <p:cNvPr id="40972" name="Picture 12" descr="http://medial-irk.ru/userfiles/klinovidnyu_defekt.jpg"/>
          <p:cNvPicPr>
            <a:picLocks noChangeAspect="1" noChangeArrowheads="1"/>
          </p:cNvPicPr>
          <p:nvPr/>
        </p:nvPicPr>
        <p:blipFill>
          <a:blip r:embed="rId6" cstate="print"/>
          <a:srcRect/>
          <a:stretch>
            <a:fillRect/>
          </a:stretch>
        </p:blipFill>
        <p:spPr bwMode="auto">
          <a:xfrm>
            <a:off x="1259632" y="4926407"/>
            <a:ext cx="1944216" cy="1931593"/>
          </a:xfrm>
          <a:prstGeom prst="rect">
            <a:avLst/>
          </a:prstGeom>
          <a:noFill/>
        </p:spPr>
      </p:pic>
      <p:pic>
        <p:nvPicPr>
          <p:cNvPr id="40974" name="Picture 14" descr="http://im7-tub-ru.yandex.net/i?id=43345652-22-72&amp;n=21"/>
          <p:cNvPicPr>
            <a:picLocks noChangeAspect="1" noChangeArrowheads="1"/>
          </p:cNvPicPr>
          <p:nvPr/>
        </p:nvPicPr>
        <p:blipFill>
          <a:blip r:embed="rId7" cstate="print"/>
          <a:srcRect/>
          <a:stretch>
            <a:fillRect/>
          </a:stretch>
        </p:blipFill>
        <p:spPr bwMode="auto">
          <a:xfrm>
            <a:off x="5580112" y="4941168"/>
            <a:ext cx="2592288" cy="1800200"/>
          </a:xfrm>
          <a:prstGeom prst="rect">
            <a:avLst/>
          </a:prstGeom>
          <a:noFill/>
        </p:spPr>
      </p:pic>
      <p:pic>
        <p:nvPicPr>
          <p:cNvPr id="9" name="Picture 2" descr="C:\Users\1\Desktop\логотип.png"/>
          <p:cNvPicPr>
            <a:picLocks noChangeAspect="1" noChangeArrowheads="1"/>
          </p:cNvPicPr>
          <p:nvPr/>
        </p:nvPicPr>
        <p:blipFill>
          <a:blip r:embed="rId8" cstate="print">
            <a:lum bright="-10000"/>
          </a:blip>
          <a:srcRect/>
          <a:stretch>
            <a:fillRect/>
          </a:stretch>
        </p:blipFill>
        <p:spPr bwMode="auto">
          <a:xfrm>
            <a:off x="107504" y="116632"/>
            <a:ext cx="1368152" cy="1423511"/>
          </a:xfrm>
          <a:prstGeom prst="rect">
            <a:avLst/>
          </a:prstGeom>
          <a:noFill/>
          <a:ln w="9525">
            <a:noFill/>
            <a:miter lim="800000"/>
            <a:headEnd/>
            <a:tailEnd/>
          </a:ln>
        </p:spPr>
      </p:pic>
    </p:spTree>
    <p:extLst>
      <p:ext uri="{BB962C8B-B14F-4D97-AF65-F5344CB8AC3E}">
        <p14:creationId xmlns:p14="http://schemas.microsoft.com/office/powerpoint/2010/main" val="1303617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107504" y="116632"/>
            <a:ext cx="1368152" cy="6624736"/>
            <a:chOff x="107504" y="116632"/>
            <a:chExt cx="1368152" cy="6624736"/>
          </a:xfrm>
        </p:grpSpPr>
        <p:pic>
          <p:nvPicPr>
            <p:cNvPr id="3" name="Рисунок 2"/>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Номер слайда 6"/>
          <p:cNvSpPr>
            <a:spLocks noGrp="1"/>
          </p:cNvSpPr>
          <p:nvPr>
            <p:ph type="sldNum" sz="quarter" idx="12"/>
          </p:nvPr>
        </p:nvSpPr>
        <p:spPr/>
        <p:txBody>
          <a:bodyPr/>
          <a:lstStyle/>
          <a:p>
            <a:fld id="{725C68B6-61C2-468F-89AB-4B9F7531AA68}" type="slidenum">
              <a:rPr lang="ru-RU" smtClean="0"/>
              <a:pPr/>
              <a:t>2</a:t>
            </a:fld>
            <a:endParaRPr lang="ru-RU"/>
          </a:p>
        </p:txBody>
      </p:sp>
      <p:sp>
        <p:nvSpPr>
          <p:cNvPr id="6" name="Содержимое 2"/>
          <p:cNvSpPr txBox="1">
            <a:spLocks/>
          </p:cNvSpPr>
          <p:nvPr/>
        </p:nvSpPr>
        <p:spPr>
          <a:xfrm>
            <a:off x="1691680" y="116632"/>
            <a:ext cx="6963544" cy="640871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3600" b="1" i="0" u="none" strike="noStrike" kern="1200" cap="none" spc="0" normalizeH="0" baseline="0" noProof="0" dirty="0" smtClean="0">
                <a:ln>
                  <a:noFill/>
                </a:ln>
                <a:solidFill>
                  <a:srgbClr val="C00000"/>
                </a:solidFill>
                <a:effectLst/>
                <a:uLnTx/>
                <a:uFillTx/>
                <a:latin typeface="Cambria" panose="02040503050406030204" pitchFamily="18" charset="0"/>
              </a:rPr>
              <a:t>Вопросы:</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1.</a:t>
            </a:r>
            <a:r>
              <a:rPr kumimoji="0" lang="ru-RU" sz="2800" b="1" i="0" u="none" strike="noStrike" kern="1200" cap="none" spc="0" normalizeH="0" baseline="0" noProof="0" dirty="0" smtClean="0">
                <a:ln>
                  <a:noFill/>
                </a:ln>
                <a:solidFill>
                  <a:srgbClr val="C00000"/>
                </a:solidFill>
                <a:effectLst/>
                <a:uLnTx/>
                <a:uFillTx/>
                <a:latin typeface="Cambria" panose="02040503050406030204" pitchFamily="18" charset="0"/>
              </a:rPr>
              <a:t> </a:t>
            </a:r>
            <a:r>
              <a:rPr kumimoji="0" lang="ru-RU" sz="2800" b="1" i="0" u="none" strike="noStrike" kern="1200" cap="none" spc="0" normalizeH="0" baseline="0" noProof="0" dirty="0" smtClean="0">
                <a:ln>
                  <a:noFill/>
                </a:ln>
                <a:effectLst/>
                <a:uLnTx/>
                <a:uFillTx/>
                <a:latin typeface="Cambria" panose="02040503050406030204" pitchFamily="18" charset="0"/>
              </a:rPr>
              <a:t>Схема обследования пациента в клинике ортопедической стоматологии.</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2. Специальные методы обследования (статические и функциональные).</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3. Графические методы.</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4. Рентгенологические методы.</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5. Постановка диагноза.</a:t>
            </a:r>
          </a:p>
          <a:p>
            <a:pPr marL="342900" marR="0" lvl="0" indent="-342900"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effectLst/>
                <a:uLnTx/>
                <a:uFillTx/>
                <a:latin typeface="Cambria" panose="02040503050406030204" pitchFamily="18" charset="0"/>
              </a:rPr>
              <a:t>6. Подготовка полости рта к ортопедическому лечению</a:t>
            </a:r>
            <a:r>
              <a:rPr kumimoji="0" lang="ru-RU" sz="2800" b="1" i="0" u="none" strike="noStrike" kern="1200" cap="none" spc="0" normalizeH="0" baseline="0" noProof="0" dirty="0" smtClean="0">
                <a:ln>
                  <a:noFill/>
                </a:ln>
                <a:effectLst/>
                <a:uLnTx/>
                <a:uFillTx/>
                <a:latin typeface="Cambria" panose="02040503050406030204" pitchFamily="18" charset="0"/>
              </a:rPr>
              <a:t>.</a:t>
            </a:r>
          </a:p>
          <a:p>
            <a:pPr marL="342900" marR="0" lvl="0" indent="-342900" defTabSz="914400" rtl="0" eaLnBrk="1" fontAlgn="auto" latinLnBrk="0" hangingPunct="1">
              <a:lnSpc>
                <a:spcPct val="100000"/>
              </a:lnSpc>
              <a:spcBef>
                <a:spcPct val="20000"/>
              </a:spcBef>
              <a:spcAft>
                <a:spcPts val="0"/>
              </a:spcAft>
              <a:buClrTx/>
              <a:buSzTx/>
              <a:tabLst/>
              <a:defRPr/>
            </a:pPr>
            <a:r>
              <a:rPr lang="ru-RU" sz="2800" b="1" dirty="0" smtClean="0">
                <a:latin typeface="Cambria" panose="02040503050406030204" pitchFamily="18" charset="0"/>
              </a:rPr>
              <a:t>7.Схема ведения истории болезни.</a:t>
            </a:r>
            <a:endParaRPr kumimoji="0" lang="ru-RU" sz="3200" b="1" i="0" u="none" strike="noStrike" kern="1200" cap="none" spc="0" normalizeH="0" baseline="0" noProof="0" dirty="0" smtClean="0">
              <a:ln>
                <a:noFill/>
              </a:ln>
              <a:effectLst/>
              <a:uLnTx/>
              <a:uFillTx/>
              <a:latin typeface="Cambria" panose="02040503050406030204" pitchFamily="18" charset="0"/>
            </a:endParaRPr>
          </a:p>
        </p:txBody>
      </p:sp>
    </p:spTree>
    <p:extLst>
      <p:ext uri="{BB962C8B-B14F-4D97-AF65-F5344CB8AC3E}">
        <p14:creationId xmlns:p14="http://schemas.microsoft.com/office/powerpoint/2010/main" val="3274482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1\Desktop\логотип.png"/>
          <p:cNvPicPr>
            <a:picLocks noChangeAspect="1" noChangeArrowheads="1"/>
          </p:cNvPicPr>
          <p:nvPr/>
        </p:nvPicPr>
        <p:blipFill>
          <a:blip r:embed="rId2" cstate="print">
            <a:lum bright="-10000"/>
          </a:blip>
          <a:srcRect/>
          <a:stretch>
            <a:fillRect/>
          </a:stretch>
        </p:blipFill>
        <p:spPr bwMode="auto">
          <a:xfrm>
            <a:off x="107504" y="44624"/>
            <a:ext cx="1368152" cy="1423511"/>
          </a:xfrm>
          <a:prstGeom prst="rect">
            <a:avLst/>
          </a:prstGeom>
          <a:noFill/>
          <a:ln w="9525">
            <a:noFill/>
            <a:miter lim="800000"/>
            <a:headEnd/>
            <a:tailEnd/>
          </a:ln>
        </p:spPr>
      </p:pic>
      <p:pic>
        <p:nvPicPr>
          <p:cNvPr id="3074" name="Picture 2" descr="Система нумерации зубов FDI-ISO - Клиника доктора Ланг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9" y="54287"/>
            <a:ext cx="4800600" cy="56959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Зубные формул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Зубные формулы"/>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8" descr="Зубные формулы"/>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713" y="4456324"/>
            <a:ext cx="4876800" cy="1724025"/>
          </a:xfrm>
          <a:prstGeom prst="rect">
            <a:avLst/>
          </a:prstGeom>
        </p:spPr>
      </p:pic>
      <p:sp>
        <p:nvSpPr>
          <p:cNvPr id="10" name="TextBox 9"/>
          <p:cNvSpPr txBox="1"/>
          <p:nvPr/>
        </p:nvSpPr>
        <p:spPr>
          <a:xfrm>
            <a:off x="5404969" y="4102333"/>
            <a:ext cx="2592288"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Постоянный прикус</a:t>
            </a:r>
            <a:endParaRPr lang="ru-RU" sz="1600" dirty="0">
              <a:latin typeface="Times New Roman" pitchFamily="18" charset="0"/>
              <a:cs typeface="Times New Roman" pitchFamily="18" charset="0"/>
            </a:endParaRPr>
          </a:p>
        </p:txBody>
      </p:sp>
      <p:sp>
        <p:nvSpPr>
          <p:cNvPr id="13" name="TextBox 12"/>
          <p:cNvSpPr txBox="1"/>
          <p:nvPr/>
        </p:nvSpPr>
        <p:spPr>
          <a:xfrm>
            <a:off x="5292080" y="6309320"/>
            <a:ext cx="2592288"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Временный прикус</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396036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332656"/>
            <a:ext cx="7452320" cy="4001095"/>
          </a:xfrm>
          <a:prstGeom prst="rect">
            <a:avLst/>
          </a:prstGeom>
          <a:noFill/>
        </p:spPr>
        <p:txBody>
          <a:bodyPr wrap="square" rtlCol="0">
            <a:spAutoFit/>
          </a:bodyPr>
          <a:lstStyle/>
          <a:p>
            <a:pPr algn="ctr"/>
            <a:r>
              <a:rPr lang="ru-RU" sz="3200" dirty="0" smtClean="0">
                <a:solidFill>
                  <a:srgbClr val="C00000"/>
                </a:solidFill>
                <a:latin typeface="Cambria" panose="02040503050406030204" pitchFamily="18" charset="0"/>
              </a:rPr>
              <a:t>У больных с полной потерей зубов необходимо обратить внимание</a:t>
            </a:r>
          </a:p>
          <a:p>
            <a:pPr algn="ctr"/>
            <a:r>
              <a:rPr lang="ru-RU" sz="3200" dirty="0" smtClean="0">
                <a:solidFill>
                  <a:srgbClr val="C00000"/>
                </a:solidFill>
                <a:latin typeface="Cambria" panose="02040503050406030204" pitchFamily="18" charset="0"/>
              </a:rPr>
              <a:t> </a:t>
            </a:r>
          </a:p>
          <a:p>
            <a:r>
              <a:rPr lang="ru-RU" sz="2000" dirty="0" smtClean="0">
                <a:latin typeface="Cambria" panose="02040503050406030204" pitchFamily="18" charset="0"/>
              </a:rPr>
              <a:t>на состояние слизистой оболочки: место расположения переходной складки по отношению к альвеолярному отростку, место прикрепления уздечек губ и языка, передних и боковых щечно-альвеолярных тяжей, податливость слизистой оболочки, выраженность бугорков на нижней челюсти, наличие складок слизистой, патологически измененных участков и т.д. </a:t>
            </a:r>
          </a:p>
          <a:p>
            <a:endParaRPr lang="ru-RU" dirty="0">
              <a:latin typeface="Cambria" panose="02040503050406030204" pitchFamily="18" charset="0"/>
            </a:endParaRPr>
          </a:p>
        </p:txBody>
      </p:sp>
      <p:pic>
        <p:nvPicPr>
          <p:cNvPr id="4" name="Picture 6" descr="DISS 006"/>
          <p:cNvPicPr>
            <a:picLocks noChangeAspect="1" noChangeArrowheads="1"/>
          </p:cNvPicPr>
          <p:nvPr/>
        </p:nvPicPr>
        <p:blipFill>
          <a:blip r:embed="rId2" cstate="print"/>
          <a:srcRect l="13617" t="22250" r="9787" b="18626"/>
          <a:stretch>
            <a:fillRect/>
          </a:stretch>
        </p:blipFill>
        <p:spPr bwMode="auto">
          <a:xfrm>
            <a:off x="1691680" y="4333751"/>
            <a:ext cx="3677580" cy="2382838"/>
          </a:xfrm>
          <a:prstGeom prst="rect">
            <a:avLst/>
          </a:prstGeom>
          <a:noFill/>
          <a:ln w="9525">
            <a:noFill/>
            <a:miter lim="800000"/>
            <a:headEnd/>
            <a:tailEnd/>
          </a:ln>
        </p:spPr>
      </p:pic>
      <p:pic>
        <p:nvPicPr>
          <p:cNvPr id="5" name="Picture 9" descr="DSC07549"/>
          <p:cNvPicPr>
            <a:picLocks noChangeAspect="1" noChangeArrowheads="1"/>
          </p:cNvPicPr>
          <p:nvPr/>
        </p:nvPicPr>
        <p:blipFill>
          <a:blip r:embed="rId3" cstate="print"/>
          <a:srcRect l="23811" t="14738" r="25165" b="21016"/>
          <a:stretch>
            <a:fillRect/>
          </a:stretch>
        </p:blipFill>
        <p:spPr bwMode="auto">
          <a:xfrm>
            <a:off x="5996663" y="4313451"/>
            <a:ext cx="2519933" cy="2379392"/>
          </a:xfrm>
          <a:prstGeom prst="rect">
            <a:avLst/>
          </a:prstGeom>
          <a:noFill/>
          <a:ln w="9525">
            <a:noFill/>
            <a:miter lim="800000"/>
            <a:headEnd/>
            <a:tailEnd/>
          </a:ln>
        </p:spPr>
      </p:pic>
      <p:pic>
        <p:nvPicPr>
          <p:cNvPr id="7" name="Рисунок 6"/>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spTree>
    <p:extLst>
      <p:ext uri="{BB962C8B-B14F-4D97-AF65-F5344CB8AC3E}">
        <p14:creationId xmlns:p14="http://schemas.microsoft.com/office/powerpoint/2010/main" val="104959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82626"/>
            <a:ext cx="7488832" cy="4216539"/>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Состояние альвеолярных отростков характеризуется </a:t>
            </a:r>
          </a:p>
          <a:p>
            <a:pPr marL="457200" indent="-457200">
              <a:buFont typeface="+mj-lt"/>
              <a:buAutoNum type="arabicPeriod"/>
            </a:pPr>
            <a:r>
              <a:rPr lang="ru-RU" sz="2000" dirty="0" smtClean="0">
                <a:latin typeface="Cambria" panose="02040503050406030204" pitchFamily="18" charset="0"/>
              </a:rPr>
              <a:t>степенью атрофии альвеолярных  отростков (равномерная, неравномерная, большая, небольшая, средняя), </a:t>
            </a:r>
          </a:p>
          <a:p>
            <a:pPr marL="457200" indent="-457200">
              <a:buFont typeface="+mj-lt"/>
              <a:buAutoNum type="arabicPeriod"/>
            </a:pPr>
            <a:r>
              <a:rPr lang="ru-RU" sz="2000" dirty="0" smtClean="0">
                <a:latin typeface="Cambria" panose="02040503050406030204" pitchFamily="18" charset="0"/>
              </a:rPr>
              <a:t>видом вестибулярного ската альвеолярного отростка (пологий, отвесный, с навесом), </a:t>
            </a:r>
          </a:p>
          <a:p>
            <a:pPr marL="457200" indent="-457200">
              <a:buFont typeface="+mj-lt"/>
              <a:buAutoNum type="arabicPeriod"/>
            </a:pPr>
            <a:r>
              <a:rPr lang="ru-RU" sz="2000" dirty="0" smtClean="0">
                <a:latin typeface="Cambria" panose="02040503050406030204" pitchFamily="18" charset="0"/>
              </a:rPr>
              <a:t>наличием костных выступов, </a:t>
            </a:r>
          </a:p>
          <a:p>
            <a:pPr marL="457200" indent="-457200">
              <a:buFont typeface="+mj-lt"/>
              <a:buAutoNum type="arabicPeriod"/>
            </a:pPr>
            <a:r>
              <a:rPr lang="ru-RU" sz="2000" dirty="0" smtClean="0">
                <a:latin typeface="Cambria" panose="02040503050406030204" pitchFamily="18" charset="0"/>
              </a:rPr>
              <a:t>выраженностью бугров, </a:t>
            </a:r>
          </a:p>
          <a:p>
            <a:pPr marL="457200" indent="-457200">
              <a:buFont typeface="+mj-lt"/>
              <a:buAutoNum type="arabicPeriod"/>
            </a:pPr>
            <a:r>
              <a:rPr lang="ru-RU" sz="2000" dirty="0" smtClean="0">
                <a:latin typeface="Cambria" panose="02040503050406030204" pitchFamily="18" charset="0"/>
              </a:rPr>
              <a:t>высотой свода неба, </a:t>
            </a:r>
          </a:p>
          <a:p>
            <a:pPr marL="457200" indent="-457200">
              <a:buFont typeface="+mj-lt"/>
              <a:buAutoNum type="arabicPeriod"/>
            </a:pPr>
            <a:r>
              <a:rPr lang="ru-RU" sz="2000" dirty="0" smtClean="0">
                <a:latin typeface="Cambria" panose="02040503050406030204" pitchFamily="18" charset="0"/>
              </a:rPr>
              <a:t>состоянием небного шва, </a:t>
            </a:r>
          </a:p>
          <a:p>
            <a:pPr marL="457200" indent="-457200">
              <a:buFont typeface="+mj-lt"/>
              <a:buAutoNum type="arabicPeriod"/>
            </a:pPr>
            <a:r>
              <a:rPr lang="ru-RU" sz="2000" dirty="0" smtClean="0">
                <a:latin typeface="Cambria" panose="02040503050406030204" pitchFamily="18" charset="0"/>
              </a:rPr>
              <a:t>выраженностью внутренних косых линий, </a:t>
            </a:r>
          </a:p>
          <a:p>
            <a:pPr marL="457200" indent="-457200">
              <a:buFont typeface="+mj-lt"/>
              <a:buAutoNum type="arabicPeriod"/>
            </a:pPr>
            <a:r>
              <a:rPr lang="ru-RU" sz="2000" dirty="0" smtClean="0">
                <a:latin typeface="Cambria" panose="02040503050406030204" pitchFamily="18" charset="0"/>
              </a:rPr>
              <a:t>наличием экзостозов и подбородочно-язычного торуса.  </a:t>
            </a:r>
            <a:endParaRPr lang="ru-RU" sz="2000" dirty="0">
              <a:latin typeface="Cambria" panose="02040503050406030204" pitchFamily="18" charset="0"/>
            </a:endParaRPr>
          </a:p>
        </p:txBody>
      </p:sp>
      <p:grpSp>
        <p:nvGrpSpPr>
          <p:cNvPr id="11" name="Группа 10"/>
          <p:cNvGrpSpPr/>
          <p:nvPr/>
        </p:nvGrpSpPr>
        <p:grpSpPr>
          <a:xfrm>
            <a:off x="1547664" y="4403312"/>
            <a:ext cx="1944216" cy="2410064"/>
            <a:chOff x="899592" y="4403312"/>
            <a:chExt cx="1944216" cy="2410064"/>
          </a:xfrm>
        </p:grpSpPr>
        <p:pic>
          <p:nvPicPr>
            <p:cNvPr id="4" name="Picture 4" descr="img241"/>
            <p:cNvPicPr>
              <a:picLocks noChangeAspect="1" noChangeArrowheads="1"/>
            </p:cNvPicPr>
            <p:nvPr/>
          </p:nvPicPr>
          <p:blipFill>
            <a:blip r:embed="rId2" cstate="print"/>
            <a:srcRect/>
            <a:stretch>
              <a:fillRect/>
            </a:stretch>
          </p:blipFill>
          <p:spPr bwMode="auto">
            <a:xfrm>
              <a:off x="899592" y="5982546"/>
              <a:ext cx="1872208" cy="830830"/>
            </a:xfrm>
            <a:prstGeom prst="rect">
              <a:avLst/>
            </a:prstGeom>
            <a:noFill/>
            <a:ln w="9525">
              <a:noFill/>
              <a:miter lim="800000"/>
              <a:headEnd/>
              <a:tailEnd/>
            </a:ln>
          </p:spPr>
        </p:pic>
        <p:pic>
          <p:nvPicPr>
            <p:cNvPr id="5" name="Picture 5" descr="img240"/>
            <p:cNvPicPr>
              <a:picLocks noChangeAspect="1" noChangeArrowheads="1"/>
            </p:cNvPicPr>
            <p:nvPr/>
          </p:nvPicPr>
          <p:blipFill>
            <a:blip r:embed="rId3" cstate="print"/>
            <a:srcRect/>
            <a:stretch>
              <a:fillRect/>
            </a:stretch>
          </p:blipFill>
          <p:spPr bwMode="auto">
            <a:xfrm>
              <a:off x="899592" y="5155707"/>
              <a:ext cx="1944216" cy="793573"/>
            </a:xfrm>
            <a:prstGeom prst="rect">
              <a:avLst/>
            </a:prstGeom>
            <a:noFill/>
            <a:ln w="9525">
              <a:noFill/>
              <a:miter lim="800000"/>
              <a:headEnd/>
              <a:tailEnd/>
            </a:ln>
          </p:spPr>
        </p:pic>
        <p:pic>
          <p:nvPicPr>
            <p:cNvPr id="6" name="Picture 6" descr="img239"/>
            <p:cNvPicPr>
              <a:picLocks noChangeAspect="1" noChangeArrowheads="1"/>
            </p:cNvPicPr>
            <p:nvPr/>
          </p:nvPicPr>
          <p:blipFill>
            <a:blip r:embed="rId4" cstate="print"/>
            <a:srcRect/>
            <a:stretch>
              <a:fillRect/>
            </a:stretch>
          </p:blipFill>
          <p:spPr bwMode="auto">
            <a:xfrm>
              <a:off x="971600" y="4403312"/>
              <a:ext cx="1800200" cy="753880"/>
            </a:xfrm>
            <a:prstGeom prst="rect">
              <a:avLst/>
            </a:prstGeom>
            <a:noFill/>
            <a:ln w="9525">
              <a:noFill/>
              <a:miter lim="800000"/>
              <a:headEnd/>
              <a:tailEnd/>
            </a:ln>
          </p:spPr>
        </p:pic>
      </p:grpSp>
      <p:sp>
        <p:nvSpPr>
          <p:cNvPr id="7" name="Text Box 7"/>
          <p:cNvSpPr txBox="1">
            <a:spLocks noChangeArrowheads="1"/>
          </p:cNvSpPr>
          <p:nvPr/>
        </p:nvSpPr>
        <p:spPr bwMode="auto">
          <a:xfrm>
            <a:off x="3470875" y="4326768"/>
            <a:ext cx="1749197" cy="2246769"/>
          </a:xfrm>
          <a:prstGeom prst="rect">
            <a:avLst/>
          </a:prstGeom>
          <a:noFill/>
          <a:ln w="9525">
            <a:noFill/>
            <a:miter lim="800000"/>
            <a:headEnd/>
            <a:tailEnd/>
          </a:ln>
        </p:spPr>
        <p:txBody>
          <a:bodyPr wrap="square">
            <a:spAutoFit/>
          </a:bodyPr>
          <a:lstStyle/>
          <a:p>
            <a:r>
              <a:rPr lang="ru-RU" sz="2800" b="1" dirty="0" smtClean="0"/>
              <a:t>пологий</a:t>
            </a:r>
          </a:p>
          <a:p>
            <a:endParaRPr lang="ru-RU" sz="2800" b="1" dirty="0" smtClean="0"/>
          </a:p>
          <a:p>
            <a:r>
              <a:rPr lang="ru-RU" sz="2800" b="1" dirty="0" smtClean="0"/>
              <a:t>отвесный</a:t>
            </a:r>
          </a:p>
          <a:p>
            <a:endParaRPr lang="ru-RU" sz="2800" b="1" dirty="0" smtClean="0"/>
          </a:p>
          <a:p>
            <a:r>
              <a:rPr lang="ru-RU" sz="2800" b="1" dirty="0" smtClean="0"/>
              <a:t>с навесом</a:t>
            </a:r>
            <a:endParaRPr lang="ru-RU" sz="2800" b="1" dirty="0"/>
          </a:p>
        </p:txBody>
      </p:sp>
      <p:pic>
        <p:nvPicPr>
          <p:cNvPr id="8" name="Picture 6" descr="img232"/>
          <p:cNvPicPr>
            <a:picLocks noChangeAspect="1" noChangeArrowheads="1"/>
          </p:cNvPicPr>
          <p:nvPr/>
        </p:nvPicPr>
        <p:blipFill>
          <a:blip r:embed="rId5" cstate="print"/>
          <a:srcRect/>
          <a:stretch>
            <a:fillRect/>
          </a:stretch>
        </p:blipFill>
        <p:spPr>
          <a:xfrm>
            <a:off x="5220618" y="4370306"/>
            <a:ext cx="2015678" cy="2159694"/>
          </a:xfrm>
          <a:prstGeom prst="rect">
            <a:avLst/>
          </a:prstGeom>
        </p:spPr>
      </p:pic>
      <p:sp>
        <p:nvSpPr>
          <p:cNvPr id="10" name="TextBox 9"/>
          <p:cNvSpPr txBox="1"/>
          <p:nvPr/>
        </p:nvSpPr>
        <p:spPr>
          <a:xfrm>
            <a:off x="7236296" y="4365104"/>
            <a:ext cx="1728192" cy="2246769"/>
          </a:xfrm>
          <a:prstGeom prst="rect">
            <a:avLst/>
          </a:prstGeom>
          <a:noFill/>
        </p:spPr>
        <p:txBody>
          <a:bodyPr wrap="square" rtlCol="0">
            <a:spAutoFit/>
          </a:bodyPr>
          <a:lstStyle/>
          <a:p>
            <a:r>
              <a:rPr lang="ru-RU" sz="2800" b="1" dirty="0" smtClean="0">
                <a:effectLst>
                  <a:outerShdw blurRad="38100" dist="38100" dir="2700000" algn="tl">
                    <a:srgbClr val="FFFFFF"/>
                  </a:outerShdw>
                </a:effectLst>
              </a:rPr>
              <a:t>глубокое </a:t>
            </a:r>
          </a:p>
          <a:p>
            <a:endParaRPr lang="ru-RU" sz="2800" b="1" dirty="0" smtClean="0">
              <a:effectLst>
                <a:outerShdw blurRad="38100" dist="38100" dir="2700000" algn="tl">
                  <a:srgbClr val="FFFFFF"/>
                </a:outerShdw>
              </a:effectLst>
            </a:endParaRPr>
          </a:p>
          <a:p>
            <a:r>
              <a:rPr lang="ru-RU" sz="2800" b="1" dirty="0" smtClean="0">
                <a:effectLst>
                  <a:outerShdw blurRad="38100" dist="38100" dir="2700000" algn="tl">
                    <a:srgbClr val="FFFFFF"/>
                  </a:outerShdw>
                </a:effectLst>
              </a:rPr>
              <a:t>среднее</a:t>
            </a:r>
          </a:p>
          <a:p>
            <a:endParaRPr lang="ru-RU" sz="2800" b="1" dirty="0" smtClean="0">
              <a:effectLst>
                <a:outerShdw blurRad="38100" dist="38100" dir="2700000" algn="tl">
                  <a:srgbClr val="FFFFFF"/>
                </a:outerShdw>
              </a:effectLst>
            </a:endParaRPr>
          </a:p>
          <a:p>
            <a:r>
              <a:rPr lang="ru-RU" sz="2800" b="1" dirty="0" smtClean="0">
                <a:effectLst>
                  <a:outerShdw blurRad="38100" dist="38100" dir="2700000" algn="tl">
                    <a:srgbClr val="FFFFFF"/>
                  </a:outerShdw>
                </a:effectLst>
              </a:rPr>
              <a:t>плоское</a:t>
            </a:r>
            <a:endParaRPr lang="ru-RU" sz="2400" dirty="0"/>
          </a:p>
        </p:txBody>
      </p:sp>
      <p:grpSp>
        <p:nvGrpSpPr>
          <p:cNvPr id="12" name="Группа 11"/>
          <p:cNvGrpSpPr/>
          <p:nvPr/>
        </p:nvGrpSpPr>
        <p:grpSpPr>
          <a:xfrm>
            <a:off x="107504" y="116632"/>
            <a:ext cx="1368152" cy="6624736"/>
            <a:chOff x="107504" y="116632"/>
            <a:chExt cx="1368152" cy="6624736"/>
          </a:xfrm>
        </p:grpSpPr>
        <p:pic>
          <p:nvPicPr>
            <p:cNvPr id="13" name="Рисунок 12"/>
            <p:cNvPicPr/>
            <p:nvPr/>
          </p:nvPicPr>
          <p:blipFill rotWithShape="1">
            <a:blip r:embed="rId6"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4" name="Picture 2" descr="C:\Users\1\Desktop\логотип.png"/>
            <p:cNvPicPr>
              <a:picLocks noChangeAspect="1" noChangeArrowheads="1"/>
            </p:cNvPicPr>
            <p:nvPr/>
          </p:nvPicPr>
          <p:blipFill>
            <a:blip r:embed="rId7"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616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a:p>
        </p:txBody>
      </p:sp>
      <p:sp>
        <p:nvSpPr>
          <p:cNvPr id="3" name="Прямоугольник 2"/>
          <p:cNvSpPr/>
          <p:nvPr/>
        </p:nvSpPr>
        <p:spPr>
          <a:xfrm>
            <a:off x="275090" y="692696"/>
            <a:ext cx="8606469" cy="5189113"/>
          </a:xfrm>
          <a:prstGeom prst="rect">
            <a:avLst/>
          </a:prstGeom>
        </p:spPr>
        <p:txBody>
          <a:bodyPr wrap="square">
            <a:spAutoFit/>
          </a:bodyPr>
          <a:lstStyle/>
          <a:p>
            <a:pPr algn="ctr">
              <a:lnSpc>
                <a:spcPct val="115000"/>
              </a:lnSpc>
              <a:spcAft>
                <a:spcPts val="0"/>
              </a:spcAft>
            </a:pP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Дополнительные методы исследования.</a:t>
            </a:r>
          </a:p>
          <a:p>
            <a:pPr algn="ctr">
              <a:lnSpc>
                <a:spcPct val="115000"/>
              </a:lnSpc>
              <a:spcAft>
                <a:spcPts val="0"/>
              </a:spcAft>
            </a:pPr>
            <a:r>
              <a:rPr lang="ru-RU"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Изучени</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е диагностических моделей.</a:t>
            </a:r>
          </a:p>
          <a:p>
            <a:pPr algn="just">
              <a:lnSpc>
                <a:spcPct val="115000"/>
              </a:lnSpc>
              <a:spcAft>
                <a:spcPts val="0"/>
              </a:spcAft>
            </a:pPr>
            <a:endParaRPr lang="ru-RU"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itchFamily="34" charset="0"/>
              <a:buChar char="•"/>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Форма зубных дуг и их деформация;</a:t>
            </a:r>
          </a:p>
          <a:p>
            <a:pPr marL="342900" indent="-342900" algn="just">
              <a:lnSpc>
                <a:spcPct val="115000"/>
              </a:lnSpc>
              <a:spcAft>
                <a:spcPts val="0"/>
              </a:spcAft>
              <a:buFont typeface="Arial" pitchFamily="34" charset="0"/>
              <a:buChar char="•"/>
            </a:pPr>
            <a:r>
              <a:rPr lang="ru-RU" sz="2000" b="1" dirty="0" err="1" smtClean="0">
                <a:effectLst/>
                <a:latin typeface="Times New Roman" panose="02020603050405020304" pitchFamily="18" charset="0"/>
                <a:ea typeface="Calibri" panose="020F0502020204030204" pitchFamily="34" charset="0"/>
                <a:cs typeface="Times New Roman" panose="02020603050405020304" pitchFamily="18" charset="0"/>
              </a:rPr>
              <a:t>Окклюзионные</a:t>
            </a:r>
            <a:r>
              <a:rPr lang="ru-RU" sz="2000" b="1" dirty="0" smtClean="0">
                <a:effectLst/>
                <a:latin typeface="Times New Roman" panose="02020603050405020304" pitchFamily="18" charset="0"/>
                <a:ea typeface="Calibri" panose="020F0502020204030204" pitchFamily="34" charset="0"/>
                <a:cs typeface="Times New Roman" panose="02020603050405020304" pitchFamily="18" charset="0"/>
              </a:rPr>
              <a:t> контакты небных и язычных бугров;</a:t>
            </a:r>
          </a:p>
          <a:p>
            <a:pPr marL="342900" indent="-342900" algn="just">
              <a:lnSpc>
                <a:spcPct val="115000"/>
              </a:lnSpc>
              <a:spcAft>
                <a:spcPts val="0"/>
              </a:spcAft>
              <a:buFont typeface="Arial" pitchFamily="34" charset="0"/>
              <a:buChar char="•"/>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Характер </a:t>
            </a:r>
            <a:r>
              <a:rPr lang="ru-RU" sz="2000" b="1" dirty="0" err="1" smtClean="0">
                <a:latin typeface="Times New Roman" panose="02020603050405020304" pitchFamily="18" charset="0"/>
                <a:ea typeface="Calibri" panose="020F0502020204030204" pitchFamily="34" charset="0"/>
                <a:cs typeface="Times New Roman" panose="02020603050405020304" pitchFamily="18" charset="0"/>
              </a:rPr>
              <a:t>окклюзионной</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кривой;</a:t>
            </a:r>
          </a:p>
          <a:p>
            <a:pPr marL="342900" indent="-342900" algn="just">
              <a:lnSpc>
                <a:spcPct val="115000"/>
              </a:lnSpc>
              <a:spcAft>
                <a:spcPts val="0"/>
              </a:spcAft>
              <a:buFont typeface="Arial" pitchFamily="34" charset="0"/>
              <a:buChar char="•"/>
            </a:pPr>
            <a:r>
              <a:rPr lang="ru-RU" sz="2000" b="1" dirty="0" smtClean="0">
                <a:effectLst/>
                <a:latin typeface="Times New Roman" panose="02020603050405020304" pitchFamily="18" charset="0"/>
                <a:ea typeface="Calibri" panose="020F0502020204030204" pitchFamily="34" charset="0"/>
                <a:cs typeface="Times New Roman" panose="02020603050405020304" pitchFamily="18" charset="0"/>
              </a:rPr>
              <a:t>Деформации </a:t>
            </a:r>
            <a:r>
              <a:rPr lang="ru-RU" sz="2000" b="1" dirty="0" err="1" smtClean="0">
                <a:effectLst/>
                <a:latin typeface="Times New Roman" panose="02020603050405020304" pitchFamily="18" charset="0"/>
                <a:ea typeface="Calibri" panose="020F0502020204030204" pitchFamily="34" charset="0"/>
                <a:cs typeface="Times New Roman" panose="02020603050405020304" pitchFamily="18" charset="0"/>
              </a:rPr>
              <a:t>окклюзионной</a:t>
            </a:r>
            <a:r>
              <a:rPr lang="ru-RU" sz="2000" b="1" dirty="0" smtClean="0">
                <a:effectLst/>
                <a:latin typeface="Times New Roman" panose="02020603050405020304" pitchFamily="18" charset="0"/>
                <a:ea typeface="Calibri" panose="020F0502020204030204" pitchFamily="34" charset="0"/>
                <a:cs typeface="Times New Roman" panose="02020603050405020304" pitchFamily="18" charset="0"/>
              </a:rPr>
              <a:t> поверхности зубов;</a:t>
            </a:r>
          </a:p>
          <a:p>
            <a:pPr algn="just">
              <a:lnSpc>
                <a:spcPct val="115000"/>
              </a:lnSpc>
              <a:spcAft>
                <a:spcPts val="0"/>
              </a:spcAft>
            </a:pP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На диагностических моделях также можно произвести различные измерения, изучить положение зубов, ограничивающих дефект, их смещение, наклон.</a:t>
            </a:r>
          </a:p>
          <a:p>
            <a:pPr algn="just">
              <a:lnSpc>
                <a:spcPct val="115000"/>
              </a:lnSpc>
              <a:spcAft>
                <a:spcPts val="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После протезирования, диагностические модели могут служить контролем, позволяющим судить об успешности ортопедического лечения.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836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a:p>
        </p:txBody>
      </p:sp>
      <p:pic>
        <p:nvPicPr>
          <p:cNvPr id="5" name="Рисунок 4"/>
          <p:cNvPicPr>
            <a:picLocks noChangeAspect="1"/>
          </p:cNvPicPr>
          <p:nvPr/>
        </p:nvPicPr>
        <p:blipFill>
          <a:blip r:embed="rId2" cstate="print"/>
          <a:stretch>
            <a:fillRect/>
          </a:stretch>
        </p:blipFill>
        <p:spPr>
          <a:xfrm>
            <a:off x="4860032" y="1196752"/>
            <a:ext cx="4088221" cy="3066166"/>
          </a:xfrm>
          <a:prstGeom prst="rect">
            <a:avLst/>
          </a:prstGeom>
        </p:spPr>
      </p:pic>
      <p:sp>
        <p:nvSpPr>
          <p:cNvPr id="6" name="TextBox 5"/>
          <p:cNvSpPr txBox="1"/>
          <p:nvPr/>
        </p:nvSpPr>
        <p:spPr>
          <a:xfrm>
            <a:off x="539552" y="1916832"/>
            <a:ext cx="4176464" cy="1938992"/>
          </a:xfrm>
          <a:prstGeom prst="rect">
            <a:avLst/>
          </a:prstGeom>
          <a:noFill/>
        </p:spPr>
        <p:txBody>
          <a:bodyPr wrap="square" rtlCol="0">
            <a:spAutoFit/>
          </a:bodyPr>
          <a:lstStyle/>
          <a:p>
            <a:r>
              <a:rPr lang="ru-RU" sz="4000" b="1" dirty="0" smtClean="0">
                <a:solidFill>
                  <a:srgbClr val="C00000"/>
                </a:solidFill>
                <a:latin typeface="Cambria" panose="02040503050406030204" pitchFamily="18" charset="0"/>
              </a:rPr>
              <a:t>Специальные методы исследования</a:t>
            </a:r>
          </a:p>
        </p:txBody>
      </p:sp>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547664" y="260648"/>
            <a:ext cx="1368152" cy="1423511"/>
          </a:xfrm>
          <a:prstGeom prst="rect">
            <a:avLst/>
          </a:prstGeom>
          <a:noFill/>
          <a:ln w="9525">
            <a:noFill/>
            <a:miter lim="800000"/>
            <a:headEnd/>
            <a:tailEnd/>
          </a:ln>
        </p:spPr>
      </p:pic>
      <p:sp>
        <p:nvSpPr>
          <p:cNvPr id="3" name="Прямоугольник 2"/>
          <p:cNvSpPr/>
          <p:nvPr/>
        </p:nvSpPr>
        <p:spPr>
          <a:xfrm>
            <a:off x="344143" y="4660831"/>
            <a:ext cx="8606469" cy="1485663"/>
          </a:xfrm>
          <a:prstGeom prst="rect">
            <a:avLst/>
          </a:prstGeom>
        </p:spPr>
        <p:txBody>
          <a:bodyPr wrap="square">
            <a:spAutoFit/>
          </a:bodyPr>
          <a:lstStyle/>
          <a:p>
            <a:pPr algn="just">
              <a:lnSpc>
                <a:spcPct val="115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Статические методы определения эффективности жевания основаны на применении цифровых коэффициентов, выраженных в процентах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(методы </a:t>
            </a:r>
            <a:r>
              <a:rPr lang="ru-RU" sz="2000" b="1" dirty="0">
                <a:latin typeface="Times New Roman" panose="02020603050405020304" pitchFamily="18" charset="0"/>
                <a:ea typeface="Calibri" panose="020F0502020204030204" pitchFamily="34" charset="0"/>
                <a:cs typeface="Times New Roman" panose="02020603050405020304" pitchFamily="18" charset="0"/>
              </a:rPr>
              <a:t>Агапова и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Оксмана</a:t>
            </a:r>
            <a:r>
              <a:rPr lang="ru-RU" sz="2000" b="1" dirty="0">
                <a:latin typeface="Times New Roman" panose="02020603050405020304" pitchFamily="18" charset="0"/>
                <a:ea typeface="Calibri" panose="020F0502020204030204" pitchFamily="34" charset="0"/>
                <a:cs typeface="Times New Roman" panose="02020603050405020304" pitchFamily="18" charset="0"/>
              </a:rPr>
              <a:t>). Эти методы применяются в практике при постановке функциональной части диагноза.</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061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4886" y="260648"/>
            <a:ext cx="7679114" cy="3724096"/>
          </a:xfrm>
          <a:prstGeom prst="rect">
            <a:avLst/>
          </a:prstGeom>
          <a:noFill/>
        </p:spPr>
        <p:txBody>
          <a:bodyPr wrap="square" rtlCol="0">
            <a:spAutoFit/>
          </a:bodyPr>
          <a:lstStyle/>
          <a:p>
            <a:pPr algn="ctr"/>
            <a:r>
              <a:rPr lang="ru-RU" b="1" dirty="0">
                <a:solidFill>
                  <a:srgbClr val="FF0000"/>
                </a:solidFill>
                <a:latin typeface="Cambria" panose="02040503050406030204" pitchFamily="18" charset="0"/>
              </a:rPr>
              <a:t>Метод Агапова</a:t>
            </a:r>
            <a:r>
              <a:rPr lang="ru-RU" dirty="0">
                <a:solidFill>
                  <a:srgbClr val="FF0000"/>
                </a:solidFill>
                <a:latin typeface="Cambria" panose="02040503050406030204" pitchFamily="18" charset="0"/>
              </a:rPr>
              <a:t>. </a:t>
            </a:r>
            <a:endParaRPr lang="ru-RU" dirty="0" smtClean="0">
              <a:solidFill>
                <a:srgbClr val="FF0000"/>
              </a:solidFill>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В </a:t>
            </a:r>
            <a:r>
              <a:rPr lang="ru-RU" sz="1600" dirty="0">
                <a:latin typeface="Cambria" panose="02040503050406030204" pitchFamily="18" charset="0"/>
              </a:rPr>
              <a:t>основе </a:t>
            </a:r>
            <a:r>
              <a:rPr lang="ru-RU" sz="1600" dirty="0" smtClean="0">
                <a:latin typeface="Cambria" panose="02040503050406030204" pitchFamily="18" charset="0"/>
              </a:rPr>
              <a:t>лежит </a:t>
            </a:r>
            <a:r>
              <a:rPr lang="ru-RU" sz="1600" dirty="0">
                <a:latin typeface="Cambria" panose="02040503050406030204" pitchFamily="18" charset="0"/>
              </a:rPr>
              <a:t>анатомо-физиологический принцип. </a:t>
            </a:r>
            <a:endParaRPr lang="ru-RU" sz="1600" dirty="0" smtClean="0">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Функциональная </a:t>
            </a:r>
            <a:r>
              <a:rPr lang="ru-RU" sz="1600" dirty="0">
                <a:latin typeface="Cambria" panose="02040503050406030204" pitchFamily="18" charset="0"/>
              </a:rPr>
              <a:t>способность всех зубов определена в 100%. </a:t>
            </a:r>
            <a:endParaRPr lang="ru-RU" sz="1600" dirty="0" smtClean="0">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Каждый </a:t>
            </a:r>
            <a:r>
              <a:rPr lang="ru-RU" sz="1600" dirty="0">
                <a:latin typeface="Cambria" panose="02040503050406030204" pitchFamily="18" charset="0"/>
              </a:rPr>
              <a:t>зуб имеет свое процентное значение. </a:t>
            </a:r>
            <a:endParaRPr lang="ru-RU" sz="1600" dirty="0" smtClean="0">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Величина </a:t>
            </a:r>
            <a:r>
              <a:rPr lang="ru-RU" sz="1600" dirty="0">
                <a:latin typeface="Cambria" panose="02040503050406030204" pitchFamily="18" charset="0"/>
              </a:rPr>
              <a:t>участия зуба в жевании зависит от анатомо-топографических особенностей строения и положения зуба. </a:t>
            </a:r>
            <a:endParaRPr lang="ru-RU" sz="1600" dirty="0" smtClean="0">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За </a:t>
            </a:r>
            <a:r>
              <a:rPr lang="ru-RU" sz="1600" dirty="0">
                <a:latin typeface="Cambria" panose="02040503050406030204" pitchFamily="18" charset="0"/>
              </a:rPr>
              <a:t>единицу жевательной способности и выносливости пародонта взят боковой резец на верхней челюсти. </a:t>
            </a:r>
            <a:endParaRPr lang="ru-RU" sz="1600" dirty="0" smtClean="0">
              <a:latin typeface="Cambria" panose="02040503050406030204" pitchFamily="18" charset="0"/>
            </a:endParaRPr>
          </a:p>
          <a:p>
            <a:pPr marL="285750" indent="-285750">
              <a:buFont typeface="Wingdings" pitchFamily="2" charset="2"/>
              <a:buChar char="v"/>
            </a:pPr>
            <a:r>
              <a:rPr lang="ru-RU" sz="1600" dirty="0" smtClean="0">
                <a:latin typeface="Cambria" panose="02040503050406030204" pitchFamily="18" charset="0"/>
              </a:rPr>
              <a:t>Зуб </a:t>
            </a:r>
            <a:r>
              <a:rPr lang="ru-RU" sz="1600" dirty="0">
                <a:latin typeface="Cambria" panose="02040503050406030204" pitchFamily="18" charset="0"/>
              </a:rPr>
              <a:t>мудрости не учитывается, так как часто располагается вне зубной дуги и не принимает участия в </a:t>
            </a:r>
            <a:r>
              <a:rPr lang="ru-RU" sz="1600" dirty="0" smtClean="0">
                <a:latin typeface="Cambria" panose="02040503050406030204" pitchFamily="18" charset="0"/>
              </a:rPr>
              <a:t>жевании</a:t>
            </a:r>
            <a:r>
              <a:rPr lang="ru-RU" dirty="0" smtClean="0">
                <a:latin typeface="Cambria" panose="02040503050406030204" pitchFamily="18" charset="0"/>
              </a:rPr>
              <a:t>.</a:t>
            </a:r>
          </a:p>
          <a:p>
            <a:pPr algn="ctr"/>
            <a:r>
              <a:rPr lang="ru-RU" dirty="0" smtClean="0">
                <a:latin typeface="Cambria" panose="02040503050406030204" pitchFamily="18" charset="0"/>
              </a:rPr>
              <a:t> </a:t>
            </a:r>
            <a:r>
              <a:rPr lang="ru-RU" sz="2400" b="1" dirty="0" smtClean="0">
                <a:solidFill>
                  <a:srgbClr val="FF0000"/>
                </a:solidFill>
                <a:latin typeface="Cambria" panose="02040503050406030204" pitchFamily="18" charset="0"/>
              </a:rPr>
              <a:t>Недостаток </a:t>
            </a:r>
            <a:r>
              <a:rPr lang="ru-RU" sz="2400" b="1" dirty="0">
                <a:solidFill>
                  <a:srgbClr val="FF0000"/>
                </a:solidFill>
                <a:latin typeface="Cambria" panose="02040503050406030204" pitchFamily="18" charset="0"/>
              </a:rPr>
              <a:t>метода- </a:t>
            </a:r>
            <a:endParaRPr lang="ru-RU" sz="2400" b="1" dirty="0" smtClean="0">
              <a:solidFill>
                <a:srgbClr val="FF0000"/>
              </a:solidFill>
              <a:latin typeface="Cambria" panose="02040503050406030204" pitchFamily="18" charset="0"/>
            </a:endParaRPr>
          </a:p>
          <a:p>
            <a:r>
              <a:rPr lang="ru-RU" sz="2400" b="1" dirty="0" smtClean="0">
                <a:solidFill>
                  <a:srgbClr val="FF0000"/>
                </a:solidFill>
                <a:latin typeface="Cambria" panose="02040503050406030204" pitchFamily="18" charset="0"/>
              </a:rPr>
              <a:t>не </a:t>
            </a:r>
            <a:r>
              <a:rPr lang="ru-RU" sz="2400" b="1" dirty="0">
                <a:solidFill>
                  <a:srgbClr val="FF0000"/>
                </a:solidFill>
                <a:latin typeface="Cambria" panose="02040503050406030204" pitchFamily="18" charset="0"/>
              </a:rPr>
              <a:t>учитывается состояние пародонта зубов.</a:t>
            </a:r>
          </a:p>
          <a:p>
            <a:endParaRPr lang="ru-RU" dirty="0">
              <a:latin typeface="Cambria" panose="020405030504060302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773274235"/>
              </p:ext>
            </p:extLst>
          </p:nvPr>
        </p:nvGraphicFramePr>
        <p:xfrm>
          <a:off x="1619672" y="3861048"/>
          <a:ext cx="7272806" cy="2072640"/>
        </p:xfrm>
        <a:graphic>
          <a:graphicData uri="http://schemas.openxmlformats.org/drawingml/2006/table">
            <a:tbl>
              <a:tblPr firstRow="1" bandRow="1">
                <a:tableStyleId>{5C22544A-7EE6-4342-B048-85BDC9FD1C3A}</a:tableStyleId>
              </a:tblPr>
              <a:tblGrid>
                <a:gridCol w="2535476">
                  <a:extLst>
                    <a:ext uri="{9D8B030D-6E8A-4147-A177-3AD203B41FA5}">
                      <a16:colId xmlns:a16="http://schemas.microsoft.com/office/drawing/2014/main" xmlns="" val="20000"/>
                    </a:ext>
                  </a:extLst>
                </a:gridCol>
                <a:gridCol w="366974">
                  <a:extLst>
                    <a:ext uri="{9D8B030D-6E8A-4147-A177-3AD203B41FA5}">
                      <a16:colId xmlns:a16="http://schemas.microsoft.com/office/drawing/2014/main" xmlns="" val="20001"/>
                    </a:ext>
                  </a:extLst>
                </a:gridCol>
                <a:gridCol w="533784">
                  <a:extLst>
                    <a:ext uri="{9D8B030D-6E8A-4147-A177-3AD203B41FA5}">
                      <a16:colId xmlns:a16="http://schemas.microsoft.com/office/drawing/2014/main" xmlns="" val="20002"/>
                    </a:ext>
                  </a:extLst>
                </a:gridCol>
                <a:gridCol w="467061">
                  <a:extLst>
                    <a:ext uri="{9D8B030D-6E8A-4147-A177-3AD203B41FA5}">
                      <a16:colId xmlns:a16="http://schemas.microsoft.com/office/drawing/2014/main" xmlns="" val="20003"/>
                    </a:ext>
                  </a:extLst>
                </a:gridCol>
                <a:gridCol w="533784">
                  <a:extLst>
                    <a:ext uri="{9D8B030D-6E8A-4147-A177-3AD203B41FA5}">
                      <a16:colId xmlns:a16="http://schemas.microsoft.com/office/drawing/2014/main" xmlns="" val="20004"/>
                    </a:ext>
                  </a:extLst>
                </a:gridCol>
                <a:gridCol w="467061">
                  <a:extLst>
                    <a:ext uri="{9D8B030D-6E8A-4147-A177-3AD203B41FA5}">
                      <a16:colId xmlns:a16="http://schemas.microsoft.com/office/drawing/2014/main" xmlns="" val="20005"/>
                    </a:ext>
                  </a:extLst>
                </a:gridCol>
                <a:gridCol w="533784">
                  <a:extLst>
                    <a:ext uri="{9D8B030D-6E8A-4147-A177-3AD203B41FA5}">
                      <a16:colId xmlns:a16="http://schemas.microsoft.com/office/drawing/2014/main" xmlns="" val="20006"/>
                    </a:ext>
                  </a:extLst>
                </a:gridCol>
                <a:gridCol w="467061">
                  <a:extLst>
                    <a:ext uri="{9D8B030D-6E8A-4147-A177-3AD203B41FA5}">
                      <a16:colId xmlns:a16="http://schemas.microsoft.com/office/drawing/2014/main" xmlns="" val="20007"/>
                    </a:ext>
                  </a:extLst>
                </a:gridCol>
                <a:gridCol w="400338">
                  <a:extLst>
                    <a:ext uri="{9D8B030D-6E8A-4147-A177-3AD203B41FA5}">
                      <a16:colId xmlns:a16="http://schemas.microsoft.com/office/drawing/2014/main" xmlns="" val="20008"/>
                    </a:ext>
                  </a:extLst>
                </a:gridCol>
                <a:gridCol w="967483">
                  <a:extLst>
                    <a:ext uri="{9D8B030D-6E8A-4147-A177-3AD203B41FA5}">
                      <a16:colId xmlns:a16="http://schemas.microsoft.com/office/drawing/2014/main" xmlns="" val="20009"/>
                    </a:ext>
                  </a:extLst>
                </a:gridCol>
              </a:tblGrid>
              <a:tr h="464154">
                <a:tc rowSpan="2">
                  <a:txBody>
                    <a:bodyPr/>
                    <a:lstStyle/>
                    <a:p>
                      <a:pPr algn="ctr"/>
                      <a:r>
                        <a:rPr lang="ru-RU" sz="2400" dirty="0" smtClean="0"/>
                        <a:t>Жевательный коэффициент %</a:t>
                      </a:r>
                      <a:endParaRPr lang="ru-RU" sz="2400" dirty="0"/>
                    </a:p>
                  </a:txBody>
                  <a:tcPr>
                    <a:solidFill>
                      <a:srgbClr val="FF9966"/>
                    </a:solidFill>
                  </a:tcPr>
                </a:tc>
                <a:tc gridSpan="8">
                  <a:txBody>
                    <a:bodyPr/>
                    <a:lstStyle/>
                    <a:p>
                      <a:pPr algn="ctr"/>
                      <a:r>
                        <a:rPr lang="ru-RU" sz="2800" dirty="0" smtClean="0"/>
                        <a:t>Зубы</a:t>
                      </a:r>
                      <a:endParaRPr lang="ru-RU" sz="2800" dirty="0"/>
                    </a:p>
                  </a:txBody>
                  <a:tcPr>
                    <a:solidFill>
                      <a:srgbClr val="FF9966"/>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rowSpan="2">
                  <a:txBody>
                    <a:bodyPr/>
                    <a:lstStyle/>
                    <a:p>
                      <a:pPr algn="ctr"/>
                      <a:r>
                        <a:rPr lang="ru-RU" sz="2400" dirty="0" smtClean="0"/>
                        <a:t>Всего</a:t>
                      </a:r>
                      <a:endParaRPr lang="ru-RU" sz="2400" dirty="0"/>
                    </a:p>
                  </a:txBody>
                  <a:tcPr>
                    <a:solidFill>
                      <a:srgbClr val="FF9966"/>
                    </a:solidFill>
                  </a:tcPr>
                </a:tc>
                <a:extLst>
                  <a:ext uri="{0D108BD9-81ED-4DB2-BD59-A6C34878D82A}">
                    <a16:rowId xmlns:a16="http://schemas.microsoft.com/office/drawing/2014/main" xmlns="" val="10000"/>
                  </a:ext>
                </a:extLst>
              </a:tr>
              <a:tr h="464154">
                <a:tc vMerge="1">
                  <a:txBody>
                    <a:bodyPr/>
                    <a:lstStyle/>
                    <a:p>
                      <a:endParaRPr lang="ru-RU" dirty="0"/>
                    </a:p>
                  </a:txBody>
                  <a:tcPr/>
                </a:tc>
                <a:tc>
                  <a:txBody>
                    <a:bodyPr/>
                    <a:lstStyle/>
                    <a:p>
                      <a:pPr algn="ctr"/>
                      <a:r>
                        <a:rPr lang="ru-RU" sz="2800" b="1" dirty="0" smtClean="0"/>
                        <a:t>1</a:t>
                      </a:r>
                      <a:endParaRPr lang="ru-RU" sz="2800" b="1" dirty="0"/>
                    </a:p>
                  </a:txBody>
                  <a:tcPr>
                    <a:solidFill>
                      <a:srgbClr val="FF7C80"/>
                    </a:solidFill>
                  </a:tcPr>
                </a:tc>
                <a:tc>
                  <a:txBody>
                    <a:bodyPr/>
                    <a:lstStyle/>
                    <a:p>
                      <a:pPr algn="ctr"/>
                      <a:r>
                        <a:rPr lang="ru-RU" sz="2800" b="1" dirty="0" smtClean="0"/>
                        <a:t>2</a:t>
                      </a:r>
                      <a:endParaRPr lang="ru-RU" sz="2800" b="1" dirty="0"/>
                    </a:p>
                  </a:txBody>
                  <a:tcPr>
                    <a:solidFill>
                      <a:srgbClr val="FF7C80"/>
                    </a:solidFill>
                  </a:tcPr>
                </a:tc>
                <a:tc>
                  <a:txBody>
                    <a:bodyPr/>
                    <a:lstStyle/>
                    <a:p>
                      <a:pPr algn="ctr"/>
                      <a:r>
                        <a:rPr lang="ru-RU" sz="2800" b="1" dirty="0" smtClean="0"/>
                        <a:t>3</a:t>
                      </a:r>
                      <a:endParaRPr lang="ru-RU" sz="2800" b="1" dirty="0"/>
                    </a:p>
                  </a:txBody>
                  <a:tcPr>
                    <a:solidFill>
                      <a:srgbClr val="FF7C80"/>
                    </a:solidFill>
                  </a:tcPr>
                </a:tc>
                <a:tc>
                  <a:txBody>
                    <a:bodyPr/>
                    <a:lstStyle/>
                    <a:p>
                      <a:pPr algn="ctr"/>
                      <a:r>
                        <a:rPr lang="ru-RU" sz="2800" b="1" dirty="0" smtClean="0"/>
                        <a:t>4</a:t>
                      </a:r>
                      <a:endParaRPr lang="ru-RU" sz="2800" b="1" dirty="0"/>
                    </a:p>
                  </a:txBody>
                  <a:tcPr>
                    <a:solidFill>
                      <a:srgbClr val="FF7C80"/>
                    </a:solidFill>
                  </a:tcPr>
                </a:tc>
                <a:tc>
                  <a:txBody>
                    <a:bodyPr/>
                    <a:lstStyle/>
                    <a:p>
                      <a:pPr algn="ctr"/>
                      <a:r>
                        <a:rPr lang="ru-RU" sz="2800" b="1" dirty="0" smtClean="0"/>
                        <a:t>5</a:t>
                      </a:r>
                      <a:endParaRPr lang="ru-RU" sz="2800" b="1" dirty="0"/>
                    </a:p>
                  </a:txBody>
                  <a:tcPr>
                    <a:solidFill>
                      <a:srgbClr val="FF7C80"/>
                    </a:solidFill>
                  </a:tcPr>
                </a:tc>
                <a:tc>
                  <a:txBody>
                    <a:bodyPr/>
                    <a:lstStyle/>
                    <a:p>
                      <a:pPr algn="ctr"/>
                      <a:r>
                        <a:rPr lang="ru-RU" sz="2800" b="1" dirty="0" smtClean="0"/>
                        <a:t>6</a:t>
                      </a:r>
                      <a:endParaRPr lang="ru-RU" sz="2800" b="1" dirty="0"/>
                    </a:p>
                  </a:txBody>
                  <a:tcPr>
                    <a:solidFill>
                      <a:srgbClr val="FF7C80"/>
                    </a:solidFill>
                  </a:tcPr>
                </a:tc>
                <a:tc>
                  <a:txBody>
                    <a:bodyPr/>
                    <a:lstStyle/>
                    <a:p>
                      <a:pPr algn="ctr"/>
                      <a:r>
                        <a:rPr lang="ru-RU" sz="2800" b="1" dirty="0" smtClean="0"/>
                        <a:t>7</a:t>
                      </a:r>
                      <a:endParaRPr lang="ru-RU" sz="2800" b="1" dirty="0"/>
                    </a:p>
                  </a:txBody>
                  <a:tcPr>
                    <a:solidFill>
                      <a:srgbClr val="FF7C80"/>
                    </a:solidFill>
                  </a:tcPr>
                </a:tc>
                <a:tc>
                  <a:txBody>
                    <a:bodyPr/>
                    <a:lstStyle/>
                    <a:p>
                      <a:pPr algn="ctr"/>
                      <a:r>
                        <a:rPr lang="ru-RU" sz="2800" b="1" dirty="0" smtClean="0"/>
                        <a:t>8</a:t>
                      </a:r>
                      <a:endParaRPr lang="ru-RU" sz="2800" b="1" dirty="0"/>
                    </a:p>
                  </a:txBody>
                  <a:tcPr>
                    <a:solidFill>
                      <a:srgbClr val="FF7C80"/>
                    </a:solidFill>
                  </a:tcPr>
                </a:tc>
                <a:tc vMerge="1">
                  <a:txBody>
                    <a:bodyPr/>
                    <a:lstStyle/>
                    <a:p>
                      <a:endParaRPr lang="ru-RU" dirty="0"/>
                    </a:p>
                  </a:txBody>
                  <a:tcPr/>
                </a:tc>
                <a:extLst>
                  <a:ext uri="{0D108BD9-81ED-4DB2-BD59-A6C34878D82A}">
                    <a16:rowId xmlns:a16="http://schemas.microsoft.com/office/drawing/2014/main" xmlns="" val="10001"/>
                  </a:ext>
                </a:extLst>
              </a:tr>
              <a:tr h="464154">
                <a:tc>
                  <a:txBody>
                    <a:bodyPr/>
                    <a:lstStyle/>
                    <a:p>
                      <a:pPr algn="ctr"/>
                      <a:r>
                        <a:rPr lang="ru-RU" sz="2400" dirty="0" smtClean="0"/>
                        <a:t>Верхняя челюсть</a:t>
                      </a:r>
                      <a:endParaRPr lang="ru-RU" sz="2400" dirty="0"/>
                    </a:p>
                  </a:txBody>
                  <a:tcPr>
                    <a:solidFill>
                      <a:srgbClr val="FFCCFF"/>
                    </a:solidFill>
                  </a:tcPr>
                </a:tc>
                <a:tc>
                  <a:txBody>
                    <a:bodyPr/>
                    <a:lstStyle/>
                    <a:p>
                      <a:pPr algn="ctr"/>
                      <a:r>
                        <a:rPr lang="ru-RU" sz="2800" dirty="0" smtClean="0"/>
                        <a:t>2</a:t>
                      </a:r>
                      <a:endParaRPr lang="ru-RU" sz="2800" dirty="0"/>
                    </a:p>
                  </a:txBody>
                  <a:tcPr>
                    <a:solidFill>
                      <a:srgbClr val="FFCCFF"/>
                    </a:solidFill>
                  </a:tcPr>
                </a:tc>
                <a:tc>
                  <a:txBody>
                    <a:bodyPr/>
                    <a:lstStyle/>
                    <a:p>
                      <a:pPr algn="ctr"/>
                      <a:r>
                        <a:rPr lang="ru-RU" sz="2800" dirty="0" smtClean="0"/>
                        <a:t>1</a:t>
                      </a:r>
                      <a:endParaRPr lang="ru-RU" sz="2800" dirty="0"/>
                    </a:p>
                  </a:txBody>
                  <a:tcPr>
                    <a:solidFill>
                      <a:srgbClr val="FFCCFF"/>
                    </a:solidFill>
                  </a:tcPr>
                </a:tc>
                <a:tc>
                  <a:txBody>
                    <a:bodyPr/>
                    <a:lstStyle/>
                    <a:p>
                      <a:pPr algn="ctr"/>
                      <a:r>
                        <a:rPr lang="ru-RU" sz="2800" dirty="0" smtClean="0"/>
                        <a:t>3</a:t>
                      </a:r>
                      <a:endParaRPr lang="ru-RU" sz="2800" dirty="0"/>
                    </a:p>
                  </a:txBody>
                  <a:tcPr>
                    <a:solidFill>
                      <a:srgbClr val="FFCCFF"/>
                    </a:solidFill>
                  </a:tcPr>
                </a:tc>
                <a:tc>
                  <a:txBody>
                    <a:bodyPr/>
                    <a:lstStyle/>
                    <a:p>
                      <a:pPr algn="ctr"/>
                      <a:r>
                        <a:rPr lang="ru-RU" sz="2800" dirty="0" smtClean="0"/>
                        <a:t>4</a:t>
                      </a:r>
                      <a:endParaRPr lang="ru-RU" sz="2800" dirty="0"/>
                    </a:p>
                  </a:txBody>
                  <a:tcPr>
                    <a:solidFill>
                      <a:srgbClr val="FFCCFF"/>
                    </a:solidFill>
                  </a:tcPr>
                </a:tc>
                <a:tc>
                  <a:txBody>
                    <a:bodyPr/>
                    <a:lstStyle/>
                    <a:p>
                      <a:pPr algn="ctr"/>
                      <a:r>
                        <a:rPr lang="ru-RU" sz="2800" dirty="0" smtClean="0"/>
                        <a:t>4</a:t>
                      </a:r>
                      <a:endParaRPr lang="ru-RU" sz="2800" dirty="0"/>
                    </a:p>
                  </a:txBody>
                  <a:tcPr>
                    <a:solidFill>
                      <a:srgbClr val="FFCCFF"/>
                    </a:solidFill>
                  </a:tcPr>
                </a:tc>
                <a:tc>
                  <a:txBody>
                    <a:bodyPr/>
                    <a:lstStyle/>
                    <a:p>
                      <a:pPr algn="ctr"/>
                      <a:r>
                        <a:rPr lang="ru-RU" sz="2800" dirty="0" smtClean="0"/>
                        <a:t>6</a:t>
                      </a:r>
                      <a:endParaRPr lang="ru-RU" sz="2800" dirty="0"/>
                    </a:p>
                  </a:txBody>
                  <a:tcPr>
                    <a:solidFill>
                      <a:srgbClr val="FFCCFF"/>
                    </a:solidFill>
                  </a:tcPr>
                </a:tc>
                <a:tc>
                  <a:txBody>
                    <a:bodyPr/>
                    <a:lstStyle/>
                    <a:p>
                      <a:pPr algn="ctr"/>
                      <a:r>
                        <a:rPr lang="ru-RU" sz="2800" dirty="0" smtClean="0"/>
                        <a:t>5</a:t>
                      </a:r>
                      <a:endParaRPr lang="ru-RU" sz="2800" dirty="0"/>
                    </a:p>
                  </a:txBody>
                  <a:tcPr>
                    <a:solidFill>
                      <a:srgbClr val="FFCCFF"/>
                    </a:solidFill>
                  </a:tcPr>
                </a:tc>
                <a:tc>
                  <a:txBody>
                    <a:bodyPr/>
                    <a:lstStyle/>
                    <a:p>
                      <a:pPr algn="ctr"/>
                      <a:r>
                        <a:rPr lang="ru-RU" sz="2800" dirty="0" smtClean="0"/>
                        <a:t>-</a:t>
                      </a:r>
                      <a:endParaRPr lang="ru-RU" sz="2800" dirty="0"/>
                    </a:p>
                  </a:txBody>
                  <a:tcPr>
                    <a:solidFill>
                      <a:srgbClr val="FFCCFF"/>
                    </a:solidFill>
                  </a:tcPr>
                </a:tc>
                <a:tc>
                  <a:txBody>
                    <a:bodyPr/>
                    <a:lstStyle/>
                    <a:p>
                      <a:pPr algn="ctr"/>
                      <a:r>
                        <a:rPr lang="ru-RU" sz="2800" b="1" dirty="0" smtClean="0">
                          <a:solidFill>
                            <a:srgbClr val="FF0000"/>
                          </a:solidFill>
                        </a:rPr>
                        <a:t>25</a:t>
                      </a:r>
                      <a:endParaRPr lang="ru-RU" sz="2800" b="1" dirty="0">
                        <a:solidFill>
                          <a:srgbClr val="FF0000"/>
                        </a:solidFill>
                      </a:endParaRPr>
                    </a:p>
                  </a:txBody>
                  <a:tcPr>
                    <a:solidFill>
                      <a:srgbClr val="FFCCFF"/>
                    </a:solidFill>
                  </a:tcPr>
                </a:tc>
                <a:extLst>
                  <a:ext uri="{0D108BD9-81ED-4DB2-BD59-A6C34878D82A}">
                    <a16:rowId xmlns:a16="http://schemas.microsoft.com/office/drawing/2014/main" xmlns="" val="10002"/>
                  </a:ext>
                </a:extLst>
              </a:tr>
              <a:tr h="464154">
                <a:tc>
                  <a:txBody>
                    <a:bodyPr/>
                    <a:lstStyle/>
                    <a:p>
                      <a:pPr algn="ctr"/>
                      <a:r>
                        <a:rPr lang="ru-RU" sz="2400" dirty="0" smtClean="0"/>
                        <a:t>Нижняя челюсть</a:t>
                      </a:r>
                      <a:endParaRPr lang="ru-RU" sz="2400" dirty="0"/>
                    </a:p>
                  </a:txBody>
                  <a:tcPr>
                    <a:solidFill>
                      <a:srgbClr val="FFAFAF"/>
                    </a:solidFill>
                  </a:tcPr>
                </a:tc>
                <a:tc>
                  <a:txBody>
                    <a:bodyPr/>
                    <a:lstStyle/>
                    <a:p>
                      <a:pPr algn="ctr"/>
                      <a:r>
                        <a:rPr lang="ru-RU" sz="2800" dirty="0" smtClean="0"/>
                        <a:t>2</a:t>
                      </a:r>
                      <a:endParaRPr lang="ru-RU" sz="2800" dirty="0"/>
                    </a:p>
                  </a:txBody>
                  <a:tcPr>
                    <a:solidFill>
                      <a:srgbClr val="FFAFAF"/>
                    </a:solidFill>
                  </a:tcPr>
                </a:tc>
                <a:tc>
                  <a:txBody>
                    <a:bodyPr/>
                    <a:lstStyle/>
                    <a:p>
                      <a:pPr algn="ctr"/>
                      <a:r>
                        <a:rPr lang="ru-RU" sz="2800" dirty="0" smtClean="0"/>
                        <a:t>1</a:t>
                      </a:r>
                      <a:endParaRPr lang="ru-RU" sz="2800" dirty="0"/>
                    </a:p>
                  </a:txBody>
                  <a:tcPr>
                    <a:solidFill>
                      <a:srgbClr val="FFAFAF"/>
                    </a:solidFill>
                  </a:tcPr>
                </a:tc>
                <a:tc>
                  <a:txBody>
                    <a:bodyPr/>
                    <a:lstStyle/>
                    <a:p>
                      <a:pPr algn="ctr"/>
                      <a:r>
                        <a:rPr lang="ru-RU" sz="2800" dirty="0" smtClean="0"/>
                        <a:t>3</a:t>
                      </a:r>
                      <a:endParaRPr lang="ru-RU" sz="2800" dirty="0"/>
                    </a:p>
                  </a:txBody>
                  <a:tcPr>
                    <a:solidFill>
                      <a:srgbClr val="FFAFAF"/>
                    </a:solidFill>
                  </a:tcPr>
                </a:tc>
                <a:tc>
                  <a:txBody>
                    <a:bodyPr/>
                    <a:lstStyle/>
                    <a:p>
                      <a:pPr algn="ctr"/>
                      <a:r>
                        <a:rPr lang="ru-RU" sz="2800" dirty="0" smtClean="0"/>
                        <a:t>4</a:t>
                      </a:r>
                      <a:endParaRPr lang="ru-RU" sz="2800" dirty="0"/>
                    </a:p>
                  </a:txBody>
                  <a:tcPr>
                    <a:solidFill>
                      <a:srgbClr val="FFAFAF"/>
                    </a:solidFill>
                  </a:tcPr>
                </a:tc>
                <a:tc>
                  <a:txBody>
                    <a:bodyPr/>
                    <a:lstStyle/>
                    <a:p>
                      <a:pPr algn="ctr"/>
                      <a:r>
                        <a:rPr lang="ru-RU" sz="2800" dirty="0" smtClean="0"/>
                        <a:t>4</a:t>
                      </a:r>
                      <a:endParaRPr lang="ru-RU" sz="2800" dirty="0"/>
                    </a:p>
                  </a:txBody>
                  <a:tcPr>
                    <a:solidFill>
                      <a:srgbClr val="FFAFAF"/>
                    </a:solidFill>
                  </a:tcPr>
                </a:tc>
                <a:tc>
                  <a:txBody>
                    <a:bodyPr/>
                    <a:lstStyle/>
                    <a:p>
                      <a:pPr algn="ctr"/>
                      <a:r>
                        <a:rPr lang="ru-RU" sz="2800" dirty="0" smtClean="0"/>
                        <a:t>6</a:t>
                      </a:r>
                      <a:endParaRPr lang="ru-RU" sz="2800" dirty="0"/>
                    </a:p>
                  </a:txBody>
                  <a:tcPr>
                    <a:solidFill>
                      <a:srgbClr val="FFAFAF"/>
                    </a:solidFill>
                  </a:tcPr>
                </a:tc>
                <a:tc>
                  <a:txBody>
                    <a:bodyPr/>
                    <a:lstStyle/>
                    <a:p>
                      <a:pPr algn="ctr"/>
                      <a:r>
                        <a:rPr lang="ru-RU" sz="2800" dirty="0" smtClean="0"/>
                        <a:t>5</a:t>
                      </a:r>
                      <a:endParaRPr lang="ru-RU" sz="2800" dirty="0"/>
                    </a:p>
                  </a:txBody>
                  <a:tcPr>
                    <a:solidFill>
                      <a:srgbClr val="FFAFAF"/>
                    </a:solidFill>
                  </a:tcPr>
                </a:tc>
                <a:tc>
                  <a:txBody>
                    <a:bodyPr/>
                    <a:lstStyle/>
                    <a:p>
                      <a:pPr algn="ctr"/>
                      <a:r>
                        <a:rPr lang="ru-RU" sz="2800" dirty="0" smtClean="0"/>
                        <a:t>-</a:t>
                      </a:r>
                      <a:endParaRPr lang="ru-RU" sz="2800" dirty="0"/>
                    </a:p>
                  </a:txBody>
                  <a:tcPr>
                    <a:solidFill>
                      <a:srgbClr val="FFAFAF"/>
                    </a:solidFill>
                  </a:tcPr>
                </a:tc>
                <a:tc>
                  <a:txBody>
                    <a:bodyPr/>
                    <a:lstStyle/>
                    <a:p>
                      <a:pPr algn="ctr"/>
                      <a:r>
                        <a:rPr lang="ru-RU" sz="2800" b="1" dirty="0" smtClean="0">
                          <a:solidFill>
                            <a:srgbClr val="FF0000"/>
                          </a:solidFill>
                        </a:rPr>
                        <a:t>25</a:t>
                      </a:r>
                      <a:endParaRPr lang="ru-RU" sz="2800" b="1" dirty="0">
                        <a:solidFill>
                          <a:srgbClr val="FF0000"/>
                        </a:solidFill>
                      </a:endParaRPr>
                    </a:p>
                  </a:txBody>
                  <a:tcPr>
                    <a:solidFill>
                      <a:srgbClr val="FFAFAF"/>
                    </a:solidFill>
                  </a:tcPr>
                </a:tc>
                <a:extLst>
                  <a:ext uri="{0D108BD9-81ED-4DB2-BD59-A6C34878D82A}">
                    <a16:rowId xmlns:a16="http://schemas.microsoft.com/office/drawing/2014/main" xmlns="" val="10003"/>
                  </a:ext>
                </a:extLst>
              </a:tr>
            </a:tbl>
          </a:graphicData>
        </a:graphic>
      </p:graphicFrame>
      <p:pic>
        <p:nvPicPr>
          <p:cNvPr id="6" name="Рисунок 5"/>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88640"/>
            <a:ext cx="1368152" cy="1423511"/>
          </a:xfrm>
          <a:prstGeom prst="rect">
            <a:avLst/>
          </a:prstGeom>
          <a:noFill/>
          <a:ln w="9525">
            <a:noFill/>
            <a:miter lim="800000"/>
            <a:headEnd/>
            <a:tailEnd/>
          </a:ln>
        </p:spPr>
      </p:pic>
    </p:spTree>
    <p:extLst>
      <p:ext uri="{BB962C8B-B14F-4D97-AF65-F5344CB8AC3E}">
        <p14:creationId xmlns:p14="http://schemas.microsoft.com/office/powerpoint/2010/main" val="903942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188640"/>
            <a:ext cx="7596336" cy="6678751"/>
          </a:xfrm>
          <a:prstGeom prst="rect">
            <a:avLst/>
          </a:prstGeom>
          <a:noFill/>
        </p:spPr>
        <p:txBody>
          <a:bodyPr wrap="square" rtlCol="0">
            <a:spAutoFit/>
          </a:bodyPr>
          <a:lstStyle/>
          <a:p>
            <a:pPr algn="ctr"/>
            <a:r>
              <a:rPr lang="ru-RU" sz="2400" b="1" dirty="0">
                <a:solidFill>
                  <a:srgbClr val="FF0000"/>
                </a:solidFill>
                <a:latin typeface="Cambria" panose="02040503050406030204" pitchFamily="18" charset="0"/>
              </a:rPr>
              <a:t>Метод </a:t>
            </a:r>
            <a:r>
              <a:rPr lang="ru-RU" sz="2400" b="1" dirty="0" err="1" smtClean="0">
                <a:solidFill>
                  <a:srgbClr val="FF0000"/>
                </a:solidFill>
                <a:latin typeface="Cambria" panose="02040503050406030204" pitchFamily="18" charset="0"/>
              </a:rPr>
              <a:t>Оксмана</a:t>
            </a:r>
            <a:endParaRPr lang="ru-RU" sz="2400" b="1" dirty="0" smtClean="0">
              <a:solidFill>
                <a:srgbClr val="FF0000"/>
              </a:solidFill>
              <a:latin typeface="Cambria" panose="02040503050406030204" pitchFamily="18" charset="0"/>
            </a:endParaRPr>
          </a:p>
          <a:p>
            <a:r>
              <a:rPr lang="ru-RU" sz="2400" dirty="0" smtClean="0">
                <a:latin typeface="Cambria" panose="02040503050406030204" pitchFamily="18" charset="0"/>
              </a:rPr>
              <a:t>В </a:t>
            </a:r>
            <a:r>
              <a:rPr lang="ru-RU" sz="2400" dirty="0">
                <a:latin typeface="Cambria" panose="02040503050406030204" pitchFamily="18" charset="0"/>
              </a:rPr>
              <a:t>основе определения жевательной эффективности так же лежит анатомо-физиологический принцип. </a:t>
            </a:r>
            <a:endParaRPr lang="ru-RU" sz="2400" dirty="0" smtClean="0">
              <a:latin typeface="Cambria" panose="02040503050406030204" pitchFamily="18" charset="0"/>
            </a:endParaRPr>
          </a:p>
          <a:p>
            <a:endParaRPr lang="ru-RU" sz="2400" dirty="0" smtClean="0">
              <a:latin typeface="Cambria" panose="02040503050406030204" pitchFamily="18" charset="0"/>
            </a:endParaRPr>
          </a:p>
          <a:p>
            <a:pPr marL="457200" indent="-457200">
              <a:buFont typeface="+mj-lt"/>
              <a:buAutoNum type="arabicPeriod"/>
            </a:pPr>
            <a:r>
              <a:rPr lang="ru-RU" sz="2200" dirty="0" smtClean="0">
                <a:latin typeface="Cambria" panose="02040503050406030204" pitchFamily="18" charset="0"/>
              </a:rPr>
              <a:t>Нижние </a:t>
            </a:r>
            <a:r>
              <a:rPr lang="ru-RU" sz="2200" dirty="0">
                <a:latin typeface="Cambria" panose="02040503050406030204" pitchFamily="18" charset="0"/>
              </a:rPr>
              <a:t>и верхние боковые резцы как более слабые в функциональном отношении приняты за единицу</a:t>
            </a:r>
            <a:r>
              <a:rPr lang="ru-RU" sz="2200" dirty="0" smtClean="0">
                <a:latin typeface="Cambria" panose="02040503050406030204" pitchFamily="18" charset="0"/>
              </a:rPr>
              <a:t>.</a:t>
            </a:r>
          </a:p>
          <a:p>
            <a:pPr marL="457200" indent="-457200">
              <a:buFont typeface="+mj-lt"/>
              <a:buAutoNum type="arabicPeriod"/>
            </a:pPr>
            <a:r>
              <a:rPr lang="ru-RU" sz="2200" dirty="0" smtClean="0">
                <a:latin typeface="Cambria" panose="02040503050406030204" pitchFamily="18" charset="0"/>
              </a:rPr>
              <a:t> Учитывается функциональная </a:t>
            </a:r>
            <a:r>
              <a:rPr lang="ru-RU" sz="2200" dirty="0">
                <a:latin typeface="Cambria" panose="02040503050406030204" pitchFamily="18" charset="0"/>
              </a:rPr>
              <a:t>ценность зуба  в связи с поражением  пародонта. </a:t>
            </a:r>
            <a:r>
              <a:rPr lang="ru-RU" sz="2200" dirty="0" smtClean="0">
                <a:latin typeface="Cambria" panose="02040503050406030204" pitchFamily="18" charset="0"/>
              </a:rPr>
              <a:t>Поэтому, </a:t>
            </a:r>
            <a:r>
              <a:rPr lang="ru-RU" sz="2200" dirty="0">
                <a:latin typeface="Cambria" panose="02040503050406030204" pitchFamily="18" charset="0"/>
              </a:rPr>
              <a:t>при подвижности первой степени зубы следует учитывать как нормальные, при второй степени - процентное значение снижается наполовину, при подвижности третьей степени  считать их отсутствующими. </a:t>
            </a:r>
            <a:endParaRPr lang="ru-RU" sz="2200" dirty="0" smtClean="0">
              <a:latin typeface="Cambria" panose="02040503050406030204" pitchFamily="18" charset="0"/>
            </a:endParaRPr>
          </a:p>
          <a:p>
            <a:pPr marL="457200" indent="-457200">
              <a:buFont typeface="+mj-lt"/>
              <a:buAutoNum type="arabicPeriod"/>
            </a:pPr>
            <a:r>
              <a:rPr lang="ru-RU" sz="2200" dirty="0" smtClean="0">
                <a:latin typeface="Cambria" panose="02040503050406030204" pitchFamily="18" charset="0"/>
              </a:rPr>
              <a:t>Как </a:t>
            </a:r>
            <a:r>
              <a:rPr lang="ru-RU" sz="2200" dirty="0">
                <a:latin typeface="Cambria" panose="02040503050406030204" pitchFamily="18" charset="0"/>
              </a:rPr>
              <a:t>отсутствующие оцениваются однокорневые зубы с выраженными симптомами верхушечного хронического или острого периодонтита. </a:t>
            </a:r>
            <a:endParaRPr lang="ru-RU" sz="2200" dirty="0" smtClean="0">
              <a:latin typeface="Cambria" panose="02040503050406030204" pitchFamily="18" charset="0"/>
            </a:endParaRPr>
          </a:p>
          <a:p>
            <a:pPr marL="457200" indent="-457200">
              <a:buFont typeface="+mj-lt"/>
              <a:buAutoNum type="arabicPeriod"/>
            </a:pPr>
            <a:r>
              <a:rPr lang="ru-RU" sz="2200" dirty="0" smtClean="0">
                <a:latin typeface="Cambria" panose="02040503050406030204" pitchFamily="18" charset="0"/>
              </a:rPr>
              <a:t>Кариозные </a:t>
            </a:r>
            <a:r>
              <a:rPr lang="ru-RU" sz="2200" dirty="0">
                <a:latin typeface="Cambria" panose="02040503050406030204" pitchFamily="18" charset="0"/>
              </a:rPr>
              <a:t>зубы, подлежащие пломбированию, относят к полноценным, а с разрушенной коронкой - к отсутствующим. </a:t>
            </a:r>
            <a:endParaRPr lang="ru-RU" sz="2200" dirty="0" smtClean="0">
              <a:latin typeface="Cambria" panose="02040503050406030204" pitchFamily="18" charset="0"/>
            </a:endParaRPr>
          </a:p>
          <a:p>
            <a:endParaRPr lang="ru-RU" sz="2400" dirty="0">
              <a:latin typeface="Cambria" panose="02040503050406030204" pitchFamily="18" charset="0"/>
            </a:endParaRPr>
          </a:p>
        </p:txBody>
      </p:sp>
      <p:pic>
        <p:nvPicPr>
          <p:cNvPr id="5" name="Рисунок 4"/>
          <p:cNvPicPr/>
          <p:nvPr/>
        </p:nvPicPr>
        <p:blipFill rotWithShape="1">
          <a:blip r:embed="rId2" cstate="print"/>
          <a:srcRect l="41900" t="62005" r="53766" b="7839"/>
          <a:stretch/>
        </p:blipFill>
        <p:spPr bwMode="auto">
          <a:xfrm>
            <a:off x="179512" y="116632"/>
            <a:ext cx="1368152" cy="6624736"/>
          </a:xfrm>
          <a:prstGeom prst="rect">
            <a:avLst/>
          </a:prstGeom>
          <a:ln>
            <a:noFill/>
          </a:ln>
          <a:extLst>
            <a:ext uri="{53640926-AAD7-44D8-BBD7-CCE9431645EC}">
              <a14:shadowObscured xmlns:a14="http://schemas.microsoft.com/office/drawing/2010/main"/>
            </a:ext>
          </a:extLst>
        </p:spPr>
      </p:pic>
      <p:pic>
        <p:nvPicPr>
          <p:cNvPr id="4" name="Picture 2" descr="C:\Users\1\Desktop\логотип.png"/>
          <p:cNvPicPr>
            <a:picLocks noChangeAspect="1" noChangeArrowheads="1"/>
          </p:cNvPicPr>
          <p:nvPr/>
        </p:nvPicPr>
        <p:blipFill>
          <a:blip r:embed="rId3" cstate="print">
            <a:lum bright="-10000"/>
          </a:blip>
          <a:srcRect/>
          <a:stretch>
            <a:fillRect/>
          </a:stretch>
        </p:blipFill>
        <p:spPr bwMode="auto">
          <a:xfrm>
            <a:off x="179512" y="188640"/>
            <a:ext cx="1368152" cy="1423511"/>
          </a:xfrm>
          <a:prstGeom prst="rect">
            <a:avLst/>
          </a:prstGeom>
          <a:noFill/>
          <a:ln w="9525">
            <a:noFill/>
            <a:miter lim="800000"/>
            <a:headEnd/>
            <a:tailEnd/>
          </a:ln>
        </p:spPr>
      </p:pic>
    </p:spTree>
    <p:extLst>
      <p:ext uri="{BB962C8B-B14F-4D97-AF65-F5344CB8AC3E}">
        <p14:creationId xmlns:p14="http://schemas.microsoft.com/office/powerpoint/2010/main" val="1128525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978967600"/>
              </p:ext>
            </p:extLst>
          </p:nvPr>
        </p:nvGraphicFramePr>
        <p:xfrm>
          <a:off x="1727685" y="3717032"/>
          <a:ext cx="7092787" cy="2072640"/>
        </p:xfrm>
        <a:graphic>
          <a:graphicData uri="http://schemas.openxmlformats.org/drawingml/2006/table">
            <a:tbl>
              <a:tblPr firstRow="1" bandRow="1">
                <a:tableStyleId>{5C22544A-7EE6-4342-B048-85BDC9FD1C3A}</a:tableStyleId>
              </a:tblPr>
              <a:tblGrid>
                <a:gridCol w="2472717">
                  <a:extLst>
                    <a:ext uri="{9D8B030D-6E8A-4147-A177-3AD203B41FA5}">
                      <a16:colId xmlns:a16="http://schemas.microsoft.com/office/drawing/2014/main" xmlns="" val="20000"/>
                    </a:ext>
                  </a:extLst>
                </a:gridCol>
                <a:gridCol w="357890">
                  <a:extLst>
                    <a:ext uri="{9D8B030D-6E8A-4147-A177-3AD203B41FA5}">
                      <a16:colId xmlns:a16="http://schemas.microsoft.com/office/drawing/2014/main" xmlns="" val="20001"/>
                    </a:ext>
                  </a:extLst>
                </a:gridCol>
                <a:gridCol w="520572">
                  <a:extLst>
                    <a:ext uri="{9D8B030D-6E8A-4147-A177-3AD203B41FA5}">
                      <a16:colId xmlns:a16="http://schemas.microsoft.com/office/drawing/2014/main" xmlns="" val="20002"/>
                    </a:ext>
                  </a:extLst>
                </a:gridCol>
                <a:gridCol w="455500">
                  <a:extLst>
                    <a:ext uri="{9D8B030D-6E8A-4147-A177-3AD203B41FA5}">
                      <a16:colId xmlns:a16="http://schemas.microsoft.com/office/drawing/2014/main" xmlns="" val="20003"/>
                    </a:ext>
                  </a:extLst>
                </a:gridCol>
                <a:gridCol w="520572">
                  <a:extLst>
                    <a:ext uri="{9D8B030D-6E8A-4147-A177-3AD203B41FA5}">
                      <a16:colId xmlns:a16="http://schemas.microsoft.com/office/drawing/2014/main" xmlns="" val="20004"/>
                    </a:ext>
                  </a:extLst>
                </a:gridCol>
                <a:gridCol w="455500">
                  <a:extLst>
                    <a:ext uri="{9D8B030D-6E8A-4147-A177-3AD203B41FA5}">
                      <a16:colId xmlns:a16="http://schemas.microsoft.com/office/drawing/2014/main" xmlns="" val="20005"/>
                    </a:ext>
                  </a:extLst>
                </a:gridCol>
                <a:gridCol w="520572">
                  <a:extLst>
                    <a:ext uri="{9D8B030D-6E8A-4147-A177-3AD203B41FA5}">
                      <a16:colId xmlns:a16="http://schemas.microsoft.com/office/drawing/2014/main" xmlns="" val="20006"/>
                    </a:ext>
                  </a:extLst>
                </a:gridCol>
                <a:gridCol w="455500">
                  <a:extLst>
                    <a:ext uri="{9D8B030D-6E8A-4147-A177-3AD203B41FA5}">
                      <a16:colId xmlns:a16="http://schemas.microsoft.com/office/drawing/2014/main" xmlns="" val="20007"/>
                    </a:ext>
                  </a:extLst>
                </a:gridCol>
                <a:gridCol w="390429">
                  <a:extLst>
                    <a:ext uri="{9D8B030D-6E8A-4147-A177-3AD203B41FA5}">
                      <a16:colId xmlns:a16="http://schemas.microsoft.com/office/drawing/2014/main" xmlns="" val="20008"/>
                    </a:ext>
                  </a:extLst>
                </a:gridCol>
                <a:gridCol w="943535">
                  <a:extLst>
                    <a:ext uri="{9D8B030D-6E8A-4147-A177-3AD203B41FA5}">
                      <a16:colId xmlns:a16="http://schemas.microsoft.com/office/drawing/2014/main" xmlns="" val="20009"/>
                    </a:ext>
                  </a:extLst>
                </a:gridCol>
              </a:tblGrid>
              <a:tr h="392146">
                <a:tc rowSpan="2">
                  <a:txBody>
                    <a:bodyPr/>
                    <a:lstStyle/>
                    <a:p>
                      <a:pPr algn="ctr"/>
                      <a:r>
                        <a:rPr lang="ru-RU" sz="2400" dirty="0" smtClean="0"/>
                        <a:t>Жевательный коэффициент %</a:t>
                      </a:r>
                      <a:endParaRPr lang="ru-RU" sz="2400" dirty="0"/>
                    </a:p>
                  </a:txBody>
                  <a:tcPr>
                    <a:solidFill>
                      <a:srgbClr val="FF9966"/>
                    </a:solidFill>
                  </a:tcPr>
                </a:tc>
                <a:tc gridSpan="8">
                  <a:txBody>
                    <a:bodyPr/>
                    <a:lstStyle/>
                    <a:p>
                      <a:pPr algn="ctr"/>
                      <a:r>
                        <a:rPr lang="ru-RU" sz="2800" dirty="0" smtClean="0"/>
                        <a:t>Зубы</a:t>
                      </a:r>
                      <a:endParaRPr lang="ru-RU" sz="2800" dirty="0"/>
                    </a:p>
                  </a:txBody>
                  <a:tcPr>
                    <a:solidFill>
                      <a:srgbClr val="FF9966"/>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rowSpan="2">
                  <a:txBody>
                    <a:bodyPr/>
                    <a:lstStyle/>
                    <a:p>
                      <a:pPr algn="ctr"/>
                      <a:endParaRPr lang="ru-RU" sz="2400" dirty="0" smtClean="0"/>
                    </a:p>
                    <a:p>
                      <a:pPr algn="ctr"/>
                      <a:r>
                        <a:rPr lang="ru-RU" sz="2400" dirty="0" smtClean="0"/>
                        <a:t>Всего</a:t>
                      </a:r>
                      <a:endParaRPr lang="ru-RU" sz="2400" dirty="0"/>
                    </a:p>
                  </a:txBody>
                  <a:tcPr>
                    <a:solidFill>
                      <a:srgbClr val="FF9966"/>
                    </a:solidFill>
                  </a:tcPr>
                </a:tc>
                <a:extLst>
                  <a:ext uri="{0D108BD9-81ED-4DB2-BD59-A6C34878D82A}">
                    <a16:rowId xmlns:a16="http://schemas.microsoft.com/office/drawing/2014/main" xmlns="" val="10000"/>
                  </a:ext>
                </a:extLst>
              </a:tr>
              <a:tr h="392146">
                <a:tc vMerge="1">
                  <a:txBody>
                    <a:bodyPr/>
                    <a:lstStyle/>
                    <a:p>
                      <a:endParaRPr lang="ru-RU" dirty="0"/>
                    </a:p>
                  </a:txBody>
                  <a:tcPr/>
                </a:tc>
                <a:tc>
                  <a:txBody>
                    <a:bodyPr/>
                    <a:lstStyle/>
                    <a:p>
                      <a:pPr algn="ctr"/>
                      <a:r>
                        <a:rPr lang="ru-RU" sz="2800" b="1" dirty="0" smtClean="0"/>
                        <a:t>1</a:t>
                      </a:r>
                      <a:endParaRPr lang="ru-RU" sz="2800" b="1" dirty="0"/>
                    </a:p>
                  </a:txBody>
                  <a:tcPr>
                    <a:solidFill>
                      <a:srgbClr val="FF7C80"/>
                    </a:solidFill>
                  </a:tcPr>
                </a:tc>
                <a:tc>
                  <a:txBody>
                    <a:bodyPr/>
                    <a:lstStyle/>
                    <a:p>
                      <a:pPr algn="ctr"/>
                      <a:r>
                        <a:rPr lang="ru-RU" sz="2800" b="1" dirty="0" smtClean="0"/>
                        <a:t>2</a:t>
                      </a:r>
                      <a:endParaRPr lang="ru-RU" sz="2800" b="1" dirty="0"/>
                    </a:p>
                  </a:txBody>
                  <a:tcPr>
                    <a:solidFill>
                      <a:srgbClr val="FF7C80"/>
                    </a:solidFill>
                  </a:tcPr>
                </a:tc>
                <a:tc>
                  <a:txBody>
                    <a:bodyPr/>
                    <a:lstStyle/>
                    <a:p>
                      <a:pPr algn="ctr"/>
                      <a:r>
                        <a:rPr lang="ru-RU" sz="2800" b="1" dirty="0" smtClean="0"/>
                        <a:t>3</a:t>
                      </a:r>
                      <a:endParaRPr lang="ru-RU" sz="2800" b="1" dirty="0"/>
                    </a:p>
                  </a:txBody>
                  <a:tcPr>
                    <a:solidFill>
                      <a:srgbClr val="FF7C80"/>
                    </a:solidFill>
                  </a:tcPr>
                </a:tc>
                <a:tc>
                  <a:txBody>
                    <a:bodyPr/>
                    <a:lstStyle/>
                    <a:p>
                      <a:pPr algn="ctr"/>
                      <a:r>
                        <a:rPr lang="ru-RU" sz="2800" b="1" dirty="0" smtClean="0"/>
                        <a:t>4</a:t>
                      </a:r>
                      <a:endParaRPr lang="ru-RU" sz="2800" b="1" dirty="0"/>
                    </a:p>
                  </a:txBody>
                  <a:tcPr>
                    <a:solidFill>
                      <a:srgbClr val="FF7C80"/>
                    </a:solidFill>
                  </a:tcPr>
                </a:tc>
                <a:tc>
                  <a:txBody>
                    <a:bodyPr/>
                    <a:lstStyle/>
                    <a:p>
                      <a:pPr algn="ctr"/>
                      <a:r>
                        <a:rPr lang="ru-RU" sz="2800" b="1" dirty="0" smtClean="0"/>
                        <a:t>5</a:t>
                      </a:r>
                      <a:endParaRPr lang="ru-RU" sz="2800" b="1" dirty="0"/>
                    </a:p>
                  </a:txBody>
                  <a:tcPr>
                    <a:solidFill>
                      <a:srgbClr val="FF7C80"/>
                    </a:solidFill>
                  </a:tcPr>
                </a:tc>
                <a:tc>
                  <a:txBody>
                    <a:bodyPr/>
                    <a:lstStyle/>
                    <a:p>
                      <a:pPr algn="ctr"/>
                      <a:r>
                        <a:rPr lang="ru-RU" sz="2800" b="1" dirty="0" smtClean="0"/>
                        <a:t>6</a:t>
                      </a:r>
                      <a:endParaRPr lang="ru-RU" sz="2800" b="1" dirty="0"/>
                    </a:p>
                  </a:txBody>
                  <a:tcPr>
                    <a:solidFill>
                      <a:srgbClr val="FF7C80"/>
                    </a:solidFill>
                  </a:tcPr>
                </a:tc>
                <a:tc>
                  <a:txBody>
                    <a:bodyPr/>
                    <a:lstStyle/>
                    <a:p>
                      <a:pPr algn="ctr"/>
                      <a:r>
                        <a:rPr lang="ru-RU" sz="2800" b="1" dirty="0" smtClean="0"/>
                        <a:t>7</a:t>
                      </a:r>
                      <a:endParaRPr lang="ru-RU" sz="2800" b="1" dirty="0"/>
                    </a:p>
                  </a:txBody>
                  <a:tcPr>
                    <a:solidFill>
                      <a:srgbClr val="FF7C80"/>
                    </a:solidFill>
                  </a:tcPr>
                </a:tc>
                <a:tc>
                  <a:txBody>
                    <a:bodyPr/>
                    <a:lstStyle/>
                    <a:p>
                      <a:pPr algn="ctr"/>
                      <a:r>
                        <a:rPr lang="ru-RU" sz="2800" b="1" dirty="0" smtClean="0"/>
                        <a:t>8</a:t>
                      </a:r>
                      <a:endParaRPr lang="ru-RU" sz="2800" b="1" dirty="0"/>
                    </a:p>
                  </a:txBody>
                  <a:tcPr>
                    <a:solidFill>
                      <a:srgbClr val="FF7C80"/>
                    </a:solidFill>
                  </a:tcPr>
                </a:tc>
                <a:tc vMerge="1">
                  <a:txBody>
                    <a:bodyPr/>
                    <a:lstStyle/>
                    <a:p>
                      <a:endParaRPr lang="ru-RU" dirty="0"/>
                    </a:p>
                  </a:txBody>
                  <a:tcPr/>
                </a:tc>
                <a:extLst>
                  <a:ext uri="{0D108BD9-81ED-4DB2-BD59-A6C34878D82A}">
                    <a16:rowId xmlns:a16="http://schemas.microsoft.com/office/drawing/2014/main" xmlns="" val="10001"/>
                  </a:ext>
                </a:extLst>
              </a:tr>
              <a:tr h="392146">
                <a:tc>
                  <a:txBody>
                    <a:bodyPr/>
                    <a:lstStyle/>
                    <a:p>
                      <a:pPr algn="ctr"/>
                      <a:r>
                        <a:rPr lang="ru-RU" sz="2400" dirty="0" smtClean="0"/>
                        <a:t>Верхняя челюсть</a:t>
                      </a:r>
                      <a:endParaRPr lang="ru-RU" sz="2400" dirty="0"/>
                    </a:p>
                  </a:txBody>
                  <a:tcPr>
                    <a:solidFill>
                      <a:srgbClr val="FFCCFF"/>
                    </a:solidFill>
                  </a:tcPr>
                </a:tc>
                <a:tc>
                  <a:txBody>
                    <a:bodyPr/>
                    <a:lstStyle/>
                    <a:p>
                      <a:pPr algn="ctr"/>
                      <a:r>
                        <a:rPr lang="ru-RU" sz="2800" dirty="0" smtClean="0"/>
                        <a:t>2</a:t>
                      </a:r>
                      <a:endParaRPr lang="ru-RU" sz="2800" dirty="0"/>
                    </a:p>
                  </a:txBody>
                  <a:tcPr>
                    <a:solidFill>
                      <a:srgbClr val="FFCCFF"/>
                    </a:solidFill>
                  </a:tcPr>
                </a:tc>
                <a:tc>
                  <a:txBody>
                    <a:bodyPr/>
                    <a:lstStyle/>
                    <a:p>
                      <a:pPr algn="ctr"/>
                      <a:r>
                        <a:rPr lang="ru-RU" sz="2800" dirty="0" smtClean="0"/>
                        <a:t>1</a:t>
                      </a:r>
                      <a:endParaRPr lang="ru-RU" sz="2800" dirty="0"/>
                    </a:p>
                  </a:txBody>
                  <a:tcPr>
                    <a:solidFill>
                      <a:srgbClr val="FFCCFF"/>
                    </a:solidFill>
                  </a:tcPr>
                </a:tc>
                <a:tc>
                  <a:txBody>
                    <a:bodyPr/>
                    <a:lstStyle/>
                    <a:p>
                      <a:pPr algn="ctr"/>
                      <a:r>
                        <a:rPr lang="ru-RU" sz="2800" dirty="0" smtClean="0"/>
                        <a:t>2</a:t>
                      </a:r>
                      <a:endParaRPr lang="ru-RU" sz="2800" dirty="0"/>
                    </a:p>
                  </a:txBody>
                  <a:tcPr>
                    <a:solidFill>
                      <a:srgbClr val="FFCCFF"/>
                    </a:solidFill>
                  </a:tcPr>
                </a:tc>
                <a:tc>
                  <a:txBody>
                    <a:bodyPr/>
                    <a:lstStyle/>
                    <a:p>
                      <a:pPr algn="ctr"/>
                      <a:r>
                        <a:rPr lang="ru-RU" sz="2800" dirty="0" smtClean="0"/>
                        <a:t>3</a:t>
                      </a:r>
                      <a:endParaRPr lang="ru-RU" sz="2800" dirty="0"/>
                    </a:p>
                  </a:txBody>
                  <a:tcPr>
                    <a:solidFill>
                      <a:srgbClr val="FFCCFF"/>
                    </a:solidFill>
                  </a:tcPr>
                </a:tc>
                <a:tc>
                  <a:txBody>
                    <a:bodyPr/>
                    <a:lstStyle/>
                    <a:p>
                      <a:pPr algn="ctr"/>
                      <a:r>
                        <a:rPr lang="ru-RU" sz="2800" dirty="0" smtClean="0"/>
                        <a:t>3</a:t>
                      </a:r>
                      <a:endParaRPr lang="ru-RU" sz="2800" dirty="0"/>
                    </a:p>
                  </a:txBody>
                  <a:tcPr>
                    <a:solidFill>
                      <a:srgbClr val="FFCCFF"/>
                    </a:solidFill>
                  </a:tcPr>
                </a:tc>
                <a:tc>
                  <a:txBody>
                    <a:bodyPr/>
                    <a:lstStyle/>
                    <a:p>
                      <a:pPr algn="ctr"/>
                      <a:r>
                        <a:rPr lang="ru-RU" sz="2800" dirty="0" smtClean="0"/>
                        <a:t>6</a:t>
                      </a:r>
                      <a:endParaRPr lang="ru-RU" sz="2800" dirty="0"/>
                    </a:p>
                  </a:txBody>
                  <a:tcPr>
                    <a:solidFill>
                      <a:srgbClr val="FFCCFF"/>
                    </a:solidFill>
                  </a:tcPr>
                </a:tc>
                <a:tc>
                  <a:txBody>
                    <a:bodyPr/>
                    <a:lstStyle/>
                    <a:p>
                      <a:pPr algn="ctr"/>
                      <a:r>
                        <a:rPr lang="ru-RU" sz="2800" dirty="0" smtClean="0"/>
                        <a:t>5</a:t>
                      </a:r>
                      <a:endParaRPr lang="ru-RU" sz="2800" dirty="0"/>
                    </a:p>
                  </a:txBody>
                  <a:tcPr>
                    <a:solidFill>
                      <a:srgbClr val="FFCCFF"/>
                    </a:solidFill>
                  </a:tcPr>
                </a:tc>
                <a:tc>
                  <a:txBody>
                    <a:bodyPr/>
                    <a:lstStyle/>
                    <a:p>
                      <a:pPr algn="ctr"/>
                      <a:r>
                        <a:rPr lang="ru-RU" sz="2800" dirty="0" smtClean="0"/>
                        <a:t>3</a:t>
                      </a:r>
                      <a:endParaRPr lang="ru-RU" sz="2800" dirty="0"/>
                    </a:p>
                  </a:txBody>
                  <a:tcPr>
                    <a:solidFill>
                      <a:srgbClr val="FFCCFF"/>
                    </a:solidFill>
                  </a:tcPr>
                </a:tc>
                <a:tc>
                  <a:txBody>
                    <a:bodyPr/>
                    <a:lstStyle/>
                    <a:p>
                      <a:pPr algn="ctr"/>
                      <a:r>
                        <a:rPr lang="ru-RU" sz="2800" b="1" dirty="0" smtClean="0">
                          <a:solidFill>
                            <a:srgbClr val="FF0000"/>
                          </a:solidFill>
                        </a:rPr>
                        <a:t>25</a:t>
                      </a:r>
                      <a:endParaRPr lang="ru-RU" sz="2800" b="1" dirty="0">
                        <a:solidFill>
                          <a:srgbClr val="FF0000"/>
                        </a:solidFill>
                      </a:endParaRPr>
                    </a:p>
                  </a:txBody>
                  <a:tcPr>
                    <a:solidFill>
                      <a:srgbClr val="FFCCFF"/>
                    </a:solidFill>
                  </a:tcPr>
                </a:tc>
                <a:extLst>
                  <a:ext uri="{0D108BD9-81ED-4DB2-BD59-A6C34878D82A}">
                    <a16:rowId xmlns:a16="http://schemas.microsoft.com/office/drawing/2014/main" xmlns="" val="10002"/>
                  </a:ext>
                </a:extLst>
              </a:tr>
              <a:tr h="392146">
                <a:tc>
                  <a:txBody>
                    <a:bodyPr/>
                    <a:lstStyle/>
                    <a:p>
                      <a:pPr algn="ctr"/>
                      <a:r>
                        <a:rPr lang="ru-RU" sz="2400" dirty="0" smtClean="0"/>
                        <a:t>Нижняя челюсть</a:t>
                      </a:r>
                      <a:endParaRPr lang="ru-RU" sz="2400" dirty="0"/>
                    </a:p>
                  </a:txBody>
                  <a:tcPr>
                    <a:solidFill>
                      <a:srgbClr val="FFAFAF"/>
                    </a:solidFill>
                  </a:tcPr>
                </a:tc>
                <a:tc>
                  <a:txBody>
                    <a:bodyPr/>
                    <a:lstStyle/>
                    <a:p>
                      <a:pPr algn="ctr"/>
                      <a:r>
                        <a:rPr lang="ru-RU" sz="2800" dirty="0" smtClean="0"/>
                        <a:t>1</a:t>
                      </a:r>
                      <a:endParaRPr lang="ru-RU" sz="2800" dirty="0"/>
                    </a:p>
                  </a:txBody>
                  <a:tcPr>
                    <a:solidFill>
                      <a:srgbClr val="FFAFAF"/>
                    </a:solidFill>
                  </a:tcPr>
                </a:tc>
                <a:tc>
                  <a:txBody>
                    <a:bodyPr/>
                    <a:lstStyle/>
                    <a:p>
                      <a:pPr algn="ctr"/>
                      <a:r>
                        <a:rPr lang="ru-RU" sz="2800" dirty="0" smtClean="0"/>
                        <a:t>1</a:t>
                      </a:r>
                      <a:endParaRPr lang="ru-RU" sz="2800" dirty="0"/>
                    </a:p>
                  </a:txBody>
                  <a:tcPr>
                    <a:solidFill>
                      <a:srgbClr val="FFAFAF"/>
                    </a:solidFill>
                  </a:tcPr>
                </a:tc>
                <a:tc>
                  <a:txBody>
                    <a:bodyPr/>
                    <a:lstStyle/>
                    <a:p>
                      <a:pPr algn="ctr"/>
                      <a:r>
                        <a:rPr lang="ru-RU" sz="2800" dirty="0" smtClean="0"/>
                        <a:t>2</a:t>
                      </a:r>
                      <a:endParaRPr lang="ru-RU" sz="2800" dirty="0"/>
                    </a:p>
                  </a:txBody>
                  <a:tcPr>
                    <a:solidFill>
                      <a:srgbClr val="FFAFAF"/>
                    </a:solidFill>
                  </a:tcPr>
                </a:tc>
                <a:tc>
                  <a:txBody>
                    <a:bodyPr/>
                    <a:lstStyle/>
                    <a:p>
                      <a:pPr algn="ctr"/>
                      <a:r>
                        <a:rPr lang="ru-RU" sz="2800" dirty="0" smtClean="0"/>
                        <a:t>3</a:t>
                      </a:r>
                      <a:endParaRPr lang="ru-RU" sz="2800" dirty="0"/>
                    </a:p>
                  </a:txBody>
                  <a:tcPr>
                    <a:solidFill>
                      <a:srgbClr val="FFAFAF"/>
                    </a:solidFill>
                  </a:tcPr>
                </a:tc>
                <a:tc>
                  <a:txBody>
                    <a:bodyPr/>
                    <a:lstStyle/>
                    <a:p>
                      <a:pPr algn="ctr"/>
                      <a:r>
                        <a:rPr lang="ru-RU" sz="2800" dirty="0" smtClean="0"/>
                        <a:t>3</a:t>
                      </a:r>
                      <a:endParaRPr lang="ru-RU" sz="2800" dirty="0"/>
                    </a:p>
                  </a:txBody>
                  <a:tcPr>
                    <a:solidFill>
                      <a:srgbClr val="FFAFAF"/>
                    </a:solidFill>
                  </a:tcPr>
                </a:tc>
                <a:tc>
                  <a:txBody>
                    <a:bodyPr/>
                    <a:lstStyle/>
                    <a:p>
                      <a:pPr algn="ctr"/>
                      <a:r>
                        <a:rPr lang="ru-RU" sz="2800" dirty="0" smtClean="0"/>
                        <a:t>6</a:t>
                      </a:r>
                      <a:endParaRPr lang="ru-RU" sz="2800" dirty="0"/>
                    </a:p>
                  </a:txBody>
                  <a:tcPr>
                    <a:solidFill>
                      <a:srgbClr val="FFAFAF"/>
                    </a:solidFill>
                  </a:tcPr>
                </a:tc>
                <a:tc>
                  <a:txBody>
                    <a:bodyPr/>
                    <a:lstStyle/>
                    <a:p>
                      <a:pPr algn="ctr"/>
                      <a:r>
                        <a:rPr lang="ru-RU" sz="2800" dirty="0" smtClean="0"/>
                        <a:t>5</a:t>
                      </a:r>
                      <a:endParaRPr lang="ru-RU" sz="2800" dirty="0"/>
                    </a:p>
                  </a:txBody>
                  <a:tcPr>
                    <a:solidFill>
                      <a:srgbClr val="FFAFAF"/>
                    </a:solidFill>
                  </a:tcPr>
                </a:tc>
                <a:tc>
                  <a:txBody>
                    <a:bodyPr/>
                    <a:lstStyle/>
                    <a:p>
                      <a:pPr algn="ctr"/>
                      <a:r>
                        <a:rPr lang="ru-RU" sz="2800" dirty="0" smtClean="0"/>
                        <a:t>4</a:t>
                      </a:r>
                      <a:endParaRPr lang="ru-RU" sz="2800" dirty="0"/>
                    </a:p>
                  </a:txBody>
                  <a:tcPr>
                    <a:solidFill>
                      <a:srgbClr val="FFAFAF"/>
                    </a:solidFill>
                  </a:tcPr>
                </a:tc>
                <a:tc>
                  <a:txBody>
                    <a:bodyPr/>
                    <a:lstStyle/>
                    <a:p>
                      <a:pPr algn="ctr"/>
                      <a:r>
                        <a:rPr lang="ru-RU" sz="2800" b="1" dirty="0" smtClean="0">
                          <a:solidFill>
                            <a:srgbClr val="FF0000"/>
                          </a:solidFill>
                        </a:rPr>
                        <a:t>25</a:t>
                      </a:r>
                      <a:endParaRPr lang="ru-RU" sz="2800" b="1" dirty="0">
                        <a:solidFill>
                          <a:srgbClr val="FF0000"/>
                        </a:solidFill>
                      </a:endParaRPr>
                    </a:p>
                  </a:txBody>
                  <a:tcPr>
                    <a:solidFill>
                      <a:srgbClr val="FFAFAF"/>
                    </a:solidFill>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1835696" y="260648"/>
            <a:ext cx="6696744" cy="3170099"/>
          </a:xfrm>
          <a:prstGeom prst="rect">
            <a:avLst/>
          </a:prstGeom>
          <a:noFill/>
        </p:spPr>
        <p:txBody>
          <a:bodyPr wrap="square" rtlCol="0">
            <a:spAutoFit/>
          </a:bodyPr>
          <a:lstStyle/>
          <a:p>
            <a:pPr algn="ctr"/>
            <a:r>
              <a:rPr lang="ru-RU" sz="2800" b="1" dirty="0" smtClean="0">
                <a:solidFill>
                  <a:srgbClr val="FF0000"/>
                </a:solidFill>
                <a:latin typeface="Cambria" panose="02040503050406030204" pitchFamily="18" charset="0"/>
              </a:rPr>
              <a:t>Метод </a:t>
            </a:r>
            <a:r>
              <a:rPr lang="ru-RU" sz="2800" b="1" dirty="0" err="1" smtClean="0">
                <a:solidFill>
                  <a:srgbClr val="FF0000"/>
                </a:solidFill>
                <a:latin typeface="Cambria" panose="02040503050406030204" pitchFamily="18" charset="0"/>
              </a:rPr>
              <a:t>Оксмана</a:t>
            </a:r>
            <a:endParaRPr lang="ru-RU" sz="2800" b="1" dirty="0" smtClean="0">
              <a:solidFill>
                <a:srgbClr val="FF0000"/>
              </a:solidFill>
              <a:latin typeface="Cambria" panose="02040503050406030204" pitchFamily="18" charset="0"/>
            </a:endParaRPr>
          </a:p>
          <a:p>
            <a:pPr algn="ctr"/>
            <a:endParaRPr lang="ru-RU" sz="2800" b="1" dirty="0" smtClean="0">
              <a:solidFill>
                <a:srgbClr val="FF0000"/>
              </a:solidFill>
              <a:latin typeface="Cambria" panose="02040503050406030204" pitchFamily="18" charset="0"/>
            </a:endParaRPr>
          </a:p>
          <a:p>
            <a:r>
              <a:rPr lang="ru-RU" sz="2400" dirty="0" smtClean="0">
                <a:solidFill>
                  <a:srgbClr val="0000FF"/>
                </a:solidFill>
                <a:latin typeface="Cambria" panose="02040503050406030204" pitchFamily="18" charset="0"/>
              </a:rPr>
              <a:t>Положительные </a:t>
            </a:r>
            <a:r>
              <a:rPr lang="ru-RU" sz="2400" dirty="0">
                <a:solidFill>
                  <a:srgbClr val="0000FF"/>
                </a:solidFill>
                <a:latin typeface="Cambria" panose="02040503050406030204" pitchFamily="18" charset="0"/>
              </a:rPr>
              <a:t>моменты:</a:t>
            </a:r>
            <a:r>
              <a:rPr lang="ru-RU" sz="2400" dirty="0">
                <a:solidFill>
                  <a:srgbClr val="C00000"/>
                </a:solidFill>
                <a:latin typeface="Cambria" panose="02040503050406030204" pitchFamily="18" charset="0"/>
              </a:rPr>
              <a:t> </a:t>
            </a:r>
            <a:r>
              <a:rPr lang="ru-RU" sz="2400" dirty="0">
                <a:latin typeface="Cambria" panose="02040503050406030204" pitchFamily="18" charset="0"/>
              </a:rPr>
              <a:t>учитывается функциональная ценность каждого зуба не только в соответствии с его анатомо-топографическими данными, но и функциональными возможностями.</a:t>
            </a:r>
          </a:p>
          <a:p>
            <a:endParaRPr lang="ru-RU" sz="2400" dirty="0">
              <a:solidFill>
                <a:srgbClr val="C00000"/>
              </a:solidFill>
              <a:latin typeface="Cambria" panose="02040503050406030204" pitchFamily="18" charset="0"/>
            </a:endParaRPr>
          </a:p>
        </p:txBody>
      </p:sp>
      <p:grpSp>
        <p:nvGrpSpPr>
          <p:cNvPr id="6" name="Группа 5"/>
          <p:cNvGrpSpPr/>
          <p:nvPr/>
        </p:nvGrpSpPr>
        <p:grpSpPr>
          <a:xfrm>
            <a:off x="107504" y="116632"/>
            <a:ext cx="1368152" cy="6624736"/>
            <a:chOff x="107504" y="116632"/>
            <a:chExt cx="1368152" cy="6624736"/>
          </a:xfrm>
        </p:grpSpPr>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4175839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28</a:t>
            </a:fld>
            <a:endParaRPr lang="ru-RU"/>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2" name="Прямоугольник 1"/>
          <p:cNvSpPr/>
          <p:nvPr/>
        </p:nvSpPr>
        <p:spPr>
          <a:xfrm>
            <a:off x="1457636" y="404664"/>
            <a:ext cx="7344816" cy="3896451"/>
          </a:xfrm>
          <a:prstGeom prst="rect">
            <a:avLst/>
          </a:prstGeom>
        </p:spPr>
        <p:txBody>
          <a:bodyPr wrap="square">
            <a:spAutoFit/>
          </a:bodyPr>
          <a:lstStyle/>
          <a:p>
            <a:pPr indent="45720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Курляндским предложена статическая система учета данных о каждом зубе и его опорном аппарате.</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r>
              <a:rPr lang="ru-RU" sz="2400" dirty="0">
                <a:latin typeface="Times New Roman" panose="02020603050405020304" pitchFamily="18" charset="0"/>
                <a:ea typeface="Calibri" panose="020F0502020204030204" pitchFamily="34" charset="0"/>
              </a:rPr>
              <a:t>В пародонтограмму Курляндского заносят данные о каждом зубе. Зубам со здоровым пародонтом присвоен условный коэффициент на основании гнатодинамометрических данных Габера. Курляндский разделил цифровые данные Габера на 23 (это данные выносливости пародонта к нагрузке бокового резца и получил коэффициенты для своей таблицы </a:t>
            </a:r>
            <a:endParaRPr lang="ru-RU" sz="2400" dirty="0"/>
          </a:p>
        </p:txBody>
      </p:sp>
      <p:graphicFrame>
        <p:nvGraphicFramePr>
          <p:cNvPr id="5" name="Таблица 4"/>
          <p:cNvGraphicFramePr>
            <a:graphicFrameLocks noGrp="1"/>
          </p:cNvGraphicFramePr>
          <p:nvPr>
            <p:extLst>
              <p:ext uri="{D42A27DB-BD31-4B8C-83A1-F6EECF244321}">
                <p14:modId xmlns:p14="http://schemas.microsoft.com/office/powerpoint/2010/main" val="1500596575"/>
              </p:ext>
            </p:extLst>
          </p:nvPr>
        </p:nvGraphicFramePr>
        <p:xfrm>
          <a:off x="1475655" y="4433840"/>
          <a:ext cx="7326801" cy="1682496"/>
        </p:xfrm>
        <a:graphic>
          <a:graphicData uri="http://schemas.openxmlformats.org/drawingml/2006/table">
            <a:tbl>
              <a:tblPr firstRow="1" firstCol="1" lastRow="1" lastCol="1" bandRow="1" bandCol="1">
                <a:tableStyleId>{5C22544A-7EE6-4342-B048-85BDC9FD1C3A}</a:tableStyleId>
              </a:tblPr>
              <a:tblGrid>
                <a:gridCol w="2977833">
                  <a:extLst>
                    <a:ext uri="{9D8B030D-6E8A-4147-A177-3AD203B41FA5}">
                      <a16:colId xmlns:a16="http://schemas.microsoft.com/office/drawing/2014/main" xmlns="" val="2765461861"/>
                    </a:ext>
                  </a:extLst>
                </a:gridCol>
                <a:gridCol w="543621">
                  <a:extLst>
                    <a:ext uri="{9D8B030D-6E8A-4147-A177-3AD203B41FA5}">
                      <a16:colId xmlns:a16="http://schemas.microsoft.com/office/drawing/2014/main" xmlns="" val="3084677123"/>
                    </a:ext>
                  </a:extLst>
                </a:gridCol>
                <a:gridCol w="543621">
                  <a:extLst>
                    <a:ext uri="{9D8B030D-6E8A-4147-A177-3AD203B41FA5}">
                      <a16:colId xmlns:a16="http://schemas.microsoft.com/office/drawing/2014/main" xmlns="" val="2555632934"/>
                    </a:ext>
                  </a:extLst>
                </a:gridCol>
                <a:gridCol w="543621">
                  <a:extLst>
                    <a:ext uri="{9D8B030D-6E8A-4147-A177-3AD203B41FA5}">
                      <a16:colId xmlns:a16="http://schemas.microsoft.com/office/drawing/2014/main" xmlns="" val="999865314"/>
                    </a:ext>
                  </a:extLst>
                </a:gridCol>
                <a:gridCol w="543621">
                  <a:extLst>
                    <a:ext uri="{9D8B030D-6E8A-4147-A177-3AD203B41FA5}">
                      <a16:colId xmlns:a16="http://schemas.microsoft.com/office/drawing/2014/main" xmlns="" val="2938624254"/>
                    </a:ext>
                  </a:extLst>
                </a:gridCol>
                <a:gridCol w="543621">
                  <a:extLst>
                    <a:ext uri="{9D8B030D-6E8A-4147-A177-3AD203B41FA5}">
                      <a16:colId xmlns:a16="http://schemas.microsoft.com/office/drawing/2014/main" xmlns="" val="3715814615"/>
                    </a:ext>
                  </a:extLst>
                </a:gridCol>
                <a:gridCol w="543621">
                  <a:extLst>
                    <a:ext uri="{9D8B030D-6E8A-4147-A177-3AD203B41FA5}">
                      <a16:colId xmlns:a16="http://schemas.microsoft.com/office/drawing/2014/main" xmlns="" val="1163282630"/>
                    </a:ext>
                  </a:extLst>
                </a:gridCol>
                <a:gridCol w="543621">
                  <a:extLst>
                    <a:ext uri="{9D8B030D-6E8A-4147-A177-3AD203B41FA5}">
                      <a16:colId xmlns:a16="http://schemas.microsoft.com/office/drawing/2014/main" xmlns="" val="3065952093"/>
                    </a:ext>
                  </a:extLst>
                </a:gridCol>
                <a:gridCol w="543621">
                  <a:extLst>
                    <a:ext uri="{9D8B030D-6E8A-4147-A177-3AD203B41FA5}">
                      <a16:colId xmlns:a16="http://schemas.microsoft.com/office/drawing/2014/main" xmlns="" val="1644048214"/>
                    </a:ext>
                  </a:extLst>
                </a:gridCol>
              </a:tblGrid>
              <a:tr h="0">
                <a:tc>
                  <a:txBody>
                    <a:bodyPr/>
                    <a:lstStyle/>
                    <a:p>
                      <a:pPr>
                        <a:lnSpc>
                          <a:spcPct val="115000"/>
                        </a:lnSpc>
                        <a:spcAft>
                          <a:spcPts val="0"/>
                        </a:spcAft>
                      </a:pPr>
                      <a:r>
                        <a:rPr lang="ru-RU" sz="2400">
                          <a:effectLst/>
                        </a:rPr>
                        <a:t>Коэффициенты Курляндского</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1,25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1,75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1,75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3,0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3,0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2,0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44784058"/>
                  </a:ext>
                </a:extLst>
              </a:tr>
              <a:tr h="0">
                <a:tc>
                  <a:txBody>
                    <a:bodyPr/>
                    <a:lstStyle/>
                    <a:p>
                      <a:pPr>
                        <a:lnSpc>
                          <a:spcPct val="115000"/>
                        </a:lnSpc>
                        <a:spcAft>
                          <a:spcPts val="0"/>
                        </a:spcAft>
                      </a:pPr>
                      <a:r>
                        <a:rPr lang="ru-RU" sz="2400">
                          <a:effectLst/>
                        </a:rPr>
                        <a:t>Данные (в кг) Габера</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25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23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36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40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40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72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68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48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08925922"/>
                  </a:ext>
                </a:extLst>
              </a:tr>
              <a:tr h="0">
                <a:tc>
                  <a:txBody>
                    <a:bodyPr/>
                    <a:lstStyle/>
                    <a:p>
                      <a:pPr>
                        <a:lnSpc>
                          <a:spcPct val="115000"/>
                        </a:lnSpc>
                        <a:spcAft>
                          <a:spcPts val="0"/>
                        </a:spcAft>
                      </a:pPr>
                      <a:r>
                        <a:rPr lang="ru-RU" sz="2400">
                          <a:effectLst/>
                        </a:rPr>
                        <a:t>Зубная формула</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a:effectLst/>
                        </a:rPr>
                        <a:t>7</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dirty="0">
                          <a:effectLst/>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77508930"/>
                  </a:ext>
                </a:extLst>
              </a:tr>
            </a:tbl>
          </a:graphicData>
        </a:graphic>
      </p:graphicFrame>
    </p:spTree>
    <p:extLst>
      <p:ext uri="{BB962C8B-B14F-4D97-AF65-F5344CB8AC3E}">
        <p14:creationId xmlns:p14="http://schemas.microsoft.com/office/powerpoint/2010/main" val="3617086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29</a:t>
            </a:fld>
            <a:endParaRPr lang="ru-RU"/>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84058" y="-3174"/>
            <a:ext cx="7560840" cy="6861174"/>
          </a:xfrm>
          <a:prstGeom prst="rect">
            <a:avLst/>
          </a:prstGeom>
        </p:spPr>
        <p:txBody>
          <a:bodyPr wrap="square">
            <a:spAutoFit/>
          </a:bodyPr>
          <a:lstStyle/>
          <a:p>
            <a:pPr indent="457200" algn="just">
              <a:lnSpc>
                <a:spcPct val="115000"/>
              </a:lnSpc>
              <a:spcAft>
                <a:spcPts val="0"/>
              </a:spcAft>
            </a:pPr>
            <a:r>
              <a:rPr lang="ru-RU" sz="2400" spc="-20" dirty="0">
                <a:latin typeface="Times New Roman" panose="02020603050405020304" pitchFamily="18" charset="0"/>
                <a:ea typeface="Calibri" panose="020F0502020204030204" pitchFamily="34" charset="0"/>
                <a:cs typeface="Times New Roman" panose="02020603050405020304" pitchFamily="18" charset="0"/>
              </a:rPr>
              <a:t>При обследовании каждого зуба данные вносятся в пародонтограмму. Далее суммируются коэффициенты выносливости пародонта фронтальных и жевательных зубов на каждой стороне челюсти. Чем </a:t>
            </a:r>
            <a:r>
              <a:rPr lang="ru-RU" sz="2400" spc="-20" dirty="0" err="1">
                <a:latin typeface="Times New Roman" panose="02020603050405020304" pitchFamily="18" charset="0"/>
                <a:ea typeface="Calibri" panose="020F0502020204030204" pitchFamily="34" charset="0"/>
                <a:cs typeface="Times New Roman" panose="02020603050405020304" pitchFamily="18" charset="0"/>
              </a:rPr>
              <a:t>выраженнее</a:t>
            </a:r>
            <a:r>
              <a:rPr lang="ru-RU" sz="2400" spc="-20" dirty="0">
                <a:latin typeface="Times New Roman" panose="02020603050405020304" pitchFamily="18" charset="0"/>
                <a:ea typeface="Calibri" panose="020F0502020204030204" pitchFamily="34" charset="0"/>
                <a:cs typeface="Times New Roman" panose="02020603050405020304" pitchFamily="18" charset="0"/>
              </a:rPr>
              <a:t> атрофия, тем больше снижается выносливость пародонта. Поэтому в </a:t>
            </a:r>
            <a:r>
              <a:rPr lang="ru-RU" sz="2400" spc="-20" dirty="0" err="1">
                <a:latin typeface="Times New Roman" panose="02020603050405020304" pitchFamily="18" charset="0"/>
                <a:ea typeface="Calibri" panose="020F0502020204030204" pitchFamily="34" charset="0"/>
                <a:cs typeface="Times New Roman" panose="02020603050405020304" pitchFamily="18" charset="0"/>
              </a:rPr>
              <a:t>пародонтограмме</a:t>
            </a:r>
            <a:r>
              <a:rPr lang="ru-RU" sz="2400" spc="-20" dirty="0">
                <a:latin typeface="Times New Roman" panose="02020603050405020304" pitchFamily="18" charset="0"/>
                <a:ea typeface="Calibri" panose="020F0502020204030204" pitchFamily="34" charset="0"/>
                <a:cs typeface="Times New Roman" panose="02020603050405020304" pitchFamily="18" charset="0"/>
              </a:rPr>
              <a:t> снижение выносливости пародонта прямо пропорционально убыли лунки зуба. Соответственно установлены коэффициенты выносливости пародонта к жевательному давлению при различной степени атрофии лунки. Степень атрофии лунки определяется рентгенологическими и клиническими исследованиями. Так как атрофия часто неравномерная, учитывают наиболее выраженные изменения. Выделяют следующие степени атрофии лунки: 1 ст. - атрофия на ¼  длины лунки, 2 ст. - на ½ , 3 ст. - на ¾ , 4ст. -  более ¾ (зуб подлежит удалению).</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192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pic>
        <p:nvPicPr>
          <p:cNvPr id="3" name="Рисунок 2"/>
          <p:cNvPicPr>
            <a:picLocks noChangeAspect="1"/>
          </p:cNvPicPr>
          <p:nvPr/>
        </p:nvPicPr>
        <p:blipFill>
          <a:blip r:embed="rId2" cstate="print"/>
          <a:stretch>
            <a:fillRect/>
          </a:stretch>
        </p:blipFill>
        <p:spPr>
          <a:xfrm>
            <a:off x="395536" y="1052736"/>
            <a:ext cx="4032448" cy="3796531"/>
          </a:xfrm>
          <a:prstGeom prst="rect">
            <a:avLst/>
          </a:prstGeom>
        </p:spPr>
      </p:pic>
      <p:sp>
        <p:nvSpPr>
          <p:cNvPr id="4" name="TextBox 3"/>
          <p:cNvSpPr txBox="1"/>
          <p:nvPr/>
        </p:nvSpPr>
        <p:spPr>
          <a:xfrm>
            <a:off x="4716016" y="1052736"/>
            <a:ext cx="4427984" cy="3170099"/>
          </a:xfrm>
          <a:prstGeom prst="rect">
            <a:avLst/>
          </a:prstGeom>
          <a:noFill/>
        </p:spPr>
        <p:txBody>
          <a:bodyPr wrap="square" rtlCol="0">
            <a:spAutoFit/>
          </a:bodyPr>
          <a:lstStyle/>
          <a:p>
            <a:r>
              <a:rPr lang="ru-RU" sz="4000" b="1" dirty="0" smtClean="0">
                <a:solidFill>
                  <a:srgbClr val="C00000"/>
                </a:solidFill>
                <a:latin typeface="Cambria" panose="02040503050406030204" pitchFamily="18" charset="0"/>
              </a:rPr>
              <a:t>Обследование пациента в клинике ортопедической стоматологии</a:t>
            </a:r>
            <a:endParaRPr lang="ru-RU" sz="4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386438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658" t="3758" r="4608" b="3448"/>
          <a:stretch/>
        </p:blipFill>
        <p:spPr bwMode="auto">
          <a:xfrm rot="5400000">
            <a:off x="3316408" y="562842"/>
            <a:ext cx="3934049" cy="736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63688" y="476672"/>
            <a:ext cx="6840760" cy="1754326"/>
          </a:xfrm>
          <a:prstGeom prst="rect">
            <a:avLst/>
          </a:prstGeom>
          <a:noFill/>
        </p:spPr>
        <p:txBody>
          <a:bodyPr wrap="square" rtlCol="0">
            <a:spAutoFit/>
          </a:bodyPr>
          <a:lstStyle/>
          <a:p>
            <a:pPr algn="ctr"/>
            <a:r>
              <a:rPr lang="ru-RU" dirty="0" smtClean="0">
                <a:latin typeface="Cambria" panose="02040503050406030204" pitchFamily="18" charset="0"/>
              </a:rPr>
              <a:t>Выбирают </a:t>
            </a:r>
            <a:r>
              <a:rPr lang="ru-RU" dirty="0">
                <a:latin typeface="Cambria" panose="02040503050406030204" pitchFamily="18" charset="0"/>
              </a:rPr>
              <a:t>конструкцию протеза с количеством опорных зубов, которую вычисляют по формуле: </a:t>
            </a:r>
            <a:r>
              <a:rPr lang="ru-RU" b="1" dirty="0">
                <a:solidFill>
                  <a:srgbClr val="0000FF"/>
                </a:solidFill>
                <a:latin typeface="Cambria" panose="02040503050406030204" pitchFamily="18" charset="0"/>
              </a:rPr>
              <a:t>сумма коэффициентов опорных зубов должна быть равна или больше половины суммы коэффициентов зубов-</a:t>
            </a:r>
            <a:r>
              <a:rPr lang="ru-RU" b="1" dirty="0" err="1">
                <a:solidFill>
                  <a:srgbClr val="0000FF"/>
                </a:solidFill>
                <a:latin typeface="Cambria" panose="02040503050406030204" pitchFamily="18" charset="0"/>
              </a:rPr>
              <a:t>антогонистов</a:t>
            </a:r>
            <a:r>
              <a:rPr lang="ru-RU" b="1" dirty="0">
                <a:solidFill>
                  <a:srgbClr val="0000FF"/>
                </a:solidFill>
                <a:latin typeface="Cambria" panose="02040503050406030204" pitchFamily="18" charset="0"/>
              </a:rPr>
              <a:t>. </a:t>
            </a:r>
            <a:r>
              <a:rPr lang="ru-RU" dirty="0">
                <a:latin typeface="Cambria" panose="02040503050406030204" pitchFamily="18" charset="0"/>
              </a:rPr>
              <a:t>При этом учитываются не более четырех зубов-антагонистов, так как пищевой комок распределяется на четыре зуба</a:t>
            </a:r>
            <a:r>
              <a:rPr lang="ru-RU" dirty="0" smtClean="0">
                <a:latin typeface="Cambria" panose="02040503050406030204" pitchFamily="18" charset="0"/>
              </a:rPr>
              <a:t>.</a:t>
            </a:r>
            <a:endParaRPr lang="ru-RU" sz="2000" dirty="0">
              <a:latin typeface="Cambria" panose="02040503050406030204" pitchFamily="18" charset="0"/>
            </a:endParaRPr>
          </a:p>
        </p:txBody>
      </p:sp>
      <p:grpSp>
        <p:nvGrpSpPr>
          <p:cNvPr id="5" name="Группа 4"/>
          <p:cNvGrpSpPr/>
          <p:nvPr/>
        </p:nvGrpSpPr>
        <p:grpSpPr>
          <a:xfrm>
            <a:off x="107504"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641280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31</a:t>
            </a:fld>
            <a:endParaRPr lang="ru-RU"/>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2" name="Прямоугольник 1"/>
          <p:cNvSpPr/>
          <p:nvPr/>
        </p:nvSpPr>
        <p:spPr>
          <a:xfrm>
            <a:off x="1619672" y="548680"/>
            <a:ext cx="7200800" cy="5586979"/>
          </a:xfrm>
          <a:prstGeom prst="rect">
            <a:avLst/>
          </a:prstGeom>
        </p:spPr>
        <p:txBody>
          <a:bodyPr wrap="square">
            <a:spAutoFit/>
          </a:bodyPr>
          <a:lstStyle/>
          <a:p>
            <a:pPr indent="457200" algn="just">
              <a:lnSpc>
                <a:spcPct val="115000"/>
              </a:lnSpc>
              <a:spcAft>
                <a:spcPts val="0"/>
              </a:spcAft>
            </a:pP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Недостаток метода: </a:t>
            </a:r>
            <a:r>
              <a:rPr lang="ru-RU" sz="2400" dirty="0">
                <a:latin typeface="Times New Roman" panose="02020603050405020304" pitchFamily="18" charset="0"/>
                <a:ea typeface="Calibri" panose="020F0502020204030204" pitchFamily="34" charset="0"/>
                <a:cs typeface="Times New Roman" panose="02020603050405020304" pitchFamily="18" charset="0"/>
              </a:rPr>
              <a:t>данные Габера учитывают только выносливость пародонта к вертикальной нагрузке, коэффициенты выносливости обладают значительной вариабельностью, снижение выносливости не является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прямо пропорциональным </a:t>
            </a:r>
            <a:r>
              <a:rPr lang="ru-RU" sz="2400" dirty="0">
                <a:latin typeface="Times New Roman" panose="02020603050405020304" pitchFamily="18" charset="0"/>
                <a:ea typeface="Calibri" panose="020F0502020204030204" pitchFamily="34" charset="0"/>
                <a:cs typeface="Times New Roman" panose="02020603050405020304" pitchFamily="18" charset="0"/>
              </a:rPr>
              <a:t>степени атрофии лунки, способность пародонта к восприятию жевательного давления на различных уровнях корня не одинакова.</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ru-RU" sz="2400" spc="-20" dirty="0">
                <a:latin typeface="Times New Roman" panose="02020603050405020304" pitchFamily="18" charset="0"/>
                <a:ea typeface="Calibri" panose="020F0502020204030204" pitchFamily="34" charset="0"/>
                <a:cs typeface="Times New Roman" panose="02020603050405020304" pitchFamily="18" charset="0"/>
              </a:rPr>
              <a:t>Метод физиологических жевательных проб позволяет получить правильное представление о нарушении функции жевания и ее восстановлении после протезирования по степени измельчения пищи (метод Гельмана, Рубинова).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1367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725C68B6-61C2-468F-89AB-4B9F7531AA68}" type="slidenum">
              <a:rPr lang="ru-RU" smtClean="0"/>
              <a:pPr/>
              <a:t>32</a:t>
            </a:fld>
            <a:endParaRPr lang="ru-RU"/>
          </a:p>
        </p:txBody>
      </p:sp>
      <p:sp>
        <p:nvSpPr>
          <p:cNvPr id="5" name="TextBox 4"/>
          <p:cNvSpPr txBox="1"/>
          <p:nvPr/>
        </p:nvSpPr>
        <p:spPr>
          <a:xfrm>
            <a:off x="1475656" y="185727"/>
            <a:ext cx="7488832" cy="6863417"/>
          </a:xfrm>
          <a:prstGeom prst="rect">
            <a:avLst/>
          </a:prstGeom>
          <a:noFill/>
        </p:spPr>
        <p:txBody>
          <a:bodyPr wrap="square" rtlCol="0">
            <a:spAutoFit/>
          </a:bodyPr>
          <a:lstStyle/>
          <a:p>
            <a:r>
              <a:rPr lang="ru-RU" sz="2000" dirty="0" err="1">
                <a:solidFill>
                  <a:srgbClr val="FF0000"/>
                </a:solidFill>
                <a:latin typeface="Cambria" panose="02040503050406030204" pitchFamily="18" charset="0"/>
              </a:rPr>
              <a:t>Гельман</a:t>
            </a:r>
            <a:r>
              <a:rPr lang="ru-RU" sz="2000" dirty="0">
                <a:solidFill>
                  <a:srgbClr val="FF0000"/>
                </a:solidFill>
                <a:latin typeface="Cambria" panose="02040503050406030204" pitchFamily="18" charset="0"/>
              </a:rPr>
              <a:t> в1932 </a:t>
            </a:r>
            <a:r>
              <a:rPr lang="ru-RU" sz="2000" dirty="0">
                <a:latin typeface="Cambria" panose="02040503050406030204" pitchFamily="18" charset="0"/>
              </a:rPr>
              <a:t>году взял за пищевой раздражитель несколько зерен миндаля весом 5 гр. и предлагал больному жевать в течении 50 сек. Остаток просеивали через ряд сит. Последнее сито имело круглые отверстия диаметром 2,4 мм. Оставшаяся масса тщательно взвешивалась. Пропорцией рассчитывалась истинная потеря жевания. Например, </a:t>
            </a:r>
          </a:p>
          <a:p>
            <a:r>
              <a:rPr lang="ru-RU" sz="2000" dirty="0">
                <a:latin typeface="Cambria" panose="02040503050406030204" pitchFamily="18" charset="0"/>
              </a:rPr>
              <a:t>5 гр. - 100%</a:t>
            </a:r>
          </a:p>
          <a:p>
            <a:r>
              <a:rPr lang="ru-RU" sz="2000" dirty="0">
                <a:latin typeface="Cambria" panose="02040503050406030204" pitchFamily="18" charset="0"/>
              </a:rPr>
              <a:t>2.5 гр. - Х % (остаток в сите).</a:t>
            </a:r>
          </a:p>
          <a:p>
            <a:r>
              <a:rPr lang="ru-RU" sz="2000" dirty="0">
                <a:latin typeface="Cambria" panose="02040503050406030204" pitchFamily="18" charset="0"/>
              </a:rPr>
              <a:t>Потеря эффективности жевания 50 %. Следовательно, эффективность жевания 50</a:t>
            </a:r>
            <a:r>
              <a:rPr lang="ru-RU" sz="2000" dirty="0" smtClean="0">
                <a:latin typeface="Cambria" panose="02040503050406030204" pitchFamily="18" charset="0"/>
              </a:rPr>
              <a:t>%.</a:t>
            </a:r>
          </a:p>
          <a:p>
            <a:endParaRPr lang="ru-RU" sz="2000" dirty="0">
              <a:latin typeface="Cambria" panose="02040503050406030204" pitchFamily="18" charset="0"/>
            </a:endParaRPr>
          </a:p>
          <a:p>
            <a:pPr algn="just"/>
            <a:r>
              <a:rPr lang="ru-RU" sz="2000" dirty="0">
                <a:solidFill>
                  <a:srgbClr val="FF0000"/>
                </a:solidFill>
                <a:latin typeface="Cambria" panose="02040503050406030204" pitchFamily="18" charset="0"/>
              </a:rPr>
              <a:t>Рубинов </a:t>
            </a:r>
            <a:r>
              <a:rPr lang="ru-RU" sz="2000" dirty="0">
                <a:latin typeface="Cambria" panose="02040503050406030204" pitchFamily="18" charset="0"/>
              </a:rPr>
              <a:t>для проведения пробы предлагает пациенту разжевать лесной орех массой 800мг, до появления рефлекса глотания. Методика определения остатка и расчета процента потери жевательной эффективности такая же, как у Гельмана. Следует при расчете учитывать вес остатка и время жевания. Исследования показали, что при </a:t>
            </a:r>
            <a:r>
              <a:rPr lang="ru-RU" sz="2000" dirty="0" err="1">
                <a:latin typeface="Cambria" panose="02040503050406030204" pitchFamily="18" charset="0"/>
              </a:rPr>
              <a:t>ортогнатическои</a:t>
            </a:r>
            <a:r>
              <a:rPr lang="ru-RU" sz="2000" dirty="0">
                <a:latin typeface="Cambria" panose="02040503050406030204" pitchFamily="18" charset="0"/>
              </a:rPr>
              <a:t> прикусе и </a:t>
            </a:r>
            <a:r>
              <a:rPr lang="ru-RU" sz="2000" dirty="0" err="1">
                <a:latin typeface="Cambria" panose="02040503050406030204" pitchFamily="18" charset="0"/>
              </a:rPr>
              <a:t>интактных</a:t>
            </a:r>
            <a:r>
              <a:rPr lang="ru-RU" sz="2000" dirty="0">
                <a:latin typeface="Cambria" panose="02040503050406030204" pitchFamily="18" charset="0"/>
              </a:rPr>
              <a:t> зубных рядах ядро ореха полностью пережевывается за 14 сек. По мере потери зубов время жевания удлиняется, одновременно увеличивается остаток в сите.</a:t>
            </a:r>
          </a:p>
          <a:p>
            <a:endParaRPr lang="ru-RU" sz="2000" dirty="0">
              <a:latin typeface="Cambria" panose="02040503050406030204" pitchFamily="18" charset="0"/>
            </a:endParaRPr>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3087589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672" y="260648"/>
            <a:ext cx="7056784" cy="1938992"/>
          </a:xfrm>
          <a:prstGeom prst="rect">
            <a:avLst/>
          </a:prstGeom>
          <a:noFill/>
        </p:spPr>
        <p:txBody>
          <a:bodyPr wrap="square" rtlCol="0">
            <a:spAutoFit/>
          </a:bodyPr>
          <a:lstStyle/>
          <a:p>
            <a:r>
              <a:rPr lang="ru-RU" sz="2000" b="1" dirty="0" err="1">
                <a:solidFill>
                  <a:srgbClr val="FF0000"/>
                </a:solidFill>
                <a:latin typeface="Cambria" panose="02040503050406030204" pitchFamily="18" charset="0"/>
              </a:rPr>
              <a:t>Гнатодинамометрия</a:t>
            </a:r>
            <a:r>
              <a:rPr lang="ru-RU" sz="2000" b="1" dirty="0">
                <a:solidFill>
                  <a:srgbClr val="FF0000"/>
                </a:solidFill>
                <a:latin typeface="Cambria" panose="02040503050406030204" pitchFamily="18" charset="0"/>
              </a:rPr>
              <a:t> -</a:t>
            </a:r>
            <a:r>
              <a:rPr lang="ru-RU" sz="2000" dirty="0">
                <a:latin typeface="Cambria" panose="02040503050406030204" pitchFamily="18" charset="0"/>
              </a:rPr>
              <a:t> метод определения жевательного давления на определенном участке зубного </a:t>
            </a:r>
            <a:r>
              <a:rPr lang="ru-RU" sz="2000" dirty="0" smtClean="0">
                <a:latin typeface="Cambria" panose="02040503050406030204" pitchFamily="18" charset="0"/>
              </a:rPr>
              <a:t>ряда. Этим </a:t>
            </a:r>
            <a:r>
              <a:rPr lang="ru-RU" sz="2000" dirty="0">
                <a:latin typeface="Cambria" panose="02040503050406030204" pitchFamily="18" charset="0"/>
              </a:rPr>
              <a:t>методом выявляют выносливость пародонта пары </a:t>
            </a:r>
            <a:r>
              <a:rPr lang="ru-RU" sz="2000" dirty="0" err="1">
                <a:latin typeface="Cambria" panose="02040503050406030204" pitchFamily="18" charset="0"/>
              </a:rPr>
              <a:t>антагонирующих</a:t>
            </a:r>
            <a:r>
              <a:rPr lang="ru-RU" sz="2000" dirty="0">
                <a:latin typeface="Cambria" panose="02040503050406030204" pitchFamily="18" charset="0"/>
              </a:rPr>
              <a:t> зубов к жевательной нагрузке (в кг), что необходимо знать при протезировании мостовидными протезами</a:t>
            </a:r>
            <a:r>
              <a:rPr lang="ru-RU" sz="2000" dirty="0" smtClean="0">
                <a:latin typeface="Cambria" panose="02040503050406030204" pitchFamily="18" charset="0"/>
              </a:rPr>
              <a:t>.</a:t>
            </a:r>
            <a:endParaRPr lang="ru-RU" sz="2000" dirty="0">
              <a:latin typeface="Cambria" panose="02040503050406030204" pitchFamily="18" charset="0"/>
            </a:endParaRPr>
          </a:p>
        </p:txBody>
      </p:sp>
      <p:pic>
        <p:nvPicPr>
          <p:cNvPr id="4" name="Picture 14" descr="Изображение 00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2035"/>
          <a:stretch>
            <a:fillRect/>
          </a:stretch>
        </p:blipFill>
        <p:spPr bwMode="auto">
          <a:xfrm>
            <a:off x="2483768" y="2199640"/>
            <a:ext cx="4504012" cy="296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p:nvSpPr>
        <p:spPr bwMode="auto">
          <a:xfrm>
            <a:off x="1763688" y="5445224"/>
            <a:ext cx="6408737" cy="10801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defRPr>
            </a:lvl1pPr>
            <a:lvl2pPr marL="742950" indent="-285750">
              <a:defRPr>
                <a:solidFill>
                  <a:schemeClr val="tx1"/>
                </a:solidFill>
                <a:latin typeface="Century Schoolbook" pitchFamily="18" charset="0"/>
              </a:defRPr>
            </a:lvl2pPr>
            <a:lvl3pPr marL="1143000" indent="-228600">
              <a:defRPr>
                <a:solidFill>
                  <a:schemeClr val="tx1"/>
                </a:solidFill>
                <a:latin typeface="Century Schoolbook" pitchFamily="18" charset="0"/>
              </a:defRPr>
            </a:lvl3pPr>
            <a:lvl4pPr marL="1600200" indent="-228600">
              <a:defRPr>
                <a:solidFill>
                  <a:schemeClr val="tx1"/>
                </a:solidFill>
                <a:latin typeface="Century Schoolbook" pitchFamily="18" charset="0"/>
              </a:defRPr>
            </a:lvl4pPr>
            <a:lvl5pPr marL="2057400" indent="-228600">
              <a:defRPr>
                <a:solidFill>
                  <a:schemeClr val="tx1"/>
                </a:solidFill>
                <a:latin typeface="Century Schoolbook" pitchFamily="18" charset="0"/>
              </a:defRPr>
            </a:lvl5pPr>
            <a:lvl6pPr marL="2514600" indent="-228600" fontAlgn="base">
              <a:spcBef>
                <a:spcPct val="0"/>
              </a:spcBef>
              <a:spcAft>
                <a:spcPct val="0"/>
              </a:spcAft>
              <a:defRPr>
                <a:solidFill>
                  <a:schemeClr val="tx1"/>
                </a:solidFill>
                <a:latin typeface="Century Schoolbook" pitchFamily="18" charset="0"/>
              </a:defRPr>
            </a:lvl6pPr>
            <a:lvl7pPr marL="2971800" indent="-228600" fontAlgn="base">
              <a:spcBef>
                <a:spcPct val="0"/>
              </a:spcBef>
              <a:spcAft>
                <a:spcPct val="0"/>
              </a:spcAft>
              <a:defRPr>
                <a:solidFill>
                  <a:schemeClr val="tx1"/>
                </a:solidFill>
                <a:latin typeface="Century Schoolbook" pitchFamily="18" charset="0"/>
              </a:defRPr>
            </a:lvl7pPr>
            <a:lvl8pPr marL="3429000" indent="-228600" fontAlgn="base">
              <a:spcBef>
                <a:spcPct val="0"/>
              </a:spcBef>
              <a:spcAft>
                <a:spcPct val="0"/>
              </a:spcAft>
              <a:defRPr>
                <a:solidFill>
                  <a:schemeClr val="tx1"/>
                </a:solidFill>
                <a:latin typeface="Century Schoolbook" pitchFamily="18" charset="0"/>
              </a:defRPr>
            </a:lvl8pPr>
            <a:lvl9pPr marL="3886200" indent="-228600" fontAlgn="base">
              <a:spcBef>
                <a:spcPct val="0"/>
              </a:spcBef>
              <a:spcAft>
                <a:spcPct val="0"/>
              </a:spcAft>
              <a:defRPr>
                <a:solidFill>
                  <a:schemeClr val="tx1"/>
                </a:solidFill>
                <a:latin typeface="Century Schoolbook" pitchFamily="18" charset="0"/>
              </a:defRPr>
            </a:lvl9pPr>
          </a:lstStyle>
          <a:p>
            <a:pPr algn="just">
              <a:spcAft>
                <a:spcPts val="1000"/>
              </a:spcAft>
            </a:pPr>
            <a:r>
              <a:rPr lang="ru-RU" sz="2000" b="1" i="1" dirty="0" smtClean="0">
                <a:latin typeface="Calibri" pitchFamily="34" charset="0"/>
              </a:rPr>
              <a:t>1-гнатодинамометр </a:t>
            </a:r>
            <a:r>
              <a:rPr lang="ru-RU" sz="2000" b="1" i="1" dirty="0" err="1">
                <a:latin typeface="Calibri" pitchFamily="34" charset="0"/>
              </a:rPr>
              <a:t>Блека</a:t>
            </a:r>
            <a:r>
              <a:rPr lang="ru-RU" sz="2000" b="1" i="1" dirty="0">
                <a:latin typeface="Calibri" pitchFamily="34" charset="0"/>
              </a:rPr>
              <a:t>; 2 - </a:t>
            </a:r>
            <a:r>
              <a:rPr lang="ru-RU" sz="2000" b="1" i="1" dirty="0" err="1">
                <a:latin typeface="Calibri" pitchFamily="34" charset="0"/>
              </a:rPr>
              <a:t>гнатодинамометр</a:t>
            </a:r>
            <a:r>
              <a:rPr lang="ru-RU" sz="2000" b="1" i="1" dirty="0">
                <a:latin typeface="Calibri" pitchFamily="34" charset="0"/>
              </a:rPr>
              <a:t> </a:t>
            </a:r>
            <a:r>
              <a:rPr lang="ru-RU" sz="2000" b="1" i="1" dirty="0" err="1">
                <a:latin typeface="Calibri" pitchFamily="34" charset="0"/>
              </a:rPr>
              <a:t>Тиссенбаума</a:t>
            </a:r>
            <a:r>
              <a:rPr lang="ru-RU" sz="2000" b="1" i="1" dirty="0">
                <a:latin typeface="Calibri" pitchFamily="34" charset="0"/>
              </a:rPr>
              <a:t>; 3 - </a:t>
            </a:r>
            <a:r>
              <a:rPr lang="ru-RU" sz="2000" b="1" i="1" dirty="0" err="1">
                <a:latin typeface="Calibri" pitchFamily="34" charset="0"/>
              </a:rPr>
              <a:t>гнатодинамометр</a:t>
            </a:r>
            <a:r>
              <a:rPr lang="ru-RU" sz="2000" b="1" i="1" dirty="0">
                <a:latin typeface="Calibri" pitchFamily="34" charset="0"/>
              </a:rPr>
              <a:t> Габера; 4 -  электронный </a:t>
            </a:r>
            <a:r>
              <a:rPr lang="ru-RU" sz="2000" b="1" i="1" dirty="0" err="1">
                <a:latin typeface="Calibri" pitchFamily="34" charset="0"/>
              </a:rPr>
              <a:t>гнатодинамометр</a:t>
            </a:r>
            <a:r>
              <a:rPr lang="ru-RU" sz="2000" b="1" i="1" dirty="0">
                <a:latin typeface="Calibri" pitchFamily="34" charset="0"/>
              </a:rPr>
              <a:t> Рубинова</a:t>
            </a:r>
            <a:r>
              <a:rPr lang="ru-RU" sz="2000" b="1" i="1" dirty="0">
                <a:latin typeface="Times New Roman" pitchFamily="18" charset="0"/>
              </a:rPr>
              <a:t>.</a:t>
            </a:r>
            <a:endParaRPr lang="ru-RU" sz="2000" b="1" dirty="0">
              <a:latin typeface="Arial" charset="0"/>
            </a:endParaRPr>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310720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34</a:t>
            </a:fld>
            <a:endParaRPr lang="ru-RU"/>
          </a:p>
        </p:txBody>
      </p:sp>
      <p:pic>
        <p:nvPicPr>
          <p:cNvPr id="5" name="Рисунок 4"/>
          <p:cNvPicPr>
            <a:picLocks noChangeAspect="1"/>
          </p:cNvPicPr>
          <p:nvPr/>
        </p:nvPicPr>
        <p:blipFill>
          <a:blip r:embed="rId2" cstate="print"/>
          <a:stretch>
            <a:fillRect/>
          </a:stretch>
        </p:blipFill>
        <p:spPr>
          <a:xfrm>
            <a:off x="4860032" y="1196752"/>
            <a:ext cx="4088221" cy="3066166"/>
          </a:xfrm>
          <a:prstGeom prst="rect">
            <a:avLst/>
          </a:prstGeom>
        </p:spPr>
      </p:pic>
      <p:sp>
        <p:nvSpPr>
          <p:cNvPr id="6" name="TextBox 5"/>
          <p:cNvSpPr txBox="1"/>
          <p:nvPr/>
        </p:nvSpPr>
        <p:spPr>
          <a:xfrm>
            <a:off x="539552" y="1916832"/>
            <a:ext cx="4176464" cy="1938992"/>
          </a:xfrm>
          <a:prstGeom prst="rect">
            <a:avLst/>
          </a:prstGeom>
          <a:noFill/>
        </p:spPr>
        <p:txBody>
          <a:bodyPr wrap="square" rtlCol="0">
            <a:spAutoFit/>
          </a:bodyPr>
          <a:lstStyle/>
          <a:p>
            <a:pPr algn="ctr"/>
            <a:r>
              <a:rPr lang="ru-RU" sz="4000" b="1" dirty="0" smtClean="0">
                <a:solidFill>
                  <a:srgbClr val="C00000"/>
                </a:solidFill>
                <a:latin typeface="Cambria" panose="02040503050406030204" pitchFamily="18" charset="0"/>
              </a:rPr>
              <a:t>Графические</a:t>
            </a:r>
          </a:p>
          <a:p>
            <a:pPr algn="ctr"/>
            <a:r>
              <a:rPr lang="ru-RU" sz="4000" b="1" dirty="0" smtClean="0">
                <a:solidFill>
                  <a:srgbClr val="C00000"/>
                </a:solidFill>
                <a:latin typeface="Cambria" panose="02040503050406030204" pitchFamily="18" charset="0"/>
              </a:rPr>
              <a:t>методы исследования</a:t>
            </a:r>
          </a:p>
        </p:txBody>
      </p:sp>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547664" y="260648"/>
            <a:ext cx="1368152" cy="1423511"/>
          </a:xfrm>
          <a:prstGeom prst="rect">
            <a:avLst/>
          </a:prstGeom>
          <a:noFill/>
          <a:ln w="9525">
            <a:noFill/>
            <a:miter lim="800000"/>
            <a:headEnd/>
            <a:tailEnd/>
          </a:ln>
        </p:spPr>
      </p:pic>
    </p:spTree>
    <p:extLst>
      <p:ext uri="{BB962C8B-B14F-4D97-AF65-F5344CB8AC3E}">
        <p14:creationId xmlns:p14="http://schemas.microsoft.com/office/powerpoint/2010/main" val="2296920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332656"/>
            <a:ext cx="7668344" cy="2308324"/>
          </a:xfrm>
          <a:prstGeom prst="rect">
            <a:avLst/>
          </a:prstGeom>
          <a:noFill/>
        </p:spPr>
        <p:txBody>
          <a:bodyPr wrap="square" rtlCol="0">
            <a:spAutoFit/>
          </a:bodyPr>
          <a:lstStyle/>
          <a:p>
            <a:r>
              <a:rPr lang="ru-RU" sz="2400" b="1" dirty="0" err="1">
                <a:solidFill>
                  <a:srgbClr val="FF0000"/>
                </a:solidFill>
                <a:latin typeface="Cambria" panose="02040503050406030204" pitchFamily="18" charset="0"/>
              </a:rPr>
              <a:t>Мастикациография</a:t>
            </a:r>
            <a:r>
              <a:rPr lang="ru-RU" sz="2400" b="1" dirty="0">
                <a:solidFill>
                  <a:srgbClr val="FF0000"/>
                </a:solidFill>
                <a:latin typeface="Cambria" panose="02040503050406030204" pitchFamily="18" charset="0"/>
              </a:rPr>
              <a:t> -</a:t>
            </a:r>
            <a:r>
              <a:rPr lang="ru-RU" sz="2400" dirty="0">
                <a:latin typeface="Cambria" panose="02040503050406030204" pitchFamily="18" charset="0"/>
              </a:rPr>
              <a:t> запись жевательных движений нижней челюсти. Рубиновым разработан подробно этот метод и расшифровано значение каждой фазы жевания. С помощью </a:t>
            </a:r>
            <a:r>
              <a:rPr lang="ru-RU" sz="2400" dirty="0" err="1">
                <a:latin typeface="Cambria" panose="02040503050406030204" pitchFamily="18" charset="0"/>
              </a:rPr>
              <a:t>мастикациографии</a:t>
            </a:r>
            <a:r>
              <a:rPr lang="ru-RU" sz="2400" dirty="0">
                <a:latin typeface="Cambria" panose="02040503050406030204" pitchFamily="18" charset="0"/>
              </a:rPr>
              <a:t> определяют нарушение и динамику восстановления движений нижней челюсти</a:t>
            </a:r>
            <a:r>
              <a:rPr lang="ru-RU" sz="2400" dirty="0" smtClean="0">
                <a:latin typeface="Cambria" panose="02040503050406030204" pitchFamily="18" charset="0"/>
              </a:rPr>
              <a:t>.</a:t>
            </a:r>
            <a:endParaRPr lang="ru-RU" sz="2400" dirty="0">
              <a:latin typeface="Cambria" panose="02040503050406030204" pitchFamily="18" charset="0"/>
            </a:endParaRPr>
          </a:p>
        </p:txBody>
      </p:sp>
      <p:pic>
        <p:nvPicPr>
          <p:cNvPr id="4" name="Picture 18" descr="Изображение 006"/>
          <p:cNvPicPr>
            <a:picLocks noChangeAspect="1" noChangeArrowheads="1"/>
          </p:cNvPicPr>
          <p:nvPr/>
        </p:nvPicPr>
        <p:blipFill>
          <a:blip r:embed="rId2" cstate="print">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b="23210"/>
          <a:stretch>
            <a:fillRect/>
          </a:stretch>
        </p:blipFill>
        <p:spPr bwMode="auto">
          <a:xfrm>
            <a:off x="2195736" y="2686598"/>
            <a:ext cx="5688632" cy="40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107504"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481083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7704" y="553904"/>
            <a:ext cx="6624736" cy="1938992"/>
          </a:xfrm>
          <a:prstGeom prst="rect">
            <a:avLst/>
          </a:prstGeom>
          <a:noFill/>
        </p:spPr>
        <p:txBody>
          <a:bodyPr wrap="square" rtlCol="0">
            <a:spAutoFit/>
          </a:bodyPr>
          <a:lstStyle/>
          <a:p>
            <a:r>
              <a:rPr lang="ru-RU" sz="2400" b="1" dirty="0">
                <a:solidFill>
                  <a:srgbClr val="FF0000"/>
                </a:solidFill>
                <a:latin typeface="Cambria" panose="02040503050406030204" pitchFamily="18" charset="0"/>
              </a:rPr>
              <a:t>Электромиография</a:t>
            </a:r>
            <a:r>
              <a:rPr lang="ru-RU" sz="2400" b="1" i="1" dirty="0">
                <a:solidFill>
                  <a:srgbClr val="FF0000"/>
                </a:solidFill>
                <a:latin typeface="Cambria" panose="02040503050406030204" pitchFamily="18" charset="0"/>
              </a:rPr>
              <a:t> </a:t>
            </a:r>
            <a:r>
              <a:rPr lang="ru-RU" sz="2400" dirty="0">
                <a:latin typeface="Cambria" panose="02040503050406030204" pitchFamily="18" charset="0"/>
              </a:rPr>
              <a:t>- запись изменения биопотенциалов мышцы (каждая скелетная мышца выполняет работу и имеет запас энергии - биопотенциал), которая проводится на </a:t>
            </a:r>
            <a:r>
              <a:rPr lang="ru-RU" sz="2400" dirty="0" err="1">
                <a:latin typeface="Cambria" panose="02040503050406030204" pitchFamily="18" charset="0"/>
              </a:rPr>
              <a:t>электромиографе</a:t>
            </a:r>
            <a:r>
              <a:rPr lang="ru-RU" sz="2400" dirty="0" smtClean="0">
                <a:latin typeface="Cambria" panose="02040503050406030204" pitchFamily="18" charset="0"/>
              </a:rPr>
              <a:t>.</a:t>
            </a:r>
            <a:endParaRPr lang="ru-RU" sz="2400" dirty="0">
              <a:latin typeface="Cambria" panose="02040503050406030204" pitchFamily="18"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 name="Рисунок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2869282"/>
            <a:ext cx="4455260" cy="3440038"/>
          </a:xfrm>
          <a:prstGeom prst="rect">
            <a:avLst/>
          </a:prstGeom>
          <a:noFill/>
        </p:spPr>
      </p:pic>
      <p:pic>
        <p:nvPicPr>
          <p:cNvPr id="8" name="Рисунок 7"/>
          <p:cNvPicPr/>
          <p:nvPr/>
        </p:nvPicPr>
        <p:blipFill rotWithShape="1">
          <a:blip r:embed="rId3" cstate="print">
            <a:extLst>
              <a:ext uri="{28A0092B-C50C-407E-A947-70E740481C1C}">
                <a14:useLocalDpi xmlns:a14="http://schemas.microsoft.com/office/drawing/2010/main" val="0"/>
              </a:ext>
            </a:extLst>
          </a:blip>
          <a:srcRect t="10191" r="6383" b="10191"/>
          <a:stretch/>
        </p:blipFill>
        <p:spPr bwMode="auto">
          <a:xfrm>
            <a:off x="1655676" y="2869282"/>
            <a:ext cx="2520280" cy="3440038"/>
          </a:xfrm>
          <a:prstGeom prst="rect">
            <a:avLst/>
          </a:prstGeom>
          <a:noFill/>
          <a:ln>
            <a:noFill/>
          </a:ln>
          <a:extLst>
            <a:ext uri="{53640926-AAD7-44D8-BBD7-CCE9431645EC}">
              <a14:shadowObscured xmlns:a14="http://schemas.microsoft.com/office/drawing/2010/main"/>
            </a:ext>
          </a:extLst>
        </p:spPr>
      </p:pic>
      <p:grpSp>
        <p:nvGrpSpPr>
          <p:cNvPr id="6" name="Группа 5"/>
          <p:cNvGrpSpPr/>
          <p:nvPr/>
        </p:nvGrpSpPr>
        <p:grpSpPr>
          <a:xfrm>
            <a:off x="107504" y="116632"/>
            <a:ext cx="1368152" cy="6624736"/>
            <a:chOff x="107504" y="116632"/>
            <a:chExt cx="1368152" cy="6624736"/>
          </a:xfrm>
        </p:grpSpPr>
        <p:pic>
          <p:nvPicPr>
            <p:cNvPr id="9" name="Рисунок 8"/>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301601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725C68B6-61C2-468F-89AB-4B9F7531AA68}" type="slidenum">
              <a:rPr lang="ru-RU" smtClean="0"/>
              <a:pPr/>
              <a:t>37</a:t>
            </a:fld>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3673465096"/>
              </p:ext>
            </p:extLst>
          </p:nvPr>
        </p:nvGraphicFramePr>
        <p:xfrm>
          <a:off x="2339752" y="2125229"/>
          <a:ext cx="5823052" cy="3980359"/>
        </p:xfrm>
        <a:graphic>
          <a:graphicData uri="http://schemas.openxmlformats.org/presentationml/2006/ole">
            <mc:AlternateContent xmlns:mc="http://schemas.openxmlformats.org/markup-compatibility/2006">
              <mc:Choice xmlns:v="urn:schemas-microsoft-com:vml" Requires="v">
                <p:oleObj spid="_x0000_s2065" r:id="rId3" imgW="6838095" imgH="5028571" progId="">
                  <p:embed/>
                </p:oleObj>
              </mc:Choice>
              <mc:Fallback>
                <p:oleObj r:id="rId3" imgW="6838095" imgH="5028571"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125229"/>
                        <a:ext cx="5823052" cy="39803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646061" y="120142"/>
            <a:ext cx="7488832" cy="1754326"/>
          </a:xfrm>
          <a:prstGeom prst="rect">
            <a:avLst/>
          </a:prstGeom>
          <a:noFill/>
        </p:spPr>
        <p:txBody>
          <a:bodyPr wrap="square" rtlCol="0">
            <a:spAutoFit/>
          </a:bodyPr>
          <a:lstStyle/>
          <a:p>
            <a:r>
              <a:rPr lang="ru-RU" b="1" dirty="0" smtClean="0">
                <a:solidFill>
                  <a:srgbClr val="FF0000"/>
                </a:solidFill>
                <a:latin typeface="Cambria" panose="02040503050406030204" pitchFamily="18" charset="0"/>
              </a:rPr>
              <a:t>Интегральная </a:t>
            </a:r>
            <a:r>
              <a:rPr lang="ru-RU" b="1" dirty="0">
                <a:solidFill>
                  <a:srgbClr val="FF0000"/>
                </a:solidFill>
                <a:latin typeface="Cambria" panose="02040503050406030204" pitchFamily="18" charset="0"/>
              </a:rPr>
              <a:t>электроэнцефалография и электромиография</a:t>
            </a:r>
            <a:endParaRPr lang="ru-RU" dirty="0">
              <a:solidFill>
                <a:srgbClr val="FF0000"/>
              </a:solidFill>
              <a:latin typeface="Cambria" panose="02040503050406030204" pitchFamily="18" charset="0"/>
            </a:endParaRPr>
          </a:p>
          <a:p>
            <a:r>
              <a:rPr lang="ru-RU" dirty="0">
                <a:latin typeface="Cambria" panose="02040503050406030204" pitchFamily="18" charset="0"/>
              </a:rPr>
              <a:t>Для изучения полноценности функции нейромышечного комплекса, выявления нарушений координационной взаимосвязи функции головного мозга и жевательных мышц </a:t>
            </a:r>
            <a:r>
              <a:rPr lang="ru-RU" dirty="0" smtClean="0">
                <a:latin typeface="Cambria" panose="02040503050406030204" pitchFamily="18" charset="0"/>
              </a:rPr>
              <a:t>используется совместная </a:t>
            </a:r>
            <a:r>
              <a:rPr lang="ru-RU" dirty="0">
                <a:latin typeface="Cambria" panose="02040503050406030204" pitchFamily="18" charset="0"/>
              </a:rPr>
              <a:t>на одной пленке запись биопотенциалов головного мозга и собственно-жевательных мышц </a:t>
            </a:r>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5"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6"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232632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9712" y="828869"/>
            <a:ext cx="6984776" cy="1200329"/>
          </a:xfrm>
          <a:prstGeom prst="rect">
            <a:avLst/>
          </a:prstGeom>
          <a:noFill/>
        </p:spPr>
        <p:txBody>
          <a:bodyPr wrap="square" rtlCol="0">
            <a:spAutoFit/>
          </a:bodyPr>
          <a:lstStyle/>
          <a:p>
            <a:pPr algn="ctr"/>
            <a:r>
              <a:rPr lang="ru-RU" sz="2400" b="1" dirty="0" err="1">
                <a:solidFill>
                  <a:srgbClr val="FF0000"/>
                </a:solidFill>
                <a:latin typeface="Cambria" panose="02040503050406030204" pitchFamily="18" charset="0"/>
              </a:rPr>
              <a:t>Миотонометрия</a:t>
            </a:r>
            <a:r>
              <a:rPr lang="ru-RU" sz="2400" b="1" dirty="0">
                <a:solidFill>
                  <a:srgbClr val="FF0000"/>
                </a:solidFill>
                <a:latin typeface="Cambria" panose="02040503050406030204" pitchFamily="18" charset="0"/>
              </a:rPr>
              <a:t> - </a:t>
            </a:r>
            <a:r>
              <a:rPr lang="ru-RU" sz="2400" dirty="0">
                <a:latin typeface="Cambria" panose="02040503050406030204" pitchFamily="18" charset="0"/>
              </a:rPr>
              <a:t>измерение тонуса жевательной мышцы в граммах.</a:t>
            </a:r>
          </a:p>
          <a:p>
            <a:endParaRPr lang="ru-RU" sz="2400" dirty="0">
              <a:latin typeface="Cambria" panose="02040503050406030204" pitchFamily="18" charset="0"/>
            </a:endParaRPr>
          </a:p>
        </p:txBody>
      </p:sp>
      <p:pic>
        <p:nvPicPr>
          <p:cNvPr id="4" name="Picture 3" descr="Изображение 008"/>
          <p:cNvPicPr>
            <a:picLocks noChangeAspect="1" noChangeArrowheads="1"/>
          </p:cNvPicPr>
          <p:nvPr/>
        </p:nvPicPr>
        <p:blipFill>
          <a:blip r:embed="rId2" cstate="print">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l="20195" r="24844" b="11188"/>
          <a:stretch>
            <a:fillRect/>
          </a:stretch>
        </p:blipFill>
        <p:spPr bwMode="auto">
          <a:xfrm>
            <a:off x="3203848" y="2204864"/>
            <a:ext cx="40036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107504"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4194400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39</a:t>
            </a:fld>
            <a:endParaRPr lang="ru-RU"/>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2" name="Прямоугольник 1"/>
          <p:cNvSpPr/>
          <p:nvPr/>
        </p:nvSpPr>
        <p:spPr>
          <a:xfrm>
            <a:off x="1619672" y="1628800"/>
            <a:ext cx="7344816" cy="3065455"/>
          </a:xfrm>
          <a:prstGeom prst="rect">
            <a:avLst/>
          </a:prstGeom>
        </p:spPr>
        <p:txBody>
          <a:bodyPr wrap="square">
            <a:spAutoFit/>
          </a:bodyPr>
          <a:lstStyle/>
          <a:p>
            <a:pPr indent="457200" algn="just">
              <a:lnSpc>
                <a:spcPct val="115000"/>
              </a:lnSpc>
              <a:spcAft>
                <a:spcPts val="0"/>
              </a:spcAft>
            </a:pP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Реография -</a:t>
            </a:r>
            <a:r>
              <a:rPr lang="ru-RU" sz="2400" dirty="0">
                <a:latin typeface="Times New Roman" panose="02020603050405020304" pitchFamily="18" charset="0"/>
                <a:ea typeface="Calibri" panose="020F0502020204030204" pitchFamily="34" charset="0"/>
                <a:cs typeface="Times New Roman" panose="02020603050405020304" pitchFamily="18" charset="0"/>
              </a:rPr>
              <a:t> метод исследования пульсовых колебаний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кровенаполненных</a:t>
            </a:r>
            <a:r>
              <a:rPr lang="ru-RU" sz="2400" dirty="0">
                <a:latin typeface="Times New Roman" panose="02020603050405020304" pitchFamily="18" charset="0"/>
                <a:ea typeface="Calibri" panose="020F0502020204030204" pitchFamily="34" charset="0"/>
                <a:cs typeface="Times New Roman" panose="02020603050405020304" pitchFamily="18" charset="0"/>
              </a:rPr>
              <a:t> сосудов, основанный на графической регистрации изменений полного электрического сопротивления тканей. Проводят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реодентографию</a:t>
            </a:r>
            <a:r>
              <a:rPr lang="ru-RU" sz="2400" dirty="0">
                <a:latin typeface="Times New Roman" panose="02020603050405020304" pitchFamily="18" charset="0"/>
                <a:ea typeface="Calibri" panose="020F0502020204030204" pitchFamily="34" charset="0"/>
                <a:cs typeface="Times New Roman" panose="02020603050405020304" pitchFamily="18" charset="0"/>
              </a:rPr>
              <a:t> (исследуют кровообращение в зубе),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реопародонтографию</a:t>
            </a:r>
            <a:r>
              <a:rPr lang="ru-RU" sz="2400" dirty="0">
                <a:latin typeface="Times New Roman" panose="02020603050405020304" pitchFamily="18" charset="0"/>
                <a:ea typeface="Calibri" panose="020F0502020204030204" pitchFamily="34" charset="0"/>
                <a:cs typeface="Times New Roman" panose="02020603050405020304" pitchFamily="18" charset="0"/>
              </a:rPr>
              <a:t> (в тканях пародонта) и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реоартрографию</a:t>
            </a:r>
            <a:r>
              <a:rPr lang="ru-RU" sz="2400" dirty="0">
                <a:latin typeface="Times New Roman" panose="02020603050405020304" pitchFamily="18" charset="0"/>
                <a:ea typeface="Calibri" panose="020F0502020204030204" pitchFamily="34" charset="0"/>
                <a:cs typeface="Times New Roman" panose="02020603050405020304" pitchFamily="18" charset="0"/>
              </a:rPr>
              <a:t> (околоушной обл.).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1018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4</a:t>
            </a:fld>
            <a:endParaRPr lang="ru-RU"/>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blip>
          <a:srcRect l="1981" t="1949"/>
          <a:stretch>
            <a:fillRect/>
          </a:stretch>
        </p:blipFill>
        <p:spPr bwMode="auto">
          <a:xfrm>
            <a:off x="5580559" y="1293444"/>
            <a:ext cx="3563442" cy="4271111"/>
          </a:xfrm>
          <a:prstGeom prst="rect">
            <a:avLst/>
          </a:prstGeom>
          <a:noFill/>
          <a:ln w="9525">
            <a:noFill/>
            <a:miter lim="800000"/>
            <a:headEnd/>
            <a:tailEnd/>
          </a:ln>
          <a:effectLst/>
        </p:spPr>
      </p:pic>
      <p:sp>
        <p:nvSpPr>
          <p:cNvPr id="8" name="TextBox 7"/>
          <p:cNvSpPr txBox="1"/>
          <p:nvPr/>
        </p:nvSpPr>
        <p:spPr>
          <a:xfrm>
            <a:off x="1511246" y="978684"/>
            <a:ext cx="4104903" cy="4585871"/>
          </a:xfrm>
          <a:prstGeom prst="rect">
            <a:avLst/>
          </a:prstGeom>
          <a:noFill/>
          <a:ln>
            <a:noFill/>
          </a:ln>
        </p:spPr>
        <p:txBody>
          <a:bodyPr wrap="square" rtlCol="0">
            <a:spAutoFit/>
          </a:bodyPr>
          <a:lstStyle/>
          <a:p>
            <a:r>
              <a:rPr lang="ru-RU" sz="2800" b="1" dirty="0" smtClean="0">
                <a:solidFill>
                  <a:srgbClr val="C00000"/>
                </a:solidFill>
                <a:latin typeface="Cambria" panose="02040503050406030204" pitchFamily="18" charset="0"/>
              </a:rPr>
              <a:t>Цель обследования :</a:t>
            </a:r>
            <a:br>
              <a:rPr lang="ru-RU" sz="2800" b="1" dirty="0" smtClean="0">
                <a:solidFill>
                  <a:srgbClr val="C00000"/>
                </a:solidFill>
                <a:latin typeface="Cambria" panose="02040503050406030204" pitchFamily="18" charset="0"/>
              </a:rPr>
            </a:br>
            <a:r>
              <a:rPr lang="ru-RU" sz="2400" dirty="0" smtClean="0">
                <a:latin typeface="Cambria" panose="02040503050406030204" pitchFamily="18" charset="0"/>
              </a:rPr>
              <a:t>заключается в выявлении этиологии и развития заболевания, установлении степени и характера морфологических и функциональных нарушений зубочелюстной системы, связь и взаимодействие этих нарушений с другими органами и системами. </a:t>
            </a:r>
            <a:endParaRPr lang="ru-RU" dirty="0">
              <a:latin typeface="Cambria" panose="02040503050406030204" pitchFamily="18" charset="0"/>
            </a:endParaRPr>
          </a:p>
        </p:txBody>
      </p:sp>
      <p:grpSp>
        <p:nvGrpSpPr>
          <p:cNvPr id="9" name="Группа 8"/>
          <p:cNvGrpSpPr/>
          <p:nvPr/>
        </p:nvGrpSpPr>
        <p:grpSpPr>
          <a:xfrm>
            <a:off x="107504" y="116632"/>
            <a:ext cx="1368152" cy="6624736"/>
            <a:chOff x="107504" y="116632"/>
            <a:chExt cx="1368152" cy="6624736"/>
          </a:xfrm>
        </p:grpSpPr>
        <p:pic>
          <p:nvPicPr>
            <p:cNvPr id="10" name="Рисунок 9"/>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1"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4059645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a:p>
        </p:txBody>
      </p:sp>
      <p:pic>
        <p:nvPicPr>
          <p:cNvPr id="5" name="Рисунок 4"/>
          <p:cNvPicPr>
            <a:picLocks noChangeAspect="1"/>
          </p:cNvPicPr>
          <p:nvPr/>
        </p:nvPicPr>
        <p:blipFill>
          <a:blip r:embed="rId2" cstate="print"/>
          <a:stretch>
            <a:fillRect/>
          </a:stretch>
        </p:blipFill>
        <p:spPr>
          <a:xfrm>
            <a:off x="5027705" y="909021"/>
            <a:ext cx="4088221" cy="3066166"/>
          </a:xfrm>
          <a:prstGeom prst="rect">
            <a:avLst/>
          </a:prstGeom>
        </p:spPr>
      </p:pic>
      <p:sp>
        <p:nvSpPr>
          <p:cNvPr id="6" name="TextBox 5"/>
          <p:cNvSpPr txBox="1"/>
          <p:nvPr/>
        </p:nvSpPr>
        <p:spPr>
          <a:xfrm>
            <a:off x="179512" y="1564941"/>
            <a:ext cx="4876267" cy="1754326"/>
          </a:xfrm>
          <a:prstGeom prst="rect">
            <a:avLst/>
          </a:prstGeom>
          <a:noFill/>
        </p:spPr>
        <p:txBody>
          <a:bodyPr wrap="square" rtlCol="0">
            <a:spAutoFit/>
          </a:bodyPr>
          <a:lstStyle/>
          <a:p>
            <a:pPr algn="ctr"/>
            <a:r>
              <a:rPr lang="ru-RU" sz="3600" b="1" dirty="0" smtClean="0">
                <a:solidFill>
                  <a:srgbClr val="C00000"/>
                </a:solidFill>
                <a:latin typeface="Cambria" panose="02040503050406030204" pitchFamily="18" charset="0"/>
              </a:rPr>
              <a:t>Рентгенологические</a:t>
            </a:r>
          </a:p>
          <a:p>
            <a:pPr algn="ctr"/>
            <a:r>
              <a:rPr lang="ru-RU" sz="3600" b="1" dirty="0" smtClean="0">
                <a:solidFill>
                  <a:srgbClr val="C00000"/>
                </a:solidFill>
                <a:latin typeface="Cambria" panose="02040503050406030204" pitchFamily="18" charset="0"/>
              </a:rPr>
              <a:t>методы исследования</a:t>
            </a:r>
          </a:p>
        </p:txBody>
      </p:sp>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547664" y="260648"/>
            <a:ext cx="1368152" cy="1423511"/>
          </a:xfrm>
          <a:prstGeom prst="rect">
            <a:avLst/>
          </a:prstGeom>
          <a:noFill/>
          <a:ln w="9525">
            <a:noFill/>
            <a:miter lim="800000"/>
            <a:headEnd/>
            <a:tailEnd/>
          </a:ln>
        </p:spPr>
      </p:pic>
      <p:sp>
        <p:nvSpPr>
          <p:cNvPr id="3" name="Прямоугольник 2"/>
          <p:cNvSpPr/>
          <p:nvPr/>
        </p:nvSpPr>
        <p:spPr>
          <a:xfrm>
            <a:off x="179512" y="4071267"/>
            <a:ext cx="8856983" cy="2640723"/>
          </a:xfrm>
          <a:prstGeom prst="rect">
            <a:avLst/>
          </a:prstGeom>
        </p:spPr>
        <p:txBody>
          <a:bodyPr wrap="square">
            <a:spAutoFit/>
          </a:bodyPr>
          <a:lstStyle/>
          <a:p>
            <a:pPr algn="ctr">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Рентгенологические методы исследования зубов и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околозубных</a:t>
            </a:r>
            <a:r>
              <a:rPr lang="ru-RU" sz="2400" dirty="0">
                <a:latin typeface="Times New Roman" panose="02020603050405020304" pitchFamily="18" charset="0"/>
                <a:ea typeface="Calibri" panose="020F0502020204030204" pitchFamily="34" charset="0"/>
                <a:cs typeface="Times New Roman" panose="02020603050405020304" pitchFamily="18" charset="0"/>
              </a:rPr>
              <a:t> тканей: дентальная рентгенография (прицельная</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a:latin typeface="Times New Roman" panose="02020603050405020304" pitchFamily="18" charset="0"/>
                <a:ea typeface="Calibri" panose="020F0502020204030204" pitchFamily="34" charset="0"/>
                <a:cs typeface="Times New Roman" panose="02020603050405020304" pitchFamily="18" charset="0"/>
              </a:rPr>
              <a:t>панорамная рентгенография, сагиттальная томография, компьютерная томография,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телерентгенография</a:t>
            </a:r>
            <a:r>
              <a:rPr lang="ru-RU" sz="2400" dirty="0">
                <a:latin typeface="Times New Roman" panose="02020603050405020304" pitchFamily="18" charset="0"/>
                <a:ea typeface="Calibri" panose="020F0502020204030204" pitchFamily="34" charset="0"/>
                <a:cs typeface="Times New Roman" panose="02020603050405020304" pitchFamily="18" charset="0"/>
              </a:rPr>
              <a:t>, рентгеноскопия,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рентгенокинематография</a:t>
            </a:r>
            <a:r>
              <a:rPr lang="ru-RU" sz="2400" dirty="0">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smtClean="0">
                <a:latin typeface="Times New Roman" panose="02020603050405020304" pitchFamily="18" charset="0"/>
                <a:ea typeface="Calibri" panose="020F0502020204030204" pitchFamily="34" charset="0"/>
                <a:cs typeface="Times New Roman" panose="02020603050405020304" pitchFamily="18" charset="0"/>
              </a:rPr>
              <a:t>радиофизиография</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a:latin typeface="Times New Roman" panose="02020603050405020304" pitchFamily="18" charset="0"/>
                <a:ea typeface="Calibri" panose="020F0502020204030204" pitchFamily="34" charset="0"/>
                <a:cs typeface="Times New Roman" panose="02020603050405020304" pitchFamily="18" charset="0"/>
              </a:rPr>
              <a:t>магнитно-резонансная томография,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smtClean="0">
                <a:latin typeface="Times New Roman" panose="02020603050405020304" pitchFamily="18" charset="0"/>
                <a:ea typeface="Calibri" panose="020F0502020204030204" pitchFamily="34" charset="0"/>
                <a:cs typeface="Times New Roman" panose="02020603050405020304" pitchFamily="18" charset="0"/>
              </a:rPr>
              <a:t>артроскопия</a:t>
            </a:r>
            <a:r>
              <a:rPr lang="ru-RU" sz="2400" dirty="0">
                <a:latin typeface="Times New Roman" panose="02020603050405020304" pitchFamily="18"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656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79512" y="116632"/>
            <a:ext cx="1368152" cy="6624736"/>
            <a:chOff x="107504" y="116632"/>
            <a:chExt cx="1368152" cy="6624736"/>
          </a:xfrm>
        </p:grpSpPr>
        <p:pic>
          <p:nvPicPr>
            <p:cNvPr id="6" name="Рисунок 5"/>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2" name="Прямоугольник 1"/>
          <p:cNvSpPr/>
          <p:nvPr/>
        </p:nvSpPr>
        <p:spPr>
          <a:xfrm>
            <a:off x="1547664" y="-3174"/>
            <a:ext cx="7344816" cy="6861174"/>
          </a:xfrm>
          <a:prstGeom prst="rect">
            <a:avLst/>
          </a:prstGeom>
        </p:spPr>
        <p:txBody>
          <a:bodyPr wrap="square">
            <a:spAutoFit/>
          </a:bodyPr>
          <a:lstStyle/>
          <a:p>
            <a:pPr indent="457200" algn="ctr">
              <a:lnSpc>
                <a:spcPct val="115000"/>
              </a:lnSpc>
              <a:spcAft>
                <a:spcPts val="0"/>
              </a:spcAft>
            </a:pP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Методика чтения внутриротовых рентгенограмм включает:</a:t>
            </a:r>
            <a:endPar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оценку качества рентгенограммы: контрастность, резкость, проекционные искажения (удлинение, укорочение зуба), полнота охвата исследуемой области;</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определение объема исследования: какая челюсть, группа зубов;</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анализ тени зуба: состояние коронки, характеристика полости зуба,  состояние корней, характеристика корневых каналов, оценка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периодонтальной</a:t>
            </a:r>
            <a:r>
              <a:rPr lang="ru-RU" sz="2400" dirty="0">
                <a:latin typeface="Times New Roman" panose="02020603050405020304" pitchFamily="18" charset="0"/>
                <a:ea typeface="Calibri" panose="020F0502020204030204" pitchFamily="34" charset="0"/>
                <a:cs typeface="Times New Roman" panose="02020603050405020304" pitchFamily="18" charset="0"/>
              </a:rPr>
              <a:t> щели, состояние компактной пластинки лунки;</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оценка окружающих тканей: состояние межзубных перегородок, наличие перестройки внутрикостной структуры, анализ патологической тени.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4416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Рисунок 245" descr="5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79" y="2062161"/>
            <a:ext cx="3000752" cy="3744417"/>
          </a:xfrm>
          <a:prstGeom prst="rect">
            <a:avLst/>
          </a:prstGeom>
          <a:noFill/>
          <a:extLst>
            <a:ext uri="{909E8E84-426E-40DD-AFC4-6F175D3DCCD1}">
              <a14:hiddenFill xmlns:a14="http://schemas.microsoft.com/office/drawing/2010/main">
                <a:solidFill>
                  <a:srgbClr val="FFFFFF"/>
                </a:solidFill>
              </a14:hiddenFill>
            </a:ext>
          </a:extLst>
        </p:spPr>
      </p:pic>
      <p:pic>
        <p:nvPicPr>
          <p:cNvPr id="34817" name="Рисунок 244" descr="pic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823" y="2062162"/>
            <a:ext cx="2987706" cy="37444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4"/>
          <p:cNvSpPr>
            <a:spLocks noChangeArrowheads="1"/>
          </p:cNvSpPr>
          <p:nvPr/>
        </p:nvSpPr>
        <p:spPr bwMode="auto">
          <a:xfrm>
            <a:off x="0" y="3190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5" name="Rectangle 5"/>
          <p:cNvSpPr>
            <a:spLocks noChangeArrowheads="1"/>
          </p:cNvSpPr>
          <p:nvPr/>
        </p:nvSpPr>
        <p:spPr bwMode="auto">
          <a:xfrm>
            <a:off x="0" y="592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a:off x="2123728" y="388555"/>
            <a:ext cx="5649856" cy="954107"/>
          </a:xfrm>
          <a:prstGeom prst="rect">
            <a:avLst/>
          </a:prstGeom>
          <a:noFill/>
        </p:spPr>
        <p:txBody>
          <a:bodyPr wrap="square" rtlCol="0">
            <a:spAutoFit/>
          </a:bodyPr>
          <a:lstStyle/>
          <a:p>
            <a:pPr algn="ctr"/>
            <a:r>
              <a:rPr lang="ru-RU" sz="2800" b="1" dirty="0" smtClean="0">
                <a:solidFill>
                  <a:srgbClr val="FF0000"/>
                </a:solidFill>
                <a:latin typeface="Cambria" panose="02040503050406030204" pitchFamily="18" charset="0"/>
              </a:rPr>
              <a:t>Дентальные прицельные рентгенограммы</a:t>
            </a:r>
            <a:endParaRPr lang="ru-RU" sz="2800" b="1" dirty="0">
              <a:solidFill>
                <a:srgbClr val="FF0000"/>
              </a:solidFill>
              <a:latin typeface="Cambria" panose="02040503050406030204" pitchFamily="18" charset="0"/>
            </a:endParaRPr>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5515169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1800" y="620688"/>
            <a:ext cx="5634256" cy="707886"/>
          </a:xfrm>
          <a:prstGeom prst="rect">
            <a:avLst/>
          </a:prstGeom>
          <a:noFill/>
        </p:spPr>
        <p:txBody>
          <a:bodyPr wrap="square" rtlCol="0">
            <a:spAutoFit/>
          </a:bodyPr>
          <a:lstStyle/>
          <a:p>
            <a:pPr algn="ctr"/>
            <a:r>
              <a:rPr lang="ru-RU" sz="4000" b="1" dirty="0" err="1">
                <a:solidFill>
                  <a:srgbClr val="FF0000"/>
                </a:solidFill>
                <a:latin typeface="Cambria" panose="02040503050406030204" pitchFamily="18" charset="0"/>
              </a:rPr>
              <a:t>Ортопантомограмма</a:t>
            </a:r>
            <a:r>
              <a:rPr lang="ru-RU" sz="4000" b="1" dirty="0">
                <a:solidFill>
                  <a:srgbClr val="FF0000"/>
                </a:solidFill>
                <a:latin typeface="Cambria" panose="02040503050406030204" pitchFamily="18" charset="0"/>
              </a:rPr>
              <a:t> </a:t>
            </a:r>
          </a:p>
        </p:txBody>
      </p:sp>
      <p:pic>
        <p:nvPicPr>
          <p:cNvPr id="3074" name="Picture 2" descr="http://www.3d-lab.ru/content/images/7b46d7ae-80f3-4504-b09d-e6fa6cce189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7970" y="1803302"/>
            <a:ext cx="7196807" cy="34760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Группа 10"/>
          <p:cNvGrpSpPr/>
          <p:nvPr/>
        </p:nvGrpSpPr>
        <p:grpSpPr>
          <a:xfrm>
            <a:off x="107504" y="116632"/>
            <a:ext cx="1368152" cy="6624736"/>
            <a:chOff x="107504" y="116632"/>
            <a:chExt cx="1368152" cy="6624736"/>
          </a:xfrm>
        </p:grpSpPr>
        <p:pic>
          <p:nvPicPr>
            <p:cNvPr id="12" name="Рисунок 11"/>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3"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3746295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Рисунок 242" descr="215а"/>
          <p:cNvPicPr>
            <a:picLocks noChangeAspect="1" noChangeArrowheads="1"/>
          </p:cNvPicPr>
          <p:nvPr/>
        </p:nvPicPr>
        <p:blipFill>
          <a:blip r:embed="rId2" cstate="print">
            <a:extLst>
              <a:ext uri="{28A0092B-C50C-407E-A947-70E740481C1C}">
                <a14:useLocalDpi xmlns:a14="http://schemas.microsoft.com/office/drawing/2010/main" val="0"/>
              </a:ext>
            </a:extLst>
          </a:blip>
          <a:srcRect r="13109"/>
          <a:stretch>
            <a:fillRect/>
          </a:stretch>
        </p:blipFill>
        <p:spPr bwMode="auto">
          <a:xfrm>
            <a:off x="1984950" y="1023937"/>
            <a:ext cx="19240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6867" name="Рисунок 241" descr="215б"/>
          <p:cNvPicPr>
            <a:picLocks noChangeAspect="1" noChangeArrowheads="1"/>
          </p:cNvPicPr>
          <p:nvPr/>
        </p:nvPicPr>
        <p:blipFill>
          <a:blip r:embed="rId3" cstate="print">
            <a:extLst>
              <a:ext uri="{28A0092B-C50C-407E-A947-70E740481C1C}">
                <a14:useLocalDpi xmlns:a14="http://schemas.microsoft.com/office/drawing/2010/main" val="0"/>
              </a:ext>
            </a:extLst>
          </a:blip>
          <a:srcRect r="12830"/>
          <a:stretch>
            <a:fillRect/>
          </a:stretch>
        </p:blipFill>
        <p:spPr bwMode="auto">
          <a:xfrm>
            <a:off x="5458201" y="1033462"/>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6866" name="Рисунок 240" descr="216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3914" y="3998422"/>
            <a:ext cx="19621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36865" name="Рисунок 239" descr="216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8399" y="4019550"/>
            <a:ext cx="1933575" cy="2419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6"/>
          <p:cNvSpPr>
            <a:spLocks noChangeArrowheads="1"/>
          </p:cNvSpPr>
          <p:nvPr/>
        </p:nvSpPr>
        <p:spPr bwMode="auto">
          <a:xfrm>
            <a:off x="4345797" y="1888083"/>
            <a:ext cx="5036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А  </a:t>
            </a:r>
            <a:endParaRPr kumimoji="0" lang="ru-RU" sz="1800" b="0" i="0" u="none" strike="noStrike" cap="none" normalizeH="0" baseline="0" dirty="0" smtClean="0">
              <a:ln>
                <a:noFill/>
              </a:ln>
              <a:solidFill>
                <a:schemeClr val="tx1"/>
              </a:solidFill>
              <a:effectLst/>
              <a:latin typeface="Arial" pitchFamily="34" charset="0"/>
            </a:endParaRPr>
          </a:p>
        </p:txBody>
      </p:sp>
      <p:sp>
        <p:nvSpPr>
          <p:cNvPr id="5" name="Rectangle 7"/>
          <p:cNvSpPr>
            <a:spLocks noChangeArrowheads="1"/>
          </p:cNvSpPr>
          <p:nvPr/>
        </p:nvSpPr>
        <p:spPr bwMode="auto">
          <a:xfrm>
            <a:off x="0" y="5229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8"/>
          <p:cNvSpPr>
            <a:spLocks noChangeArrowheads="1"/>
          </p:cNvSpPr>
          <p:nvPr/>
        </p:nvSpPr>
        <p:spPr bwMode="auto">
          <a:xfrm>
            <a:off x="4345797" y="4356156"/>
            <a:ext cx="452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rPr>
              <a:t>Б</a:t>
            </a:r>
          </a:p>
        </p:txBody>
      </p:sp>
      <p:sp>
        <p:nvSpPr>
          <p:cNvPr id="7" name="TextBox 6"/>
          <p:cNvSpPr txBox="1"/>
          <p:nvPr/>
        </p:nvSpPr>
        <p:spPr>
          <a:xfrm>
            <a:off x="1646969" y="134034"/>
            <a:ext cx="5901317" cy="646331"/>
          </a:xfrm>
          <a:prstGeom prst="rect">
            <a:avLst/>
          </a:prstGeom>
          <a:noFill/>
        </p:spPr>
        <p:txBody>
          <a:bodyPr wrap="square" rtlCol="0">
            <a:spAutoFit/>
          </a:bodyPr>
          <a:lstStyle/>
          <a:p>
            <a:pPr algn="ctr"/>
            <a:r>
              <a:rPr lang="ru-RU" sz="3600" b="1" dirty="0">
                <a:solidFill>
                  <a:srgbClr val="FF0000"/>
                </a:solidFill>
                <a:latin typeface="Cambria" panose="02040503050406030204" pitchFamily="18" charset="0"/>
              </a:rPr>
              <a:t>Прицельная </a:t>
            </a:r>
            <a:r>
              <a:rPr lang="ru-RU" sz="3600" b="1" dirty="0" err="1">
                <a:solidFill>
                  <a:srgbClr val="FF0000"/>
                </a:solidFill>
                <a:latin typeface="Cambria" panose="02040503050406030204" pitchFamily="18" charset="0"/>
              </a:rPr>
              <a:t>томограмма</a:t>
            </a:r>
            <a:r>
              <a:rPr lang="ru-RU" sz="3600" b="1" dirty="0">
                <a:solidFill>
                  <a:srgbClr val="FF0000"/>
                </a:solidFill>
                <a:latin typeface="Cambria" panose="02040503050406030204" pitchFamily="18" charset="0"/>
              </a:rPr>
              <a:t> </a:t>
            </a:r>
          </a:p>
        </p:txBody>
      </p:sp>
      <p:grpSp>
        <p:nvGrpSpPr>
          <p:cNvPr id="11" name="Группа 10"/>
          <p:cNvGrpSpPr/>
          <p:nvPr/>
        </p:nvGrpSpPr>
        <p:grpSpPr>
          <a:xfrm>
            <a:off x="30162" y="116632"/>
            <a:ext cx="1368152" cy="6624736"/>
            <a:chOff x="107504" y="116632"/>
            <a:chExt cx="1368152" cy="6624736"/>
          </a:xfrm>
        </p:grpSpPr>
        <p:pic>
          <p:nvPicPr>
            <p:cNvPr id="12" name="Рисунок 11"/>
            <p:cNvPicPr/>
            <p:nvPr/>
          </p:nvPicPr>
          <p:blipFill rotWithShape="1">
            <a:blip r:embed="rId6"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3" name="Picture 2" descr="C:\Users\1\Desktop\логотип.png"/>
            <p:cNvPicPr>
              <a:picLocks noChangeAspect="1" noChangeArrowheads="1"/>
            </p:cNvPicPr>
            <p:nvPr/>
          </p:nvPicPr>
          <p:blipFill>
            <a:blip r:embed="rId7"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598842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Documents and Settings\Администратор\Рабочий стол\Документы для диссертации\Лапина\Фото в диссер\Валера1-- (3).JPG"/>
          <p:cNvPicPr/>
          <p:nvPr/>
        </p:nvPicPr>
        <p:blipFill>
          <a:blip r:embed="rId2" cstate="print"/>
          <a:srcRect/>
          <a:stretch>
            <a:fillRect/>
          </a:stretch>
        </p:blipFill>
        <p:spPr bwMode="auto">
          <a:xfrm>
            <a:off x="1938132" y="2132856"/>
            <a:ext cx="6666316" cy="4104456"/>
          </a:xfrm>
          <a:prstGeom prst="rect">
            <a:avLst/>
          </a:prstGeom>
          <a:noFill/>
          <a:ln w="9525">
            <a:noFill/>
            <a:miter lim="800000"/>
            <a:headEnd/>
            <a:tailEnd/>
          </a:ln>
        </p:spPr>
      </p:pic>
      <p:sp>
        <p:nvSpPr>
          <p:cNvPr id="4" name="TextBox 3"/>
          <p:cNvSpPr txBox="1"/>
          <p:nvPr/>
        </p:nvSpPr>
        <p:spPr>
          <a:xfrm>
            <a:off x="1691680" y="359222"/>
            <a:ext cx="7020272" cy="1323439"/>
          </a:xfrm>
          <a:prstGeom prst="rect">
            <a:avLst/>
          </a:prstGeom>
          <a:noFill/>
        </p:spPr>
        <p:txBody>
          <a:bodyPr wrap="square" rtlCol="0">
            <a:spAutoFit/>
          </a:bodyPr>
          <a:lstStyle/>
          <a:p>
            <a:pPr algn="ctr"/>
            <a:r>
              <a:rPr lang="ru-RU" sz="4000" b="1" dirty="0">
                <a:solidFill>
                  <a:srgbClr val="FF0000"/>
                </a:solidFill>
                <a:latin typeface="Cambria" panose="02040503050406030204" pitchFamily="18" charset="0"/>
              </a:rPr>
              <a:t>Проведение компьютерной </a:t>
            </a:r>
            <a:r>
              <a:rPr lang="ru-RU" sz="4000" b="1" dirty="0" smtClean="0">
                <a:solidFill>
                  <a:srgbClr val="FF0000"/>
                </a:solidFill>
                <a:latin typeface="Cambria" panose="02040503050406030204" pitchFamily="18" charset="0"/>
              </a:rPr>
              <a:t>томографии</a:t>
            </a:r>
            <a:endParaRPr lang="ru-RU" sz="4000" b="1" dirty="0">
              <a:solidFill>
                <a:srgbClr val="FF0000"/>
              </a:solidFill>
              <a:latin typeface="Cambria" panose="02040503050406030204" pitchFamily="18" charset="0"/>
            </a:endParaRPr>
          </a:p>
        </p:txBody>
      </p:sp>
      <p:grpSp>
        <p:nvGrpSpPr>
          <p:cNvPr id="5" name="Группа 4"/>
          <p:cNvGrpSpPr/>
          <p:nvPr/>
        </p:nvGrpSpPr>
        <p:grpSpPr>
          <a:xfrm>
            <a:off x="179512"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699209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Рисунок 237" descr="138а1"/>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b="21538"/>
          <a:stretch>
            <a:fillRect/>
          </a:stretch>
        </p:blipFill>
        <p:spPr bwMode="auto">
          <a:xfrm>
            <a:off x="5206355" y="893862"/>
            <a:ext cx="27146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Рисунок 236" descr="138а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b="23643"/>
          <a:stretch>
            <a:fillRect/>
          </a:stretch>
        </p:blipFill>
        <p:spPr bwMode="auto">
          <a:xfrm>
            <a:off x="1828800" y="922437"/>
            <a:ext cx="27432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37890" name="Рисунок 235" descr="138б1"/>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b="24428"/>
          <a:stretch>
            <a:fillRect/>
          </a:stretch>
        </p:blipFill>
        <p:spPr bwMode="auto">
          <a:xfrm>
            <a:off x="5292080" y="3573015"/>
            <a:ext cx="262890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7889" name="Рисунок 234" descr="138б2"/>
          <p:cNvPicPr>
            <a:picLocks noChangeAspect="1" noChangeArrowheads="1"/>
          </p:cNvPicPr>
          <p:nvPr/>
        </p:nvPicPr>
        <p:blipFill>
          <a:blip r:embed="rId5" cstate="print">
            <a:lum bright="20000"/>
            <a:extLst>
              <a:ext uri="{28A0092B-C50C-407E-A947-70E740481C1C}">
                <a14:useLocalDpi xmlns:a14="http://schemas.microsoft.com/office/drawing/2010/main" val="0"/>
              </a:ext>
            </a:extLst>
          </a:blip>
          <a:srcRect b="26237"/>
          <a:stretch>
            <a:fillRect/>
          </a:stretch>
        </p:blipFill>
        <p:spPr bwMode="auto">
          <a:xfrm>
            <a:off x="1980351" y="3662362"/>
            <a:ext cx="2733675" cy="2009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7"/>
          <p:cNvSpPr>
            <a:spLocks noChangeArrowheads="1"/>
          </p:cNvSpPr>
          <p:nvPr/>
        </p:nvSpPr>
        <p:spPr bwMode="auto">
          <a:xfrm>
            <a:off x="0" y="4667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8"/>
          <p:cNvSpPr>
            <a:spLocks noChangeArrowheads="1"/>
          </p:cNvSpPr>
          <p:nvPr/>
        </p:nvSpPr>
        <p:spPr bwMode="auto">
          <a:xfrm>
            <a:off x="4429974" y="6980337"/>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grpSp>
        <p:nvGrpSpPr>
          <p:cNvPr id="15" name="Группа 14"/>
          <p:cNvGrpSpPr/>
          <p:nvPr/>
        </p:nvGrpSpPr>
        <p:grpSpPr>
          <a:xfrm>
            <a:off x="179512" y="116632"/>
            <a:ext cx="1368152" cy="6624736"/>
            <a:chOff x="107504" y="116632"/>
            <a:chExt cx="1368152" cy="6624736"/>
          </a:xfrm>
        </p:grpSpPr>
        <p:pic>
          <p:nvPicPr>
            <p:cNvPr id="16" name="Рисунок 15"/>
            <p:cNvPicPr/>
            <p:nvPr/>
          </p:nvPicPr>
          <p:blipFill rotWithShape="1">
            <a:blip r:embed="rId6"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7" name="Picture 2" descr="C:\Users\1\Desktop\логотип.png"/>
            <p:cNvPicPr>
              <a:picLocks noChangeAspect="1" noChangeArrowheads="1"/>
            </p:cNvPicPr>
            <p:nvPr/>
          </p:nvPicPr>
          <p:blipFill>
            <a:blip r:embed="rId7"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050228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7"/>
          <p:cNvSpPr>
            <a:spLocks noChangeArrowheads="1"/>
          </p:cNvSpPr>
          <p:nvPr/>
        </p:nvSpPr>
        <p:spPr bwMode="auto">
          <a:xfrm>
            <a:off x="0" y="4667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8"/>
          <p:cNvSpPr>
            <a:spLocks noChangeArrowheads="1"/>
          </p:cNvSpPr>
          <p:nvPr/>
        </p:nvSpPr>
        <p:spPr bwMode="auto">
          <a:xfrm>
            <a:off x="4429974" y="6980337"/>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grpSp>
        <p:nvGrpSpPr>
          <p:cNvPr id="15" name="Группа 14"/>
          <p:cNvGrpSpPr/>
          <p:nvPr/>
        </p:nvGrpSpPr>
        <p:grpSpPr>
          <a:xfrm>
            <a:off x="179512" y="116632"/>
            <a:ext cx="1368152" cy="6624736"/>
            <a:chOff x="107504" y="116632"/>
            <a:chExt cx="1368152" cy="6624736"/>
          </a:xfrm>
        </p:grpSpPr>
        <p:pic>
          <p:nvPicPr>
            <p:cNvPr id="16" name="Рисунок 15"/>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7"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pic>
        <p:nvPicPr>
          <p:cNvPr id="4098" name="Picture 2" descr="Что такое ТРГ (Телерентгенограмм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124744"/>
            <a:ext cx="3960440" cy="5177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55876" y="457200"/>
            <a:ext cx="3600400" cy="523220"/>
          </a:xfrm>
          <a:prstGeom prst="rect">
            <a:avLst/>
          </a:prstGeom>
          <a:noFill/>
        </p:spPr>
        <p:txBody>
          <a:bodyPr wrap="square" rtlCol="0">
            <a:spAutoFit/>
          </a:bodyPr>
          <a:lstStyle/>
          <a:p>
            <a:pPr algn="ctr"/>
            <a:r>
              <a:rPr lang="ru-RU" sz="2800" b="1" dirty="0" err="1" smtClean="0">
                <a:solidFill>
                  <a:srgbClr val="FF0000"/>
                </a:solidFill>
                <a:latin typeface="Times New Roman" pitchFamily="18" charset="0"/>
                <a:cs typeface="Times New Roman" pitchFamily="18" charset="0"/>
              </a:rPr>
              <a:t>Телерентгенография</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3753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7"/>
          <p:cNvSpPr>
            <a:spLocks noChangeArrowheads="1"/>
          </p:cNvSpPr>
          <p:nvPr/>
        </p:nvSpPr>
        <p:spPr bwMode="auto">
          <a:xfrm>
            <a:off x="0" y="4667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8"/>
          <p:cNvSpPr>
            <a:spLocks noChangeArrowheads="1"/>
          </p:cNvSpPr>
          <p:nvPr/>
        </p:nvSpPr>
        <p:spPr bwMode="auto">
          <a:xfrm>
            <a:off x="4429974" y="6980337"/>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grpSp>
        <p:nvGrpSpPr>
          <p:cNvPr id="15" name="Группа 14"/>
          <p:cNvGrpSpPr/>
          <p:nvPr/>
        </p:nvGrpSpPr>
        <p:grpSpPr>
          <a:xfrm>
            <a:off x="179512" y="116632"/>
            <a:ext cx="1368152" cy="6624736"/>
            <a:chOff x="107504" y="116632"/>
            <a:chExt cx="1368152" cy="6624736"/>
          </a:xfrm>
        </p:grpSpPr>
        <p:pic>
          <p:nvPicPr>
            <p:cNvPr id="16" name="Рисунок 15"/>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7"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pic>
        <p:nvPicPr>
          <p:cNvPr id="5122" name="Picture 2" descr="Телерентгенотрамма (ТРГ) и ортопантограмма в стоматологии | Стоматология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206" y="1540143"/>
            <a:ext cx="4762500" cy="42481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59256" y="679299"/>
            <a:ext cx="3600400" cy="523220"/>
          </a:xfrm>
          <a:prstGeom prst="rect">
            <a:avLst/>
          </a:prstGeom>
          <a:noFill/>
        </p:spPr>
        <p:txBody>
          <a:bodyPr wrap="square" rtlCol="0">
            <a:spAutoFit/>
          </a:bodyPr>
          <a:lstStyle/>
          <a:p>
            <a:pPr algn="ctr"/>
            <a:r>
              <a:rPr lang="ru-RU" sz="2800" b="1" dirty="0" err="1" smtClean="0">
                <a:solidFill>
                  <a:srgbClr val="FF0000"/>
                </a:solidFill>
                <a:latin typeface="Times New Roman" pitchFamily="18" charset="0"/>
                <a:cs typeface="Times New Roman" pitchFamily="18" charset="0"/>
              </a:rPr>
              <a:t>Телерентгенография</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8433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a:p>
        </p:txBody>
      </p:sp>
      <p:pic>
        <p:nvPicPr>
          <p:cNvPr id="5" name="Рисунок 4"/>
          <p:cNvPicPr>
            <a:picLocks noChangeAspect="1"/>
          </p:cNvPicPr>
          <p:nvPr/>
        </p:nvPicPr>
        <p:blipFill>
          <a:blip r:embed="rId2" cstate="print"/>
          <a:stretch>
            <a:fillRect/>
          </a:stretch>
        </p:blipFill>
        <p:spPr>
          <a:xfrm>
            <a:off x="5055779" y="1661021"/>
            <a:ext cx="4088221" cy="3066166"/>
          </a:xfrm>
          <a:prstGeom prst="rect">
            <a:avLst/>
          </a:prstGeom>
        </p:spPr>
      </p:pic>
      <p:pic>
        <p:nvPicPr>
          <p:cNvPr id="7" name="Picture 2" descr="C:\Users\1\Desktop\логотип.png"/>
          <p:cNvPicPr>
            <a:picLocks noChangeAspect="1" noChangeArrowheads="1"/>
          </p:cNvPicPr>
          <p:nvPr/>
        </p:nvPicPr>
        <p:blipFill>
          <a:blip r:embed="rId3" cstate="print">
            <a:lum bright="-10000"/>
          </a:blip>
          <a:srcRect/>
          <a:stretch>
            <a:fillRect/>
          </a:stretch>
        </p:blipFill>
        <p:spPr bwMode="auto">
          <a:xfrm>
            <a:off x="1547664" y="260648"/>
            <a:ext cx="1368152" cy="1423511"/>
          </a:xfrm>
          <a:prstGeom prst="rect">
            <a:avLst/>
          </a:prstGeom>
          <a:noFill/>
          <a:ln w="9525">
            <a:noFill/>
            <a:miter lim="800000"/>
            <a:headEnd/>
            <a:tailEnd/>
          </a:ln>
        </p:spPr>
      </p:pic>
      <p:sp>
        <p:nvSpPr>
          <p:cNvPr id="8" name="TextBox 7"/>
          <p:cNvSpPr txBox="1"/>
          <p:nvPr/>
        </p:nvSpPr>
        <p:spPr>
          <a:xfrm>
            <a:off x="323528" y="2204864"/>
            <a:ext cx="4896544" cy="1569660"/>
          </a:xfrm>
          <a:prstGeom prst="rect">
            <a:avLst/>
          </a:prstGeom>
          <a:noFill/>
        </p:spPr>
        <p:txBody>
          <a:bodyPr wrap="square" rtlCol="0">
            <a:spAutoFit/>
          </a:bodyPr>
          <a:lstStyle/>
          <a:p>
            <a:r>
              <a:rPr lang="ru-RU" sz="9600" dirty="0" smtClean="0">
                <a:solidFill>
                  <a:srgbClr val="FF0000"/>
                </a:solidFill>
                <a:latin typeface="Cambria" panose="02040503050406030204" pitchFamily="18" charset="0"/>
              </a:rPr>
              <a:t>Диагноз</a:t>
            </a:r>
            <a:endParaRPr lang="ru-RU" sz="96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58665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pic>
        <p:nvPicPr>
          <p:cNvPr id="3" name="Рисунок 2"/>
          <p:cNvPicPr>
            <a:picLocks noChangeAspect="1"/>
          </p:cNvPicPr>
          <p:nvPr/>
        </p:nvPicPr>
        <p:blipFill>
          <a:blip r:embed="rId2" cstate="print"/>
          <a:stretch>
            <a:fillRect/>
          </a:stretch>
        </p:blipFill>
        <p:spPr>
          <a:xfrm>
            <a:off x="6948264" y="260648"/>
            <a:ext cx="2046312" cy="1534734"/>
          </a:xfrm>
          <a:prstGeom prst="rect">
            <a:avLst/>
          </a:prstGeom>
        </p:spPr>
      </p:pic>
      <p:sp>
        <p:nvSpPr>
          <p:cNvPr id="4" name="TextBox 3"/>
          <p:cNvSpPr txBox="1"/>
          <p:nvPr/>
        </p:nvSpPr>
        <p:spPr>
          <a:xfrm>
            <a:off x="1763688" y="189080"/>
            <a:ext cx="7230888" cy="6432530"/>
          </a:xfrm>
          <a:prstGeom prst="rect">
            <a:avLst/>
          </a:prstGeom>
          <a:noFill/>
        </p:spPr>
        <p:txBody>
          <a:bodyPr wrap="square" rtlCol="0">
            <a:spAutoFit/>
          </a:bodyPr>
          <a:lstStyle/>
          <a:p>
            <a:pPr marL="457200" indent="-457200"/>
            <a:endParaRPr lang="ru-RU" sz="2400" b="1" dirty="0" smtClean="0">
              <a:solidFill>
                <a:srgbClr val="C00000"/>
              </a:solidFill>
              <a:latin typeface="Cambria" panose="02040503050406030204" pitchFamily="18" charset="0"/>
            </a:endParaRPr>
          </a:p>
          <a:p>
            <a:pPr marL="457200" indent="-457200"/>
            <a:r>
              <a:rPr lang="ru-RU" sz="2400" b="1" dirty="0" smtClean="0">
                <a:solidFill>
                  <a:srgbClr val="C00000"/>
                </a:solidFill>
                <a:latin typeface="Cambria" panose="02040503050406030204" pitchFamily="18" charset="0"/>
              </a:rPr>
              <a:t>При опросе пациента выявляются</a:t>
            </a:r>
            <a:br>
              <a:rPr lang="ru-RU" sz="2400" b="1" dirty="0" smtClean="0">
                <a:solidFill>
                  <a:srgbClr val="C00000"/>
                </a:solidFill>
                <a:latin typeface="Cambria" panose="02040503050406030204" pitchFamily="18" charset="0"/>
              </a:rPr>
            </a:br>
            <a:r>
              <a:rPr lang="ru-RU" sz="2400" b="1" dirty="0" smtClean="0">
                <a:solidFill>
                  <a:srgbClr val="C00000"/>
                </a:solidFill>
                <a:latin typeface="Cambria" panose="02040503050406030204" pitchFamily="18" charset="0"/>
              </a:rPr>
              <a:t> жалобы, как правило, это:</a:t>
            </a:r>
          </a:p>
          <a:p>
            <a:pPr marL="457200" indent="-457200" algn="ctr"/>
            <a:endParaRPr lang="ru-RU" sz="2000" dirty="0" smtClean="0">
              <a:solidFill>
                <a:srgbClr val="F25100"/>
              </a:solidFill>
              <a:latin typeface="Cambria" panose="02040503050406030204" pitchFamily="18" charset="0"/>
            </a:endParaRPr>
          </a:p>
          <a:p>
            <a:pPr marL="457200" indent="-457200" algn="ctr"/>
            <a:endParaRPr lang="ru-RU" sz="2000" dirty="0" smtClean="0">
              <a:solidFill>
                <a:srgbClr val="F25100"/>
              </a:solidFill>
              <a:latin typeface="Cambria" panose="02040503050406030204" pitchFamily="18" charset="0"/>
            </a:endParaRPr>
          </a:p>
          <a:p>
            <a:pPr lvl="0">
              <a:buFont typeface="Wingdings" pitchFamily="2" charset="2"/>
              <a:buChar char="ü"/>
            </a:pPr>
            <a:r>
              <a:rPr lang="ru-RU" sz="2000" dirty="0" smtClean="0">
                <a:latin typeface="Cambria" panose="02040503050406030204" pitchFamily="18" charset="0"/>
              </a:rPr>
              <a:t>отсутствие нескольких зубов;</a:t>
            </a:r>
          </a:p>
          <a:p>
            <a:pPr lvl="0">
              <a:buFont typeface="Wingdings" pitchFamily="2" charset="2"/>
              <a:buChar char="ü"/>
            </a:pPr>
            <a:r>
              <a:rPr lang="ru-RU" sz="2000" dirty="0" smtClean="0">
                <a:latin typeface="Cambria" panose="02040503050406030204" pitchFamily="18" charset="0"/>
              </a:rPr>
              <a:t>отсутствие многих зубов, и как следствие, затрудненное, недостаточное или невозможное пережевывание пищи;</a:t>
            </a:r>
          </a:p>
          <a:p>
            <a:pPr lvl="0">
              <a:buFont typeface="Wingdings" pitchFamily="2" charset="2"/>
              <a:buChar char="ü"/>
            </a:pPr>
            <a:r>
              <a:rPr lang="ru-RU" sz="2000" dirty="0" smtClean="0">
                <a:latin typeface="Cambria" panose="02040503050406030204" pitchFamily="18" charset="0"/>
              </a:rPr>
              <a:t>подвижность зубов;</a:t>
            </a:r>
          </a:p>
          <a:p>
            <a:pPr lvl="0">
              <a:buFont typeface="Wingdings" pitchFamily="2" charset="2"/>
              <a:buChar char="ü"/>
            </a:pPr>
            <a:r>
              <a:rPr lang="ru-RU" sz="2000" dirty="0" smtClean="0">
                <a:latin typeface="Cambria" panose="02040503050406030204" pitchFamily="18" charset="0"/>
              </a:rPr>
              <a:t>кровоточивость десен;</a:t>
            </a:r>
          </a:p>
          <a:p>
            <a:pPr lvl="0">
              <a:buFont typeface="Wingdings" pitchFamily="2" charset="2"/>
              <a:buChar char="ü"/>
            </a:pPr>
            <a:r>
              <a:rPr lang="ru-RU" sz="2000" dirty="0" smtClean="0">
                <a:latin typeface="Cambria" panose="02040503050406030204" pitchFamily="18" charset="0"/>
              </a:rPr>
              <a:t>эстетическая неудовлетворенность из-за разрушенных зубов, изменения цвета, формы и размеров зубов или имеющихся ортопедических конструкций;</a:t>
            </a:r>
          </a:p>
          <a:p>
            <a:pPr lvl="0">
              <a:buFont typeface="Wingdings" pitchFamily="2" charset="2"/>
              <a:buChar char="ü"/>
            </a:pPr>
            <a:r>
              <a:rPr lang="ru-RU" sz="2000" dirty="0" smtClean="0">
                <a:latin typeface="Cambria" panose="02040503050406030204" pitchFamily="18" charset="0"/>
              </a:rPr>
              <a:t>поломку имеющихся ортопедических конструкций, возникновение определенных жалоб после протезирования (чувство жжения, </a:t>
            </a:r>
            <a:r>
              <a:rPr lang="ru-RU" sz="2000" dirty="0" err="1" smtClean="0">
                <a:latin typeface="Cambria" panose="02040503050406030204" pitchFamily="18" charset="0"/>
              </a:rPr>
              <a:t>стянутости</a:t>
            </a:r>
            <a:r>
              <a:rPr lang="ru-RU" sz="2000" dirty="0" smtClean="0">
                <a:latin typeface="Cambria" panose="02040503050406030204" pitchFamily="18" charset="0"/>
              </a:rPr>
              <a:t>, боли под протезом, появление отека, покраснения, нарушения дикции);</a:t>
            </a:r>
          </a:p>
          <a:p>
            <a:pPr lvl="0">
              <a:buFont typeface="Wingdings" pitchFamily="2" charset="2"/>
              <a:buChar char="ü"/>
            </a:pPr>
            <a:r>
              <a:rPr lang="ru-RU" sz="2000" dirty="0" smtClean="0">
                <a:latin typeface="Cambria" panose="02040503050406030204" pitchFamily="18" charset="0"/>
              </a:rPr>
              <a:t>боли в зубах, мышцах, челюстях;</a:t>
            </a:r>
          </a:p>
          <a:p>
            <a:pPr lvl="0">
              <a:buFont typeface="Wingdings" pitchFamily="2" charset="2"/>
              <a:buChar char="ü"/>
            </a:pPr>
            <a:r>
              <a:rPr lang="ru-RU" sz="2000" dirty="0" smtClean="0">
                <a:latin typeface="Cambria" panose="02040503050406030204" pitchFamily="18" charset="0"/>
              </a:rPr>
              <a:t>боли, щелканье, хруст, «разболтанность», </a:t>
            </a:r>
            <a:r>
              <a:rPr lang="ru-RU" sz="2000" dirty="0" err="1" smtClean="0">
                <a:latin typeface="Cambria" panose="02040503050406030204" pitchFamily="18" charset="0"/>
              </a:rPr>
              <a:t>тугоподвижность</a:t>
            </a:r>
            <a:r>
              <a:rPr lang="ru-RU" sz="2000" dirty="0" smtClean="0">
                <a:latin typeface="Cambria" panose="02040503050406030204" pitchFamily="18" charset="0"/>
              </a:rPr>
              <a:t> в височно-нижнечелюстном суставе;</a:t>
            </a:r>
            <a:endParaRPr lang="ru-RU" dirty="0">
              <a:latin typeface="Cambria" panose="02040503050406030204" pitchFamily="18" charset="0"/>
            </a:endParaRPr>
          </a:p>
        </p:txBody>
      </p:sp>
      <p:grpSp>
        <p:nvGrpSpPr>
          <p:cNvPr id="5" name="Группа 4"/>
          <p:cNvGrpSpPr/>
          <p:nvPr/>
        </p:nvGrpSpPr>
        <p:grpSpPr>
          <a:xfrm>
            <a:off x="107504"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7511760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30162" y="228964"/>
            <a:ext cx="1368152" cy="6624736"/>
            <a:chOff x="107504" y="116632"/>
            <a:chExt cx="1368152" cy="6624736"/>
          </a:xfrm>
        </p:grpSpPr>
        <p:pic>
          <p:nvPicPr>
            <p:cNvPr id="3" name="Рисунок 2"/>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4"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6" name="Номер слайда 5"/>
          <p:cNvSpPr>
            <a:spLocks noGrp="1"/>
          </p:cNvSpPr>
          <p:nvPr>
            <p:ph type="sldNum" sz="quarter" idx="12"/>
          </p:nvPr>
        </p:nvSpPr>
        <p:spPr/>
        <p:txBody>
          <a:bodyPr/>
          <a:lstStyle/>
          <a:p>
            <a:fld id="{725C68B6-61C2-468F-89AB-4B9F7531AA68}" type="slidenum">
              <a:rPr lang="ru-RU" sz="1400" b="1" smtClean="0">
                <a:solidFill>
                  <a:schemeClr val="tx1"/>
                </a:solidFill>
              </a:rPr>
              <a:pPr/>
              <a:t>50</a:t>
            </a:fld>
            <a:endParaRPr lang="ru-RU" sz="1400" b="1" dirty="0">
              <a:solidFill>
                <a:schemeClr val="tx1"/>
              </a:solidFill>
            </a:endParaRPr>
          </a:p>
        </p:txBody>
      </p:sp>
      <p:sp>
        <p:nvSpPr>
          <p:cNvPr id="7" name="TextBox 6"/>
          <p:cNvSpPr txBox="1"/>
          <p:nvPr/>
        </p:nvSpPr>
        <p:spPr>
          <a:xfrm>
            <a:off x="1547664" y="232389"/>
            <a:ext cx="7247459" cy="6463308"/>
          </a:xfrm>
          <a:prstGeom prst="rect">
            <a:avLst/>
          </a:prstGeom>
          <a:noFill/>
        </p:spPr>
        <p:txBody>
          <a:bodyPr wrap="square" rtlCol="0">
            <a:spAutoFit/>
          </a:bodyPr>
          <a:lstStyle/>
          <a:p>
            <a:r>
              <a:rPr lang="ru-RU" dirty="0">
                <a:latin typeface="Cambria" panose="02040503050406030204" pitchFamily="18" charset="0"/>
              </a:rPr>
              <a:t>Диагноз отражает сущность заболевания, его нозологическую форму, определяет степень морфологических, функциональных нарушений, </a:t>
            </a:r>
            <a:r>
              <a:rPr lang="ru-RU" dirty="0" err="1">
                <a:latin typeface="Cambria" panose="02040503050406030204" pitchFamily="18" charset="0"/>
              </a:rPr>
              <a:t>этиопатогенетические</a:t>
            </a:r>
            <a:r>
              <a:rPr lang="ru-RU" dirty="0">
                <a:latin typeface="Cambria" panose="02040503050406030204" pitchFamily="18" charset="0"/>
              </a:rPr>
              <a:t> особенности проявления. Учитывая целостность организма, в диагнозе должно быть указание на сопутствующие заболевания общего или локального характера</a:t>
            </a:r>
            <a:r>
              <a:rPr lang="ru-RU" dirty="0" smtClean="0">
                <a:latin typeface="Cambria" panose="02040503050406030204" pitchFamily="18" charset="0"/>
              </a:rPr>
              <a:t>.</a:t>
            </a:r>
          </a:p>
          <a:p>
            <a:endParaRPr lang="ru-RU" dirty="0">
              <a:latin typeface="Cambria" panose="02040503050406030204" pitchFamily="18" charset="0"/>
            </a:endParaRPr>
          </a:p>
          <a:p>
            <a:pPr algn="ctr"/>
            <a:r>
              <a:rPr lang="ru-RU" b="1" dirty="0">
                <a:solidFill>
                  <a:schemeClr val="tx2">
                    <a:lumMod val="60000"/>
                    <a:lumOff val="40000"/>
                  </a:schemeClr>
                </a:solidFill>
                <a:latin typeface="Cambria" panose="02040503050406030204" pitchFamily="18" charset="0"/>
              </a:rPr>
              <a:t>В ортопедической стоматологии диагноз носит </a:t>
            </a:r>
            <a:r>
              <a:rPr lang="ru-RU" b="1" dirty="0" err="1">
                <a:solidFill>
                  <a:schemeClr val="tx2">
                    <a:lumMod val="60000"/>
                    <a:lumOff val="40000"/>
                  </a:schemeClr>
                </a:solidFill>
                <a:latin typeface="Cambria" panose="02040503050406030204" pitchFamily="18" charset="0"/>
              </a:rPr>
              <a:t>этиопатогенетический</a:t>
            </a:r>
            <a:r>
              <a:rPr lang="ru-RU" b="1" dirty="0">
                <a:solidFill>
                  <a:schemeClr val="tx2">
                    <a:lumMod val="60000"/>
                    <a:lumOff val="40000"/>
                  </a:schemeClr>
                </a:solidFill>
                <a:latin typeface="Cambria" panose="02040503050406030204" pitchFamily="18" charset="0"/>
              </a:rPr>
              <a:t> характер и состоит из четырех частей: морфологической, функциональной, осложнений и сопутствующих заболеваний.</a:t>
            </a:r>
          </a:p>
          <a:p>
            <a:endParaRPr lang="ru-RU" b="1" dirty="0" smtClean="0">
              <a:solidFill>
                <a:srgbClr val="FF0000"/>
              </a:solidFill>
              <a:latin typeface="Cambria" panose="02040503050406030204" pitchFamily="18" charset="0"/>
            </a:endParaRPr>
          </a:p>
          <a:p>
            <a:r>
              <a:rPr lang="ru-RU" b="1" dirty="0" smtClean="0">
                <a:solidFill>
                  <a:srgbClr val="FF0000"/>
                </a:solidFill>
                <a:latin typeface="Cambria" panose="02040503050406030204" pitchFamily="18" charset="0"/>
              </a:rPr>
              <a:t>В </a:t>
            </a:r>
            <a:r>
              <a:rPr lang="ru-RU" b="1" dirty="0">
                <a:solidFill>
                  <a:srgbClr val="FF0000"/>
                </a:solidFill>
                <a:latin typeface="Cambria" panose="02040503050406030204" pitchFamily="18" charset="0"/>
              </a:rPr>
              <a:t>морфологической </a:t>
            </a:r>
            <a:r>
              <a:rPr lang="ru-RU" dirty="0">
                <a:latin typeface="Cambria" panose="02040503050406030204" pitchFamily="18" charset="0"/>
              </a:rPr>
              <a:t>отмечают основное заболевание (дефекты коронки зуба и зубных рядов). </a:t>
            </a:r>
            <a:r>
              <a:rPr lang="ru-RU" b="1" dirty="0">
                <a:solidFill>
                  <a:srgbClr val="FF0000"/>
                </a:solidFill>
                <a:latin typeface="Cambria" panose="02040503050406030204" pitchFamily="18" charset="0"/>
              </a:rPr>
              <a:t>В функциональной </a:t>
            </a:r>
            <a:r>
              <a:rPr lang="ru-RU" dirty="0">
                <a:latin typeface="Cambria" panose="02040503050406030204" pitchFamily="18" charset="0"/>
              </a:rPr>
              <a:t>производят расчет эффективности жевания по </a:t>
            </a:r>
            <a:r>
              <a:rPr lang="ru-RU" dirty="0" err="1">
                <a:latin typeface="Cambria" panose="02040503050406030204" pitchFamily="18" charset="0"/>
              </a:rPr>
              <a:t>Оксману</a:t>
            </a:r>
            <a:r>
              <a:rPr lang="ru-RU" dirty="0">
                <a:latin typeface="Cambria" panose="02040503050406030204" pitchFamily="18" charset="0"/>
              </a:rPr>
              <a:t>. Например: морфологический – частичное отсутствие зубов на верхней челюсти, 1 класс по Кеннеди; функциональный – эффективность жевания 50%.  </a:t>
            </a:r>
            <a:r>
              <a:rPr lang="ru-RU" b="1" dirty="0">
                <a:solidFill>
                  <a:srgbClr val="FF0000"/>
                </a:solidFill>
                <a:latin typeface="Cambria" panose="02040503050406030204" pitchFamily="18" charset="0"/>
              </a:rPr>
              <a:t>Осложнения, возникшие в результате морфологических изменений </a:t>
            </a:r>
            <a:r>
              <a:rPr lang="ru-RU" dirty="0">
                <a:latin typeface="Cambria" panose="02040503050406030204" pitchFamily="18" charset="0"/>
              </a:rPr>
              <a:t>(феномен </a:t>
            </a:r>
            <a:r>
              <a:rPr lang="ru-RU" dirty="0" err="1" smtClean="0">
                <a:latin typeface="Cambria" panose="02040503050406030204" pitchFamily="18" charset="0"/>
              </a:rPr>
              <a:t>Годона</a:t>
            </a:r>
            <a:r>
              <a:rPr lang="ru-RU" dirty="0">
                <a:latin typeface="Cambria" panose="02040503050406030204" pitchFamily="18" charset="0"/>
              </a:rPr>
              <a:t>, травматическая окклюзия, снижение высоты прикуса и т.д.);</a:t>
            </a:r>
            <a:r>
              <a:rPr lang="ru-RU" b="1" dirty="0">
                <a:solidFill>
                  <a:srgbClr val="FF0000"/>
                </a:solidFill>
                <a:latin typeface="Cambria" panose="02040503050406030204" pitchFamily="18" charset="0"/>
              </a:rPr>
              <a:t> сопутствующие заболевания стоматологические </a:t>
            </a:r>
            <a:r>
              <a:rPr lang="ru-RU" dirty="0">
                <a:latin typeface="Cambria" panose="02040503050406030204" pitchFamily="18" charset="0"/>
              </a:rPr>
              <a:t>(гингивит, кариес</a:t>
            </a:r>
            <a:r>
              <a:rPr lang="ru-RU" b="1" dirty="0">
                <a:latin typeface="Cambria" panose="02040503050406030204" pitchFamily="18" charset="0"/>
              </a:rPr>
              <a:t>)</a:t>
            </a:r>
            <a:r>
              <a:rPr lang="ru-RU" b="1" dirty="0">
                <a:solidFill>
                  <a:srgbClr val="FF0000"/>
                </a:solidFill>
                <a:latin typeface="Cambria" panose="02040503050406030204" pitchFamily="18" charset="0"/>
              </a:rPr>
              <a:t> или общего характера</a:t>
            </a:r>
            <a:r>
              <a:rPr lang="ru-RU" dirty="0">
                <a:latin typeface="Cambria" panose="02040503050406030204" pitchFamily="18" charset="0"/>
              </a:rPr>
              <a:t> (диабет, хронический гастрит).</a:t>
            </a:r>
          </a:p>
          <a:p>
            <a:endParaRPr lang="ru-RU" dirty="0">
              <a:latin typeface="Cambria" panose="02040503050406030204" pitchFamily="18" charset="0"/>
            </a:endParaRPr>
          </a:p>
        </p:txBody>
      </p:sp>
    </p:spTree>
    <p:extLst>
      <p:ext uri="{BB962C8B-B14F-4D97-AF65-F5344CB8AC3E}">
        <p14:creationId xmlns:p14="http://schemas.microsoft.com/office/powerpoint/2010/main" val="2517164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1152993"/>
            <a:ext cx="7560840" cy="4737515"/>
          </a:xfrm>
          <a:prstGeom prst="rect">
            <a:avLst/>
          </a:prstGeom>
        </p:spPr>
        <p:txBody>
          <a:bodyPr wrap="square">
            <a:spAutoFit/>
          </a:bodyPr>
          <a:lstStyle/>
          <a:p>
            <a:pPr indent="45720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При установлении диагноза может быть выдвинуто несколько гипотез. Проверка гипотез предопределяет проведение дифференциальной диагностики. Этот метод основан на поисках различий между данным конкретным случаем и всеми возможными случаями (болезнями), клинически протекающими сходно (например, глубокий прикус, осложненный частичной потерей зубов или частичное отсутствие зубов, сочетающееся со снижением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окклюзионой</a:t>
            </a:r>
            <a:r>
              <a:rPr lang="ru-RU" sz="2400" dirty="0">
                <a:latin typeface="Times New Roman" panose="02020603050405020304" pitchFamily="18" charset="0"/>
                <a:ea typeface="Calibri" panose="020F0502020204030204" pitchFamily="34" charset="0"/>
                <a:cs typeface="Times New Roman" panose="02020603050405020304" pitchFamily="18" charset="0"/>
              </a:rPr>
              <a:t> высоты, дистальным смещением нижней челюсти и глубоким резцовым перекрытием).</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11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52</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98013"/>
            <a:ext cx="7668344" cy="6861174"/>
          </a:xfrm>
          <a:prstGeom prst="rect">
            <a:avLst/>
          </a:prstGeom>
        </p:spPr>
        <p:txBody>
          <a:bodyPr wrap="square">
            <a:spAutoFit/>
          </a:bodyPr>
          <a:lstStyle/>
          <a:p>
            <a:pPr indent="45720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Исходным моментом дифференциальной диагностики является определение ведущего симптома, свойственного только определенному заболеванию. Проводя сравнение изучаемого случая с рядом заболеваний, отмечают сходство как по количеству совпадающих симптомов, так и по характеру их проявлений. Учитывают также наличие симптомов, мало свойственных предполагаемому заболеванию. Если определяется заболевание, приведшее к потери зубов, то на первое место ставится это заболевание. Например: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генерализованный</a:t>
            </a:r>
            <a:r>
              <a:rPr lang="ru-RU" sz="2400" dirty="0">
                <a:latin typeface="Times New Roman" panose="02020603050405020304" pitchFamily="18" charset="0"/>
                <a:ea typeface="Calibri" panose="020F0502020204030204" pitchFamily="34" charset="0"/>
                <a:cs typeface="Times New Roman" panose="02020603050405020304" pitchFamily="18" charset="0"/>
              </a:rPr>
              <a:t> пародонтит 2 степени тяжести в стадии обострения. Частичное отсутствие зубов на верхней челюсти, 1 класс по Кеннеди; на нижней челюсти 1 класс по Кеннеди, эффективность жевания 50%,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генерализованная</a:t>
            </a:r>
            <a:r>
              <a:rPr lang="ru-RU" sz="2400" dirty="0">
                <a:latin typeface="Times New Roman" panose="02020603050405020304" pitchFamily="18" charset="0"/>
                <a:ea typeface="Calibri" panose="020F0502020204030204" pitchFamily="34" charset="0"/>
                <a:cs typeface="Times New Roman" panose="02020603050405020304" pitchFamily="18" charset="0"/>
              </a:rPr>
              <a:t> повышенная </a:t>
            </a:r>
            <a:r>
              <a:rPr lang="ru-RU" sz="2400" dirty="0" err="1">
                <a:latin typeface="Times New Roman" panose="02020603050405020304" pitchFamily="18" charset="0"/>
                <a:ea typeface="Calibri" panose="020F0502020204030204" pitchFamily="34" charset="0"/>
                <a:cs typeface="Times New Roman" panose="02020603050405020304" pitchFamily="18" charset="0"/>
              </a:rPr>
              <a:t>стираемость</a:t>
            </a:r>
            <a:r>
              <a:rPr lang="ru-RU" sz="2400" dirty="0">
                <a:latin typeface="Times New Roman" panose="02020603050405020304" pitchFamily="18" charset="0"/>
                <a:ea typeface="Calibri" panose="020F0502020204030204" pitchFamily="34" charset="0"/>
                <a:cs typeface="Times New Roman" panose="02020603050405020304" pitchFamily="18" charset="0"/>
              </a:rPr>
              <a:t> зубов, сахарный диабет 2 степени тяжести.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2906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53</a:t>
            </a:fld>
            <a:endParaRPr lang="ru-RU"/>
          </a:p>
        </p:txBody>
      </p:sp>
      <p:sp>
        <p:nvSpPr>
          <p:cNvPr id="6" name="TextBox 5"/>
          <p:cNvSpPr txBox="1"/>
          <p:nvPr/>
        </p:nvSpPr>
        <p:spPr>
          <a:xfrm>
            <a:off x="1691680" y="423551"/>
            <a:ext cx="7272808" cy="6247864"/>
          </a:xfrm>
          <a:prstGeom prst="rect">
            <a:avLst/>
          </a:prstGeom>
          <a:noFill/>
        </p:spPr>
        <p:txBody>
          <a:bodyPr wrap="square" rtlCol="0">
            <a:spAutoFit/>
          </a:bodyPr>
          <a:lstStyle/>
          <a:p>
            <a:pPr algn="ctr"/>
            <a:r>
              <a:rPr lang="ru-RU" sz="6000" b="1" dirty="0">
                <a:solidFill>
                  <a:srgbClr val="FF0000"/>
                </a:solidFill>
                <a:latin typeface="Cambria" panose="02040503050406030204" pitchFamily="18" charset="0"/>
              </a:rPr>
              <a:t>План </a:t>
            </a:r>
            <a:r>
              <a:rPr lang="ru-RU" sz="6000" b="1" dirty="0" smtClean="0">
                <a:solidFill>
                  <a:srgbClr val="FF0000"/>
                </a:solidFill>
                <a:latin typeface="Cambria" panose="02040503050406030204" pitchFamily="18" charset="0"/>
              </a:rPr>
              <a:t>лечения</a:t>
            </a:r>
          </a:p>
          <a:p>
            <a:pPr algn="ctr"/>
            <a:r>
              <a:rPr lang="ru-RU" sz="2000" b="1" dirty="0" smtClean="0">
                <a:solidFill>
                  <a:srgbClr val="FF0000"/>
                </a:solidFill>
                <a:latin typeface="Cambria" panose="02040503050406030204" pitchFamily="18" charset="0"/>
              </a:rPr>
              <a:t>  </a:t>
            </a:r>
          </a:p>
          <a:p>
            <a:r>
              <a:rPr lang="ru-RU" sz="4000" dirty="0" smtClean="0">
                <a:latin typeface="Cambria" panose="02040503050406030204" pitchFamily="18" charset="0"/>
              </a:rPr>
              <a:t>- </a:t>
            </a:r>
            <a:r>
              <a:rPr lang="ru-RU" sz="4000" dirty="0">
                <a:latin typeface="Cambria" panose="02040503050406030204" pitchFamily="18" charset="0"/>
              </a:rPr>
              <a:t>врачебная тактика ведения конкретного больного.  На основании полученных данных составляется план лечения, который часто включает подготовку полости рта к протезированию.</a:t>
            </a:r>
          </a:p>
          <a:p>
            <a:endParaRPr lang="ru-RU" sz="4000" dirty="0">
              <a:solidFill>
                <a:srgbClr val="FF0000"/>
              </a:solidFill>
              <a:latin typeface="Cambria" panose="02040503050406030204" pitchFamily="18" charset="0"/>
            </a:endParaRPr>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244168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54</a:t>
            </a:fld>
            <a:endParaRPr lang="ru-RU"/>
          </a:p>
        </p:txBody>
      </p:sp>
      <p:sp>
        <p:nvSpPr>
          <p:cNvPr id="5" name="TextBox 4"/>
          <p:cNvSpPr txBox="1"/>
          <p:nvPr/>
        </p:nvSpPr>
        <p:spPr>
          <a:xfrm>
            <a:off x="1691680" y="126218"/>
            <a:ext cx="6768752" cy="6986528"/>
          </a:xfrm>
          <a:prstGeom prst="rect">
            <a:avLst/>
          </a:prstGeom>
          <a:noFill/>
        </p:spPr>
        <p:txBody>
          <a:bodyPr wrap="square" rtlCol="0">
            <a:spAutoFit/>
          </a:bodyPr>
          <a:lstStyle/>
          <a:p>
            <a:pPr lvl="0"/>
            <a:r>
              <a:rPr lang="ru-RU" sz="2800" b="1" dirty="0" err="1">
                <a:solidFill>
                  <a:srgbClr val="FF0000"/>
                </a:solidFill>
                <a:latin typeface="Cambria" panose="02040503050406030204" pitchFamily="18" charset="0"/>
              </a:rPr>
              <a:t>общесанационные</a:t>
            </a:r>
            <a:r>
              <a:rPr lang="ru-RU" sz="2800" b="1" dirty="0">
                <a:solidFill>
                  <a:srgbClr val="FF0000"/>
                </a:solidFill>
                <a:latin typeface="Cambria" panose="02040503050406030204" pitchFamily="18" charset="0"/>
              </a:rPr>
              <a:t> мероприятия </a:t>
            </a:r>
            <a:r>
              <a:rPr lang="ru-RU" sz="2800" dirty="0">
                <a:latin typeface="Cambria" panose="02040503050406030204" pitchFamily="18" charset="0"/>
              </a:rPr>
              <a:t>являются обязательными для всех пациентов:  снятие зубных отложений, удаление корней, за исключением тех, которые могут использоваться в дальнейшем протезировании, удаление зубов не подлежащих лечению, являющихся очагами </a:t>
            </a:r>
            <a:r>
              <a:rPr lang="ru-RU" sz="2800" dirty="0" err="1">
                <a:latin typeface="Cambria" panose="02040503050406030204" pitchFamily="18" charset="0"/>
              </a:rPr>
              <a:t>хрониосепсиса</a:t>
            </a:r>
            <a:r>
              <a:rPr lang="ru-RU" sz="2800" dirty="0">
                <a:latin typeface="Cambria" panose="02040503050406030204" pitchFamily="18" charset="0"/>
              </a:rPr>
              <a:t>, с подвижностью </a:t>
            </a:r>
            <a:r>
              <a:rPr lang="en-US" sz="2800" dirty="0">
                <a:latin typeface="Cambria" panose="02040503050406030204" pitchFamily="18" charset="0"/>
              </a:rPr>
              <a:t>III</a:t>
            </a:r>
            <a:r>
              <a:rPr lang="ru-RU" sz="2800" dirty="0">
                <a:latin typeface="Cambria" panose="02040503050406030204" pitchFamily="18" charset="0"/>
              </a:rPr>
              <a:t> ст. все зубы, </a:t>
            </a:r>
            <a:r>
              <a:rPr lang="en-US" sz="2800" dirty="0">
                <a:latin typeface="Cambria" panose="02040503050406030204" pitchFamily="18" charset="0"/>
              </a:rPr>
              <a:t>II</a:t>
            </a:r>
            <a:r>
              <a:rPr lang="ru-RU" sz="2800" dirty="0">
                <a:latin typeface="Cambria" panose="02040503050406030204" pitchFamily="18" charset="0"/>
              </a:rPr>
              <a:t> ст. – на верхней челюсти, на нижней челюсти со </a:t>
            </a:r>
            <a:r>
              <a:rPr lang="en-US" sz="2800" dirty="0">
                <a:latin typeface="Cambria" panose="02040503050406030204" pitchFamily="18" charset="0"/>
              </a:rPr>
              <a:t>II</a:t>
            </a:r>
            <a:r>
              <a:rPr lang="ru-RU" sz="2800" dirty="0">
                <a:latin typeface="Cambria" panose="02040503050406030204" pitchFamily="18" charset="0"/>
              </a:rPr>
              <a:t> ст. можно оставить, лечение заболеваний слизистой оболочки,</a:t>
            </a:r>
          </a:p>
          <a:p>
            <a:pPr lvl="0"/>
            <a:r>
              <a:rPr lang="ru-RU" sz="2800" b="1" dirty="0">
                <a:solidFill>
                  <a:srgbClr val="FF0000"/>
                </a:solidFill>
                <a:latin typeface="Cambria" panose="02040503050406030204" pitchFamily="18" charset="0"/>
              </a:rPr>
              <a:t>специальная терапевтическая - </a:t>
            </a:r>
            <a:r>
              <a:rPr lang="ru-RU" sz="2800" dirty="0" err="1">
                <a:latin typeface="Cambria" panose="02040503050406030204" pitchFamily="18" charset="0"/>
              </a:rPr>
              <a:t>депульпирование</a:t>
            </a:r>
            <a:r>
              <a:rPr lang="ru-RU" sz="2800" dirty="0">
                <a:latin typeface="Cambria" panose="02040503050406030204" pitchFamily="18" charset="0"/>
              </a:rPr>
              <a:t> зубов, замена металлических пломб;</a:t>
            </a:r>
          </a:p>
          <a:p>
            <a:endParaRPr lang="ru-RU" sz="2800" dirty="0">
              <a:latin typeface="Cambria" panose="02040503050406030204" pitchFamily="18" charset="0"/>
            </a:endParaRPr>
          </a:p>
        </p:txBody>
      </p:sp>
      <p:grpSp>
        <p:nvGrpSpPr>
          <p:cNvPr id="6" name="Группа 5"/>
          <p:cNvGrpSpPr/>
          <p:nvPr/>
        </p:nvGrpSpPr>
        <p:grpSpPr>
          <a:xfrm>
            <a:off x="107504" y="116632"/>
            <a:ext cx="1368152" cy="6624736"/>
            <a:chOff x="107504" y="116632"/>
            <a:chExt cx="1368152" cy="6624736"/>
          </a:xfrm>
        </p:grpSpPr>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558964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55</a:t>
            </a:fld>
            <a:endParaRPr lang="ru-RU"/>
          </a:p>
        </p:txBody>
      </p:sp>
      <p:sp>
        <p:nvSpPr>
          <p:cNvPr id="5" name="TextBox 4"/>
          <p:cNvSpPr txBox="1"/>
          <p:nvPr/>
        </p:nvSpPr>
        <p:spPr>
          <a:xfrm>
            <a:off x="1619672" y="84561"/>
            <a:ext cx="7704856" cy="6986528"/>
          </a:xfrm>
          <a:prstGeom prst="rect">
            <a:avLst/>
          </a:prstGeom>
          <a:noFill/>
        </p:spPr>
        <p:txBody>
          <a:bodyPr wrap="square" rtlCol="0">
            <a:spAutoFit/>
          </a:bodyPr>
          <a:lstStyle/>
          <a:p>
            <a:pPr lvl="0"/>
            <a:r>
              <a:rPr lang="ru-RU" sz="2800" b="1" dirty="0">
                <a:solidFill>
                  <a:srgbClr val="FF0000"/>
                </a:solidFill>
                <a:latin typeface="Cambria" panose="02040503050406030204" pitchFamily="18" charset="0"/>
              </a:rPr>
              <a:t>хирургическая </a:t>
            </a:r>
            <a:r>
              <a:rPr lang="ru-RU" sz="2800" b="1" dirty="0" smtClean="0">
                <a:solidFill>
                  <a:srgbClr val="FF0000"/>
                </a:solidFill>
                <a:latin typeface="Cambria" panose="02040503050406030204" pitchFamily="18" charset="0"/>
              </a:rPr>
              <a:t>-</a:t>
            </a:r>
            <a:r>
              <a:rPr lang="ru-RU" sz="2800" u="sng" dirty="0">
                <a:latin typeface="Cambria" panose="02040503050406030204" pitchFamily="18" charset="0"/>
              </a:rPr>
              <a:t> </a:t>
            </a:r>
            <a:r>
              <a:rPr lang="ru-RU" sz="2800" dirty="0" smtClean="0">
                <a:latin typeface="Cambria" panose="02040503050406030204" pitchFamily="18" charset="0"/>
              </a:rPr>
              <a:t>удаление </a:t>
            </a:r>
            <a:r>
              <a:rPr lang="ru-RU" sz="2800" dirty="0">
                <a:latin typeface="Cambria" panose="02040503050406030204" pitchFamily="18" charset="0"/>
              </a:rPr>
              <a:t>экзостозов, резекция гипертрофированного альвеолярного отростка, устранение небного торуса, устранение рубцовых тяжей слизистой, пластика уздечек, углубление преддверия полости рта, резекция верхушки зуба, удаление значительно выдвинувшихся зубов, </a:t>
            </a:r>
            <a:r>
              <a:rPr lang="ru-RU" sz="2800" dirty="0" err="1">
                <a:latin typeface="Cambria" panose="02040503050406030204" pitchFamily="18" charset="0"/>
              </a:rPr>
              <a:t>имплантология</a:t>
            </a:r>
            <a:r>
              <a:rPr lang="ru-RU" sz="2800" dirty="0">
                <a:latin typeface="Cambria" panose="02040503050406030204" pitchFamily="18" charset="0"/>
              </a:rPr>
              <a:t>; </a:t>
            </a:r>
          </a:p>
          <a:p>
            <a:pPr lvl="0"/>
            <a:r>
              <a:rPr lang="ru-RU" sz="2800" b="1" dirty="0">
                <a:solidFill>
                  <a:srgbClr val="FF0000"/>
                </a:solidFill>
                <a:latin typeface="Cambria" panose="02040503050406030204" pitchFamily="18" charset="0"/>
              </a:rPr>
              <a:t>ортопедическая</a:t>
            </a:r>
            <a:r>
              <a:rPr lang="ru-RU" sz="2800" dirty="0">
                <a:solidFill>
                  <a:srgbClr val="FF0000"/>
                </a:solidFill>
                <a:latin typeface="Cambria" panose="02040503050406030204" pitchFamily="18" charset="0"/>
              </a:rPr>
              <a:t> </a:t>
            </a:r>
            <a:r>
              <a:rPr lang="ru-RU" sz="2800" dirty="0" smtClean="0">
                <a:solidFill>
                  <a:srgbClr val="FF0000"/>
                </a:solidFill>
                <a:latin typeface="Cambria" panose="02040503050406030204" pitchFamily="18" charset="0"/>
              </a:rPr>
              <a:t>- </a:t>
            </a:r>
            <a:r>
              <a:rPr lang="ru-RU" sz="2800" dirty="0" smtClean="0">
                <a:latin typeface="Cambria" panose="02040503050406030204" pitchFamily="18" charset="0"/>
              </a:rPr>
              <a:t>устранение </a:t>
            </a:r>
            <a:r>
              <a:rPr lang="ru-RU" sz="2800" dirty="0">
                <a:latin typeface="Cambria" panose="02040503050406030204" pitchFamily="18" charset="0"/>
              </a:rPr>
              <a:t>вторичных деформаций </a:t>
            </a:r>
            <a:r>
              <a:rPr lang="ru-RU" sz="2800" dirty="0" err="1">
                <a:latin typeface="Cambria" panose="02040503050406030204" pitchFamily="18" charset="0"/>
              </a:rPr>
              <a:t>окклюзионной</a:t>
            </a:r>
            <a:r>
              <a:rPr lang="ru-RU" sz="2800" dirty="0">
                <a:latin typeface="Cambria" panose="02040503050406030204" pitchFamily="18" charset="0"/>
              </a:rPr>
              <a:t> поверхности путем </a:t>
            </a:r>
            <a:r>
              <a:rPr lang="ru-RU" sz="2800" dirty="0" err="1">
                <a:latin typeface="Cambria" panose="02040503050406030204" pitchFamily="18" charset="0"/>
              </a:rPr>
              <a:t>сошлифовывания</a:t>
            </a:r>
            <a:r>
              <a:rPr lang="ru-RU" sz="2800" dirty="0">
                <a:latin typeface="Cambria" panose="02040503050406030204" pitchFamily="18" charset="0"/>
              </a:rPr>
              <a:t>, перестройка </a:t>
            </a:r>
            <a:r>
              <a:rPr lang="ru-RU" sz="2800" dirty="0" err="1">
                <a:latin typeface="Cambria" panose="02040503050406030204" pitchFamily="18" charset="0"/>
              </a:rPr>
              <a:t>миотатического</a:t>
            </a:r>
            <a:r>
              <a:rPr lang="ru-RU" sz="2800" dirty="0">
                <a:latin typeface="Cambria" panose="02040503050406030204" pitchFamily="18" charset="0"/>
              </a:rPr>
              <a:t> рефлекса; </a:t>
            </a:r>
          </a:p>
          <a:p>
            <a:pPr lvl="0"/>
            <a:r>
              <a:rPr lang="ru-RU" sz="2800" b="1" dirty="0" err="1">
                <a:solidFill>
                  <a:srgbClr val="FF0000"/>
                </a:solidFill>
                <a:latin typeface="Cambria" panose="02040503050406030204" pitchFamily="18" charset="0"/>
              </a:rPr>
              <a:t>ортодонтическая</a:t>
            </a:r>
            <a:r>
              <a:rPr lang="ru-RU" sz="2800" dirty="0">
                <a:solidFill>
                  <a:srgbClr val="FF9966"/>
                </a:solidFill>
                <a:latin typeface="Cambria" panose="02040503050406030204" pitchFamily="18" charset="0"/>
              </a:rPr>
              <a:t> </a:t>
            </a:r>
            <a:r>
              <a:rPr lang="ru-RU" sz="2800" dirty="0">
                <a:latin typeface="Cambria" panose="02040503050406030204" pitchFamily="18" charset="0"/>
              </a:rPr>
              <a:t>подготовка полости рта  - устранение вторичных деформаций с помощью специальных аппаратов.</a:t>
            </a:r>
          </a:p>
          <a:p>
            <a:endParaRPr lang="ru-RU" sz="2800" dirty="0">
              <a:latin typeface="Cambria" panose="02040503050406030204" pitchFamily="18" charset="0"/>
            </a:endParaRPr>
          </a:p>
        </p:txBody>
      </p:sp>
      <p:grpSp>
        <p:nvGrpSpPr>
          <p:cNvPr id="6" name="Группа 5"/>
          <p:cNvGrpSpPr/>
          <p:nvPr/>
        </p:nvGrpSpPr>
        <p:grpSpPr>
          <a:xfrm>
            <a:off x="107504" y="116632"/>
            <a:ext cx="1368152" cy="6624736"/>
            <a:chOff x="107504" y="116632"/>
            <a:chExt cx="1368152" cy="6624736"/>
          </a:xfrm>
        </p:grpSpPr>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1603568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56</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59813" y="283716"/>
            <a:ext cx="7560840" cy="6290568"/>
          </a:xfrm>
          <a:prstGeom prst="rect">
            <a:avLst/>
          </a:prstGeom>
        </p:spPr>
        <p:txBody>
          <a:bodyPr wrap="square">
            <a:spAutoFit/>
          </a:bodyPr>
          <a:lstStyle/>
          <a:p>
            <a:pPr indent="270510"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Подготовка больного к протезированию начинается с санации полости рта.</a:t>
            </a:r>
            <a:r>
              <a:rPr lang="ru-RU"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К оздоровительным мероприятиям полости рта относятся</a:t>
            </a:r>
            <a:r>
              <a:rPr lang="ru-RU" sz="22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spcAft>
                <a:spcPts val="0"/>
              </a:spcAft>
              <a:buFont typeface="+mj-lt"/>
              <a:buAutoNum type="arabicParenR"/>
            </a:pPr>
            <a:r>
              <a:rPr lang="ru-RU" sz="2200" dirty="0">
                <a:latin typeface="Times New Roman" panose="02020603050405020304" pitchFamily="18" charset="0"/>
                <a:ea typeface="Calibri" panose="020F0502020204030204" pitchFamily="34" charset="0"/>
                <a:cs typeface="Times New Roman" panose="02020603050405020304" pitchFamily="18" charset="0"/>
              </a:rPr>
              <a:t>Терапевтические мероприятия (снятие зубных отложений, лечение заболевания слизистой оболочки, лечение простого и сложного кариеса (пульпита, периодонтита). При заболевании слизистой оболочки рта к протезированию больного можно приступить после снятия острых воспалительных явлений (стоматиты, гингивиты). При наличии заболеваний слизистой оболочки полости рта, протекающих хронически (лейкоплакия, красный плоский лишай), необходимо лечение и диспансерное наблюдение больных, но отсрочка протезирования таких больных не целесообразно. При этом нужно выбрать такую конструкцию протеза, при которой раздражение слизистой было бы минимальным.</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1984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57</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691680" y="474345"/>
            <a:ext cx="7272808" cy="5509200"/>
          </a:xfrm>
          <a:prstGeom prst="rect">
            <a:avLst/>
          </a:prstGeom>
        </p:spPr>
        <p:txBody>
          <a:bodyPr wrap="square">
            <a:spAutoFit/>
          </a:bodyPr>
          <a:lstStyle/>
          <a:p>
            <a:r>
              <a:rPr lang="ru-RU" sz="2200" dirty="0" smtClean="0">
                <a:latin typeface="Times New Roman" panose="02020603050405020304" pitchFamily="18" charset="0"/>
                <a:ea typeface="Calibri" panose="020F0502020204030204" pitchFamily="34" charset="0"/>
              </a:rPr>
              <a:t>2) </a:t>
            </a:r>
            <a:r>
              <a:rPr lang="ru-RU" sz="2200" dirty="0" smtClean="0">
                <a:solidFill>
                  <a:srgbClr val="FF0000"/>
                </a:solidFill>
                <a:latin typeface="Times New Roman" panose="02020603050405020304" pitchFamily="18" charset="0"/>
                <a:ea typeface="Calibri" panose="020F0502020204030204" pitchFamily="34" charset="0"/>
              </a:rPr>
              <a:t>Хирургические </a:t>
            </a:r>
            <a:r>
              <a:rPr lang="ru-RU" sz="2200" dirty="0">
                <a:solidFill>
                  <a:srgbClr val="FF0000"/>
                </a:solidFill>
                <a:latin typeface="Times New Roman" panose="02020603050405020304" pitchFamily="18" charset="0"/>
                <a:ea typeface="Calibri" panose="020F0502020204030204" pitchFamily="34" charset="0"/>
              </a:rPr>
              <a:t>вмешательства </a:t>
            </a:r>
            <a:r>
              <a:rPr lang="ru-RU" sz="2200" dirty="0">
                <a:latin typeface="Times New Roman" panose="02020603050405020304" pitchFamily="18" charset="0"/>
                <a:ea typeface="Calibri" panose="020F0502020204030204" pitchFamily="34" charset="0"/>
              </a:rPr>
              <a:t>(удаление корней, подвижных зубов и зубов, не подлежащих лечению).Функциональная ценность зуба определяется степенью его подвижности и соотношением размеров клинической коронки и корня. Вопрос об удалении зуба решается на основании изучения клинической и рентгенологической картины. Но между рентгенологической картиной и клиническими проявлениями болезни не всегда наблюдается соответствие. Несоответствие между степенью атрофии кости, определяемое с помощью р-снимка и устойчивостью зуба объясняется тем, что воспалительный процесс в альвеоле не всегда идет параллельно атрофии лунки. При этом необходимо учитывать и положение зуба в зубном ряду. Все зубы с подвижностью </a:t>
            </a:r>
            <a:r>
              <a:rPr lang="en-US" sz="2200" dirty="0">
                <a:latin typeface="Times New Roman" panose="02020603050405020304" pitchFamily="18" charset="0"/>
                <a:ea typeface="Calibri" panose="020F0502020204030204" pitchFamily="34" charset="0"/>
              </a:rPr>
              <a:t>III</a:t>
            </a:r>
            <a:r>
              <a:rPr lang="ru-RU" sz="2200" dirty="0">
                <a:latin typeface="Times New Roman" panose="02020603050405020304" pitchFamily="18" charset="0"/>
                <a:ea typeface="Calibri" panose="020F0502020204030204" pitchFamily="34" charset="0"/>
              </a:rPr>
              <a:t> степени подлежат удалению. </a:t>
            </a:r>
            <a:endParaRPr lang="ru-RU" sz="2200" dirty="0"/>
          </a:p>
        </p:txBody>
      </p:sp>
    </p:spTree>
    <p:extLst>
      <p:ext uri="{BB962C8B-B14F-4D97-AF65-F5344CB8AC3E}">
        <p14:creationId xmlns:p14="http://schemas.microsoft.com/office/powerpoint/2010/main" val="2115665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58</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691680" y="612845"/>
            <a:ext cx="7272808" cy="5170646"/>
          </a:xfrm>
          <a:prstGeom prst="rect">
            <a:avLst/>
          </a:prstGeom>
        </p:spPr>
        <p:txBody>
          <a:bodyPr wrap="square">
            <a:spAutoFit/>
          </a:bodyPr>
          <a:lstStyle/>
          <a:p>
            <a:r>
              <a:rPr lang="ru-RU" sz="2200" dirty="0">
                <a:latin typeface="Times New Roman" panose="02020603050405020304" pitchFamily="18" charset="0"/>
                <a:ea typeface="Calibri" panose="020F0502020204030204" pitchFamily="34" charset="0"/>
              </a:rPr>
              <a:t>Зубы с подвижностью </a:t>
            </a:r>
            <a:r>
              <a:rPr lang="en-US" sz="2200" dirty="0">
                <a:latin typeface="Times New Roman" panose="02020603050405020304" pitchFamily="18" charset="0"/>
                <a:ea typeface="Calibri" panose="020F0502020204030204" pitchFamily="34" charset="0"/>
              </a:rPr>
              <a:t>II</a:t>
            </a:r>
            <a:r>
              <a:rPr lang="ru-RU" sz="2200" dirty="0">
                <a:latin typeface="Times New Roman" panose="02020603050405020304" pitchFamily="18" charset="0"/>
                <a:ea typeface="Calibri" panose="020F0502020204030204" pitchFamily="34" charset="0"/>
              </a:rPr>
              <a:t> степени можно оставить, если они расположены на нижней челюсти или их можно </a:t>
            </a:r>
            <a:r>
              <a:rPr lang="ru-RU" sz="2200" dirty="0" err="1">
                <a:latin typeface="Times New Roman" panose="02020603050405020304" pitchFamily="18" charset="0"/>
                <a:ea typeface="Calibri" panose="020F0502020204030204" pitchFamily="34" charset="0"/>
              </a:rPr>
              <a:t>зашинировать</a:t>
            </a:r>
            <a:r>
              <a:rPr lang="ru-RU" sz="2200" dirty="0">
                <a:latin typeface="Times New Roman" panose="02020603050405020304" pitchFamily="18" charset="0"/>
                <a:ea typeface="Calibri" panose="020F0502020204030204" pitchFamily="34" charset="0"/>
              </a:rPr>
              <a:t> с рядом стоящим зубом. Одиночно стоящие зубы </a:t>
            </a:r>
            <a:r>
              <a:rPr lang="en-US" sz="2200" dirty="0">
                <a:latin typeface="Times New Roman" panose="02020603050405020304" pitchFamily="18" charset="0"/>
                <a:ea typeface="Calibri" panose="020F0502020204030204" pitchFamily="34" charset="0"/>
              </a:rPr>
              <a:t>II</a:t>
            </a:r>
            <a:r>
              <a:rPr lang="ru-RU" sz="2200" dirty="0">
                <a:latin typeface="Times New Roman" panose="02020603050405020304" pitchFamily="18" charset="0"/>
                <a:ea typeface="Calibri" panose="020F0502020204030204" pitchFamily="34" charset="0"/>
              </a:rPr>
              <a:t> степени подвижности функциональной ценности не представляют. Зубы с подвижностью </a:t>
            </a:r>
            <a:r>
              <a:rPr lang="en-US" sz="2200" dirty="0">
                <a:latin typeface="Times New Roman" panose="02020603050405020304" pitchFamily="18" charset="0"/>
                <a:ea typeface="Calibri" panose="020F0502020204030204" pitchFamily="34" charset="0"/>
              </a:rPr>
              <a:t>II</a:t>
            </a:r>
            <a:r>
              <a:rPr lang="ru-RU" sz="2200" dirty="0">
                <a:latin typeface="Times New Roman" panose="02020603050405020304" pitchFamily="18" charset="0"/>
                <a:ea typeface="Calibri" panose="020F0502020204030204" pitchFamily="34" charset="0"/>
              </a:rPr>
              <a:t>-</a:t>
            </a:r>
            <a:r>
              <a:rPr lang="en-US" sz="2200" dirty="0">
                <a:latin typeface="Times New Roman" panose="02020603050405020304" pitchFamily="18" charset="0"/>
                <a:ea typeface="Calibri" panose="020F0502020204030204" pitchFamily="34" charset="0"/>
              </a:rPr>
              <a:t>III</a:t>
            </a:r>
            <a:r>
              <a:rPr lang="ru-RU" sz="2200" dirty="0">
                <a:latin typeface="Times New Roman" panose="02020603050405020304" pitchFamily="18" charset="0"/>
                <a:ea typeface="Calibri" panose="020F0502020204030204" pitchFamily="34" charset="0"/>
              </a:rPr>
              <a:t> степени и наличием </a:t>
            </a:r>
            <a:r>
              <a:rPr lang="ru-RU" sz="2200" dirty="0" err="1">
                <a:latin typeface="Times New Roman" panose="02020603050405020304" pitchFamily="18" charset="0"/>
                <a:ea typeface="Calibri" panose="020F0502020204030204" pitchFamily="34" charset="0"/>
              </a:rPr>
              <a:t>околоверхушечных</a:t>
            </a:r>
            <a:r>
              <a:rPr lang="ru-RU" sz="2200" dirty="0">
                <a:latin typeface="Times New Roman" panose="02020603050405020304" pitchFamily="18" charset="0"/>
                <a:ea typeface="Calibri" panose="020F0502020204030204" pitchFamily="34" charset="0"/>
              </a:rPr>
              <a:t> хронических очагов подлежат удалению. Вопрос об удалении одиночно стоящих зубов на верхней и нижней челюстях решается различно. </a:t>
            </a:r>
            <a:r>
              <a:rPr lang="ru-RU" sz="2200" u="sng" dirty="0">
                <a:latin typeface="Times New Roman" panose="02020603050405020304" pitchFamily="18" charset="0"/>
                <a:ea typeface="Calibri" panose="020F0502020204030204" pitchFamily="34" charset="0"/>
              </a:rPr>
              <a:t>На верхней беззубой челюсти</a:t>
            </a:r>
            <a:r>
              <a:rPr lang="ru-RU" sz="2200" dirty="0">
                <a:latin typeface="Times New Roman" panose="02020603050405020304" pitchFamily="18" charset="0"/>
                <a:ea typeface="Calibri" panose="020F0502020204030204" pitchFamily="34" charset="0"/>
              </a:rPr>
              <a:t> условия для фиксации протеза более благоприятны, чем на нижней. На верхней челюсти обычно удаляют одиночно стоящие зубы, т.к. они мешают созданию замыкающего клапана, а, следовательно, являются помехой в фиксации протеза. Кроме того, протезы в области одиночно стоящих зубов часто ломаются. </a:t>
            </a:r>
            <a:endParaRPr lang="ru-RU" sz="2200" dirty="0"/>
          </a:p>
        </p:txBody>
      </p:sp>
    </p:spTree>
    <p:extLst>
      <p:ext uri="{BB962C8B-B14F-4D97-AF65-F5344CB8AC3E}">
        <p14:creationId xmlns:p14="http://schemas.microsoft.com/office/powerpoint/2010/main" val="1066598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59</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835696" y="285033"/>
            <a:ext cx="7056784" cy="5543056"/>
          </a:xfrm>
          <a:prstGeom prst="rect">
            <a:avLst/>
          </a:prstGeom>
        </p:spPr>
        <p:txBody>
          <a:bodyPr wrap="square">
            <a:spAutoFit/>
          </a:bodyPr>
          <a:lstStyle/>
          <a:p>
            <a:pPr lvl="0"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Можно только сохранять одиночно стоящие клыки или моляры, если на другой стороне верхней челюсти хорошо выражен альвеолярный бугор (они обеспечивают в этом случае устойчивость протеза). Если у больного повышенный рвотный рефлекс, то сохраняет одиночно стоящие зубы (это позволяет уменьшить базис протеза). Абсолютными показателями к сохранению одиночно стоящих зубов на верхней челюсти являются плохие условия для фиксации полного съемного протеза (дефекты твердого неба,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микрогнатия</a:t>
            </a:r>
            <a:r>
              <a:rPr lang="ru-RU" sz="2200" dirty="0">
                <a:latin typeface="Times New Roman" panose="02020603050405020304" pitchFamily="18" charset="0"/>
                <a:ea typeface="Calibri" panose="020F0502020204030204" pitchFamily="34" charset="0"/>
                <a:cs typeface="Times New Roman" panose="02020603050405020304" pitchFamily="18" charset="0"/>
              </a:rPr>
              <a:t>, рубцы переходной складки и протезного поля).</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На нижней челюсти сохраняют одиночно стоящие зубы, даже зуб с подвижностью 2-й степени на какое-то время служит подспорьем в укреплении протеза.</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756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6</a:t>
            </a:fld>
            <a:endParaRPr lang="ru-RU"/>
          </a:p>
        </p:txBody>
      </p:sp>
      <p:sp>
        <p:nvSpPr>
          <p:cNvPr id="6" name="TextBox 5"/>
          <p:cNvSpPr txBox="1"/>
          <p:nvPr/>
        </p:nvSpPr>
        <p:spPr>
          <a:xfrm>
            <a:off x="1691680" y="428178"/>
            <a:ext cx="7452320" cy="5724644"/>
          </a:xfrm>
          <a:prstGeom prst="rect">
            <a:avLst/>
          </a:prstGeom>
          <a:noFill/>
        </p:spPr>
        <p:txBody>
          <a:bodyPr wrap="square" rtlCol="0">
            <a:spAutoFit/>
          </a:bodyPr>
          <a:lstStyle/>
          <a:p>
            <a:pPr algn="ctr"/>
            <a:r>
              <a:rPr lang="ru-RU" sz="2400" b="1" dirty="0" smtClean="0">
                <a:solidFill>
                  <a:srgbClr val="C00000"/>
                </a:solidFill>
                <a:latin typeface="Cambria" panose="02040503050406030204" pitchFamily="18" charset="0"/>
              </a:rPr>
              <a:t>Анамнез заболевания</a:t>
            </a:r>
            <a:r>
              <a:rPr lang="ru-RU" sz="2400" dirty="0" smtClean="0">
                <a:solidFill>
                  <a:srgbClr val="C00000"/>
                </a:solidFill>
                <a:latin typeface="Cambria" panose="02040503050406030204" pitchFamily="18" charset="0"/>
              </a:rPr>
              <a:t>:</a:t>
            </a:r>
          </a:p>
          <a:p>
            <a:pPr algn="ctr"/>
            <a:endParaRPr lang="ru-RU" sz="2400" dirty="0" smtClean="0">
              <a:solidFill>
                <a:srgbClr val="F25100"/>
              </a:solidFill>
              <a:latin typeface="Cambria" panose="02040503050406030204" pitchFamily="18" charset="0"/>
            </a:endParaRPr>
          </a:p>
          <a:p>
            <a:pPr>
              <a:buFont typeface="Wingdings" pitchFamily="2" charset="2"/>
              <a:buChar char="Ø"/>
            </a:pPr>
            <a:r>
              <a:rPr lang="ru-RU" dirty="0" smtClean="0">
                <a:latin typeface="Cambria" panose="02040503050406030204" pitchFamily="18" charset="0"/>
              </a:rPr>
              <a:t>обращается внимание на срок удаления последнего зуба, по поводу чего удалялся; </a:t>
            </a:r>
          </a:p>
          <a:p>
            <a:pPr>
              <a:buFont typeface="Wingdings" pitchFamily="2" charset="2"/>
              <a:buChar char="Ø"/>
            </a:pPr>
            <a:r>
              <a:rPr lang="ru-RU" dirty="0" smtClean="0">
                <a:latin typeface="Cambria" panose="02040503050406030204" pitchFamily="18" charset="0"/>
              </a:rPr>
              <a:t>вероятные причины, </a:t>
            </a:r>
          </a:p>
          <a:p>
            <a:pPr>
              <a:buFont typeface="Wingdings" pitchFamily="2" charset="2"/>
              <a:buChar char="Ø"/>
            </a:pPr>
            <a:r>
              <a:rPr lang="ru-RU" dirty="0" smtClean="0">
                <a:latin typeface="Cambria" panose="02040503050406030204" pitchFamily="18" charset="0"/>
              </a:rPr>
              <a:t>проявление заболевания ранее, </a:t>
            </a:r>
          </a:p>
          <a:p>
            <a:pPr>
              <a:buFont typeface="Wingdings" pitchFamily="2" charset="2"/>
              <a:buChar char="Ø"/>
            </a:pPr>
            <a:r>
              <a:rPr lang="ru-RU" dirty="0" smtClean="0">
                <a:latin typeface="Cambria" panose="02040503050406030204" pitchFamily="18" charset="0"/>
              </a:rPr>
              <a:t>характер и особенности течения,</a:t>
            </a:r>
          </a:p>
          <a:p>
            <a:pPr>
              <a:buFont typeface="Wingdings" pitchFamily="2" charset="2"/>
              <a:buChar char="Ø"/>
            </a:pPr>
            <a:r>
              <a:rPr lang="ru-RU" dirty="0" smtClean="0">
                <a:latin typeface="Cambria" panose="02040503050406030204" pitchFamily="18" charset="0"/>
              </a:rPr>
              <a:t>какое лечение проводилось, в том числе ортопедическое,</a:t>
            </a:r>
          </a:p>
          <a:p>
            <a:pPr>
              <a:buFont typeface="Wingdings" pitchFamily="2" charset="2"/>
              <a:buChar char="Ø"/>
            </a:pPr>
            <a:r>
              <a:rPr lang="ru-RU" dirty="0" smtClean="0">
                <a:latin typeface="Cambria" panose="02040503050406030204" pitchFamily="18" charset="0"/>
              </a:rPr>
              <a:t>его эффективность.</a:t>
            </a:r>
          </a:p>
          <a:p>
            <a:endParaRPr lang="ru-RU" dirty="0" smtClean="0">
              <a:latin typeface="Cambria" panose="02040503050406030204" pitchFamily="18" charset="0"/>
            </a:endParaRPr>
          </a:p>
          <a:p>
            <a:pPr algn="ctr"/>
            <a:r>
              <a:rPr lang="ru-RU" sz="2400" b="1" dirty="0" smtClean="0">
                <a:solidFill>
                  <a:srgbClr val="C00000"/>
                </a:solidFill>
                <a:latin typeface="Cambria" panose="02040503050406030204" pitchFamily="18" charset="0"/>
              </a:rPr>
              <a:t>Анамнез жизни</a:t>
            </a:r>
            <a:r>
              <a:rPr lang="ru-RU" sz="2400" dirty="0" smtClean="0">
                <a:solidFill>
                  <a:srgbClr val="C00000"/>
                </a:solidFill>
                <a:latin typeface="Cambria" panose="02040503050406030204" pitchFamily="18" charset="0"/>
              </a:rPr>
              <a:t>:</a:t>
            </a:r>
          </a:p>
          <a:p>
            <a:pPr algn="ctr"/>
            <a:endParaRPr lang="ru-RU" sz="2400" dirty="0" smtClean="0">
              <a:solidFill>
                <a:srgbClr val="F25100"/>
              </a:solidFill>
              <a:latin typeface="Cambria" panose="02040503050406030204" pitchFamily="18" charset="0"/>
            </a:endParaRPr>
          </a:p>
          <a:p>
            <a:pPr>
              <a:buFont typeface="Wingdings" pitchFamily="2" charset="2"/>
              <a:buChar char="Ø"/>
            </a:pPr>
            <a:r>
              <a:rPr lang="ru-RU" dirty="0" smtClean="0">
                <a:latin typeface="Cambria" panose="02040503050406030204" pitchFamily="18" charset="0"/>
              </a:rPr>
              <a:t> отмечается та соматическая патология, которая будет влиять на особенности ортопедического лечения (заболевания </a:t>
            </a:r>
            <a:r>
              <a:rPr lang="ru-RU" dirty="0" err="1" smtClean="0">
                <a:latin typeface="Cambria" panose="02040503050406030204" pitchFamily="18" charset="0"/>
              </a:rPr>
              <a:t>сердечно-сосудистой</a:t>
            </a:r>
            <a:r>
              <a:rPr lang="ru-RU" dirty="0" smtClean="0">
                <a:latin typeface="Cambria" panose="02040503050406030204" pitchFamily="18" charset="0"/>
              </a:rPr>
              <a:t> системы, желудочно-кишечного тракта, эндокринная патология, аллергические заболевания и т.д.), </a:t>
            </a:r>
          </a:p>
          <a:p>
            <a:pPr>
              <a:buFont typeface="Wingdings" pitchFamily="2" charset="2"/>
              <a:buChar char="Ø"/>
            </a:pPr>
            <a:r>
              <a:rPr lang="ru-RU" dirty="0" smtClean="0">
                <a:latin typeface="Cambria" panose="02040503050406030204" pitchFamily="18" charset="0"/>
              </a:rPr>
              <a:t>выясняется предрасположенность или наличие зубочелюстно-лицевых аномалий у родственников.</a:t>
            </a:r>
          </a:p>
          <a:p>
            <a:endParaRPr lang="ru-RU" dirty="0">
              <a:latin typeface="Cambria" panose="02040503050406030204" pitchFamily="18" charset="0"/>
            </a:endParaRPr>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42451826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60</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1119" y="116632"/>
            <a:ext cx="7668344" cy="6440866"/>
          </a:xfrm>
          <a:prstGeom prst="rect">
            <a:avLst/>
          </a:prstGeom>
        </p:spPr>
        <p:txBody>
          <a:bodyPr wrap="square">
            <a:spAutoFit/>
          </a:bodyPr>
          <a:lstStyle/>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Корни зубов, которые нельзя использовать для протезирования (изготовления штифтовых зубов), подлежат удалению. Однако на нижней челюсти при неблагоприятных анатомических условиях одиночно стоящие корни могут быть использованы для крепления протеза, особенно если больной ранее не пользовался съемными протезами. Менее показано сохранение одиночных корней на верхней челюсти.</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Часто препятствием к использованию корней для укрепления штифтовых зубов бывает гипертрофированная десна и особенно межзубные десневые сосочки. В таких случаях следует производить гингивотомию. После рубцевания раны наружная часть корня освобождается, что позволяет использовать корень для штифтового зуба. Этот метод позволяет использовать корни зубов даже в тех случаях, когда граница отлома или разрушения коронки находится под десной.</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Длинные устойчивые корни с хорошо запломбированными каналами, если нет патологических изменений их пародонта, могут быть использованы как опора для несъемных и съемных протезов.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4007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61</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828387"/>
            <a:ext cx="7524328" cy="4764381"/>
          </a:xfrm>
          <a:prstGeom prst="rect">
            <a:avLst/>
          </a:prstGeom>
        </p:spPr>
        <p:txBody>
          <a:bodyPr wrap="square">
            <a:spAutoFit/>
          </a:bodyPr>
          <a:lstStyle/>
          <a:p>
            <a:pPr algn="just">
              <a:lnSpc>
                <a:spcPct val="115000"/>
              </a:lnSpc>
              <a:spcAft>
                <a:spcPts val="0"/>
              </a:spcAft>
            </a:pPr>
            <a:r>
              <a:rPr lang="ru-RU" sz="2400" dirty="0" smtClean="0">
                <a:latin typeface="Times New Roman" panose="02020603050405020304" pitchFamily="18" charset="0"/>
                <a:ea typeface="Calibri" panose="020F0502020204030204" pitchFamily="34" charset="0"/>
                <a:cs typeface="Times New Roman" panose="02020603050405020304" pitchFamily="18" charset="0"/>
              </a:rPr>
              <a:t>3) </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Специальные </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мероприятия,</a:t>
            </a:r>
            <a:r>
              <a:rPr lang="ru-RU" sz="2400" dirty="0">
                <a:latin typeface="Times New Roman" panose="02020603050405020304" pitchFamily="18" charset="0"/>
                <a:ea typeface="Calibri" panose="020F0502020204030204" pitchFamily="34" charset="0"/>
                <a:cs typeface="Times New Roman" panose="02020603050405020304" pitchFamily="18" charset="0"/>
              </a:rPr>
              <a:t> проводимые при подготовке полости рта к протезированию, преследуют следующие цели:</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а) облегчают проведение процедур, связанных с протезированием (устранение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микростомии</a:t>
            </a:r>
            <a:r>
              <a:rPr lang="ru-RU" sz="2400" dirty="0">
                <a:latin typeface="Times New Roman" panose="02020603050405020304" pitchFamily="18" charset="0"/>
                <a:ea typeface="Calibri" panose="020F0502020204030204" pitchFamily="34" charset="0"/>
                <a:cs typeface="Times New Roman" panose="02020603050405020304" pitchFamily="18" charset="0"/>
              </a:rPr>
              <a:t> облегчает снятие оттиска);</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б) ликвидируют нарушения окклюзионной поверхности;</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в) создают условия для рационального протезирования (углубление преддверия полости рта, устранение рубцов и тяжей слизистой оболочки и др.).</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4175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62</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4" name="Прямоугольник 3"/>
          <p:cNvSpPr/>
          <p:nvPr/>
        </p:nvSpPr>
        <p:spPr>
          <a:xfrm>
            <a:off x="1619672" y="675169"/>
            <a:ext cx="7272808" cy="5543056"/>
          </a:xfrm>
          <a:prstGeom prst="rect">
            <a:avLst/>
          </a:prstGeom>
        </p:spPr>
        <p:txBody>
          <a:bodyPr wrap="square">
            <a:spAutoFit/>
          </a:bodyPr>
          <a:lstStyle/>
          <a:p>
            <a:pPr indent="450215" algn="just">
              <a:lnSpc>
                <a:spcPct val="115000"/>
              </a:lnSpc>
              <a:spcAft>
                <a:spcPts val="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Специальная подготовка полости рта к протезированию состоит из терапевтических, хирургических и ортопедических мероприятий. </a:t>
            </a:r>
            <a:endPar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dirty="0" smtClean="0">
                <a:latin typeface="Times New Roman" panose="02020603050405020304" pitchFamily="18" charset="0"/>
                <a:ea typeface="Calibri" panose="020F0502020204030204" pitchFamily="34" charset="0"/>
                <a:cs typeface="Times New Roman" panose="02020603050405020304" pitchFamily="18" charset="0"/>
              </a:rPr>
              <a:t>К </a:t>
            </a:r>
            <a:r>
              <a:rPr lang="ru-RU" sz="2200" dirty="0">
                <a:latin typeface="Times New Roman" panose="02020603050405020304" pitchFamily="18" charset="0"/>
                <a:ea typeface="Calibri" panose="020F0502020204030204" pitchFamily="34" charset="0"/>
                <a:cs typeface="Times New Roman" panose="02020603050405020304" pitchFamily="18" charset="0"/>
              </a:rPr>
              <a:t>специальным терапевтическим мероприятиям относят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депульпирование</a:t>
            </a:r>
            <a:r>
              <a:rPr lang="ru-RU" sz="2200" dirty="0">
                <a:latin typeface="Times New Roman" panose="02020603050405020304" pitchFamily="18" charset="0"/>
                <a:ea typeface="Calibri" panose="020F0502020204030204" pitchFamily="34" charset="0"/>
                <a:cs typeface="Times New Roman" panose="02020603050405020304" pitchFamily="18" charset="0"/>
              </a:rPr>
              <a:t> зубов:</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а) при </a:t>
            </a:r>
            <a:r>
              <a:rPr lang="ru-RU" sz="2200" dirty="0" err="1">
                <a:latin typeface="Times New Roman" panose="02020603050405020304" pitchFamily="18" charset="0"/>
                <a:ea typeface="Calibri" panose="020F0502020204030204" pitchFamily="34" charset="0"/>
                <a:cs typeface="Times New Roman" panose="02020603050405020304" pitchFamily="18" charset="0"/>
              </a:rPr>
              <a:t>сошлифовывании</a:t>
            </a:r>
            <a:r>
              <a:rPr lang="ru-RU" sz="2200" dirty="0">
                <a:latin typeface="Times New Roman" panose="02020603050405020304" pitchFamily="18" charset="0"/>
                <a:ea typeface="Calibri" panose="020F0502020204030204" pitchFamily="34" charset="0"/>
                <a:cs typeface="Times New Roman" panose="02020603050405020304" pitchFamily="18" charset="0"/>
              </a:rPr>
              <a:t> большого количества твердых тканей при подготовке зубов под коронки, вкладки, полукоронки;</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б) при выраженном наклоне зуба:</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в) при значительном укорочении коронки зуба, нарушающего окклюзионную поверхность.</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dirty="0">
                <a:latin typeface="Times New Roman" panose="02020603050405020304" pitchFamily="18" charset="0"/>
                <a:ea typeface="Calibri" panose="020F0502020204030204" pitchFamily="34" charset="0"/>
                <a:cs typeface="Times New Roman" panose="02020603050405020304" pitchFamily="18" charset="0"/>
              </a:rPr>
              <a:t>К терапевтическим мероприятиям относится также замена металлической пломбы при изготовлении протеза из золота.</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5709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63</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476672"/>
            <a:ext cx="7668344" cy="5613845"/>
          </a:xfrm>
          <a:prstGeom prst="rect">
            <a:avLst/>
          </a:prstGeom>
        </p:spPr>
        <p:txBody>
          <a:bodyPr wrap="square">
            <a:spAutoFit/>
          </a:bodyPr>
          <a:lstStyle/>
          <a:p>
            <a:pPr indent="450215" algn="just">
              <a:lnSpc>
                <a:spcPct val="115000"/>
              </a:lnSpc>
              <a:spcAft>
                <a:spcPts val="0"/>
              </a:spcAft>
            </a:pP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Хирургическая специальная подготовка полости рта к протезированию состоит в следующем:</a:t>
            </a:r>
            <a:endPar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а) удаление экзостозов (костные образования на альвеолярном отростке и теле челюсти в виде выступов, бугров, шипов, остроконечных гребней), которые мешают наложению протеза и легко изъязвляются при давлении протезом;</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б) резекция альвеолярного отростка при его гипертрофии (если препятствует протезированию);</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в) устранение рубцовых тяжей слизистой оболочки, которые являются помехой при протезировании съемными протезами (во время операции удаляют рубец и тут же накладывают протез).</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514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64</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06307" y="0"/>
            <a:ext cx="7668344" cy="6463308"/>
          </a:xfrm>
          <a:prstGeom prst="rect">
            <a:avLst/>
          </a:prstGeom>
        </p:spPr>
        <p:txBody>
          <a:bodyPr wrap="square">
            <a:spAutoFit/>
          </a:bodyPr>
          <a:lstStyle/>
          <a:p>
            <a:pPr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В участке зубочелюстной системы, где нет антагонистов, происходит значительная перестройка, вызванная выключением части зубов из функции (феномен </a:t>
            </a:r>
            <a:r>
              <a:rPr lang="ru-RU" sz="2400" dirty="0" err="1" smtClean="0">
                <a:latin typeface="Times New Roman" panose="02020603050405020304" pitchFamily="18" charset="0"/>
                <a:ea typeface="Calibri" panose="020F0502020204030204" pitchFamily="34" charset="0"/>
                <a:cs typeface="Times New Roman" panose="02020603050405020304" pitchFamily="18" charset="0"/>
              </a:rPr>
              <a:t>Годона</a:t>
            </a:r>
            <a:r>
              <a:rPr lang="ru-RU" sz="2400" dirty="0">
                <a:latin typeface="Times New Roman" panose="02020603050405020304" pitchFamily="18" charset="0"/>
                <a:ea typeface="Calibri" panose="020F0502020204030204" pitchFamily="34" charset="0"/>
                <a:cs typeface="Times New Roman" panose="02020603050405020304" pitchFamily="18" charset="0"/>
              </a:rPr>
              <a:t>). Наиболее типичными являются: вертикальное перемещение верхних и нижних зубов, дистальное или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мезиальное</a:t>
            </a:r>
            <a:r>
              <a:rPr lang="ru-RU" sz="2400" dirty="0">
                <a:latin typeface="Times New Roman" panose="02020603050405020304" pitchFamily="18" charset="0"/>
                <a:ea typeface="Calibri" panose="020F0502020204030204" pitchFamily="34" charset="0"/>
                <a:cs typeface="Times New Roman" panose="02020603050405020304" pitchFamily="18" charset="0"/>
              </a:rPr>
              <a:t> перемещение, наклон в сторону дефекта или в язычно-щечном направлении, поворот по оси, комбинированное перемещение.</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Вторичное перемещение зубов (вторичные  деформации прикуса) приводит к нарушению окклюзионной плоскости, уменьшению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интеральвеолярного</a:t>
            </a:r>
            <a:r>
              <a:rPr lang="ru-RU" sz="2400" dirty="0">
                <a:latin typeface="Times New Roman" panose="02020603050405020304" pitchFamily="18" charset="0"/>
                <a:ea typeface="Calibri" panose="020F0502020204030204" pitchFamily="34" charset="0"/>
                <a:cs typeface="Times New Roman" panose="02020603050405020304" pitchFamily="18" charset="0"/>
              </a:rPr>
              <a:t> пространства в области деформации, иногда к нарушению движений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нижней челюсти</a:t>
            </a:r>
            <a:r>
              <a:rPr lang="ru-RU" sz="2400" dirty="0">
                <a:latin typeface="Times New Roman" panose="02020603050405020304" pitchFamily="18" charset="0"/>
                <a:ea typeface="Calibri" panose="020F0502020204030204" pitchFamily="34" charset="0"/>
                <a:cs typeface="Times New Roman" panose="02020603050405020304" pitchFamily="18" charset="0"/>
              </a:rPr>
              <a:t>.</a:t>
            </a:r>
            <a:br>
              <a:rPr lang="ru-RU" sz="2400" dirty="0">
                <a:latin typeface="Times New Roman" panose="02020603050405020304" pitchFamily="18" charset="0"/>
                <a:ea typeface="Calibri" panose="020F0502020204030204" pitchFamily="34" charset="0"/>
                <a:cs typeface="Times New Roman" panose="02020603050405020304" pitchFamily="18" charset="0"/>
              </a:rPr>
            </a:b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944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65</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332656"/>
            <a:ext cx="7668344" cy="6440866"/>
          </a:xfrm>
          <a:prstGeom prst="rect">
            <a:avLst/>
          </a:prstGeom>
        </p:spPr>
        <p:txBody>
          <a:bodyPr wrap="square">
            <a:spAutoFit/>
          </a:bodyPr>
          <a:lstStyle/>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В зависимости от клиники намечается соответствующий метод лечения.</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При незначительно выраженном вертикальном выдвижении или мезиальном наклоне зуба можно произвести укорочение коронки зуба или сошлифование его мезиальной стороны без удаления пульпы. При значительно выраженном перемещении зуба нужно решить вопрос о функциональной ценности его. Если зуб необходим при проведении ортопедического лечения, его следует предварительно депульпировать, а затем сошлифовать.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Удаление переместившихся зубов показано при патологической подвижности их, неблагоприятном соотношении длины клинической коронки и корня, хроническом периодонтите, разрушенной коронке, значительном перемещении зуба, при большом наклоне зуба в сторону дефекта, в преклонном возрасте, при заболеваниях сердечно-сосудистой и нервной систем. При резко выраженной гипертрофии альвеолярного отростка и перемещении зуба кроме удаления последнего, производят частичную резекцию альвеолярного отростка.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373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66</a:t>
            </a:fld>
            <a:endParaRPr lang="ru-RU"/>
          </a:p>
        </p:txBody>
      </p:sp>
      <p:grpSp>
        <p:nvGrpSpPr>
          <p:cNvPr id="7" name="Группа 6"/>
          <p:cNvGrpSpPr/>
          <p:nvPr/>
        </p:nvGrpSpPr>
        <p:grpSpPr>
          <a:xfrm>
            <a:off x="107504" y="116632"/>
            <a:ext cx="1368152" cy="6624736"/>
            <a:chOff x="107504" y="116632"/>
            <a:chExt cx="1368152" cy="6624736"/>
          </a:xfrm>
        </p:grpSpPr>
        <p:pic>
          <p:nvPicPr>
            <p:cNvPr id="8" name="Рисунок 7"/>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9"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498197"/>
            <a:ext cx="7668344" cy="5861605"/>
          </a:xfrm>
          <a:prstGeom prst="rect">
            <a:avLst/>
          </a:prstGeom>
        </p:spPr>
        <p:txBody>
          <a:bodyPr wrap="square">
            <a:spAutoFit/>
          </a:bodyPr>
          <a:lstStyle/>
          <a:p>
            <a:pPr indent="450215" algn="just">
              <a:lnSpc>
                <a:spcPct val="115000"/>
              </a:lnSpc>
              <a:spcAft>
                <a:spcPts val="0"/>
              </a:spcAft>
            </a:pPr>
            <a:r>
              <a:rPr lang="ru-RU"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Схема ведения истории болезни</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anose="02020603050405020304" pitchFamily="18" charset="0"/>
              </a:rPr>
              <a:t>Паспортная часть;</a:t>
            </a:r>
          </a:p>
          <a:p>
            <a:pPr marL="342900" indent="-342900" algn="just">
              <a:lnSpc>
                <a:spcPct val="115000"/>
              </a:lnSpc>
              <a:spcAft>
                <a:spcPts val="0"/>
              </a:spcAft>
              <a:buFont typeface="Arial" pitchFamily="34" charset="0"/>
              <a:buChar char="•"/>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Жалобы;</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Анамнез заболевания и анамнез жизни (семейный анамнез);</a:t>
            </a:r>
          </a:p>
          <a:p>
            <a:pPr marL="342900" indent="-342900" algn="just">
              <a:lnSpc>
                <a:spcPct val="115000"/>
              </a:lnSpc>
              <a:spcAft>
                <a:spcPts val="0"/>
              </a:spcAft>
              <a:buFont typeface="Arial" pitchFamily="34" charset="0"/>
              <a:buChar char="•"/>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Данные субъективного обследования;</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Данные объективного обследования (рентгенография и т.д.);</a:t>
            </a:r>
          </a:p>
          <a:p>
            <a:pPr marL="342900" indent="-342900" algn="just">
              <a:lnSpc>
                <a:spcPct val="115000"/>
              </a:lnSpc>
              <a:spcAft>
                <a:spcPts val="0"/>
              </a:spcAft>
              <a:buFont typeface="Arial" pitchFamily="34" charset="0"/>
              <a:buChar char="•"/>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Дополнительные методы обследования (изучение диагностических моделей и т.д.);</a:t>
            </a: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itchFamily="18" charset="0"/>
              </a:rPr>
              <a:t>Диагноз (предварительный, дифференцированный, окончательный)</a:t>
            </a: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itchFamily="18" charset="0"/>
              </a:rPr>
              <a:t>План лечения</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Общие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санационные</a:t>
            </a:r>
            <a:r>
              <a:rPr lang="ru-RU" dirty="0" smtClean="0">
                <a:latin typeface="Times New Roman" panose="02020603050405020304" pitchFamily="18" charset="0"/>
                <a:ea typeface="Calibri" panose="020F0502020204030204" pitchFamily="34" charset="0"/>
                <a:cs typeface="Times New Roman" panose="02020603050405020304" pitchFamily="18" charset="0"/>
              </a:rPr>
              <a:t> мероприятия в полости рта;</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Лечение общего заболевания;</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Специальная подготовка перед протезированием</a:t>
            </a:r>
            <a:r>
              <a:rPr lang="ru-RU" dirty="0" smtClean="0">
                <a:latin typeface="Times New Roman" pitchFamily="18" charset="0"/>
                <a:ea typeface="Calibri" panose="020F0502020204030204" pitchFamily="34" charset="0"/>
                <a:cs typeface="Times New Roman" pitchFamily="18" charset="0"/>
              </a:rPr>
              <a:t>;</a:t>
            </a: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itchFamily="18" charset="0"/>
              </a:rPr>
              <a:t>Постоянные или временные конструкции, срок их пользования (согласовать с пациентом план лечения);</a:t>
            </a: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itchFamily="18" charset="0"/>
              </a:rPr>
              <a:t>Дневник;</a:t>
            </a:r>
          </a:p>
          <a:p>
            <a:pPr marL="342900" indent="-342900" algn="just">
              <a:lnSpc>
                <a:spcPct val="115000"/>
              </a:lnSpc>
              <a:spcAft>
                <a:spcPts val="0"/>
              </a:spcAft>
              <a:buFont typeface="Arial" pitchFamily="34" charset="0"/>
              <a:buChar char="•"/>
            </a:pPr>
            <a:r>
              <a:rPr lang="ru-RU" dirty="0" smtClean="0">
                <a:latin typeface="Times New Roman" pitchFamily="18" charset="0"/>
                <a:ea typeface="Calibri" panose="020F0502020204030204" pitchFamily="34" charset="0"/>
                <a:cs typeface="Times New Roman" pitchFamily="18" charset="0"/>
              </a:rPr>
              <a:t>Эпикриз;</a:t>
            </a:r>
          </a:p>
          <a:p>
            <a:pPr marL="342900" indent="-342900" algn="just">
              <a:lnSpc>
                <a:spcPct val="115000"/>
              </a:lnSpc>
              <a:spcAft>
                <a:spcPts val="0"/>
              </a:spcAft>
              <a:buFont typeface="Arial"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Диспансеризация</a:t>
            </a:r>
          </a:p>
        </p:txBody>
      </p:sp>
    </p:spTree>
    <p:extLst>
      <p:ext uri="{BB962C8B-B14F-4D97-AF65-F5344CB8AC3E}">
        <p14:creationId xmlns:p14="http://schemas.microsoft.com/office/powerpoint/2010/main" val="314343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5" name="TextBox 4"/>
          <p:cNvSpPr txBox="1"/>
          <p:nvPr/>
        </p:nvSpPr>
        <p:spPr>
          <a:xfrm>
            <a:off x="3563888" y="1859925"/>
            <a:ext cx="5328592" cy="1938992"/>
          </a:xfrm>
          <a:prstGeom prst="rect">
            <a:avLst/>
          </a:prstGeom>
          <a:noFill/>
        </p:spPr>
        <p:txBody>
          <a:bodyPr wrap="square" rtlCol="0">
            <a:spAutoFit/>
          </a:bodyPr>
          <a:lstStyle/>
          <a:p>
            <a:pPr algn="ctr"/>
            <a:r>
              <a:rPr lang="ru-RU" sz="6000" b="1" dirty="0" smtClean="0">
                <a:solidFill>
                  <a:schemeClr val="bg1"/>
                </a:solidFill>
                <a:latin typeface="Cambria" panose="02040503050406030204" pitchFamily="18" charset="0"/>
              </a:rPr>
              <a:t>Благодарю за внимание!</a:t>
            </a:r>
            <a:endParaRPr lang="ru-RU" sz="3600" b="1" dirty="0" smtClean="0">
              <a:solidFill>
                <a:schemeClr val="bg1"/>
              </a:solidFill>
              <a:latin typeface="Cambria" panose="02040503050406030204"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67</a:t>
            </a:fld>
            <a:endParaRPr lang="ru-RU"/>
          </a:p>
        </p:txBody>
      </p:sp>
      <p:sp>
        <p:nvSpPr>
          <p:cNvPr id="8" name="Rectangle 3"/>
          <p:cNvSpPr>
            <a:spLocks noChangeArrowheads="1"/>
          </p:cNvSpPr>
          <p:nvPr/>
        </p:nvSpPr>
        <p:spPr bwMode="auto">
          <a:xfrm>
            <a:off x="2843808" y="63881"/>
            <a:ext cx="6192688" cy="1384995"/>
          </a:xfrm>
          <a:prstGeom prst="rect">
            <a:avLst/>
          </a:prstGeom>
          <a:noFill/>
          <a:ln w="9525">
            <a:noFill/>
            <a:miter lim="800000"/>
            <a:headEnd/>
            <a:tailEnd/>
          </a:ln>
        </p:spPr>
        <p:txBody>
          <a:bodyPr wrap="square" anchor="ctr">
            <a:spAutoFit/>
          </a:bodyPr>
          <a:lstStyle/>
          <a:p>
            <a:pPr algn="ctr"/>
            <a:r>
              <a:rPr lang="ru-RU" sz="1400" b="1" dirty="0" smtClean="0">
                <a:latin typeface="Cambria" panose="02040503050406030204" pitchFamily="18" charset="0"/>
                <a:cs typeface="Times New Roman" pitchFamily="18" charset="0"/>
              </a:rPr>
              <a:t>ФЕДЕРАЛЬНОЕ  ГОСУДАРСТВЕННОЕ БЮДЖЕТНОЕ ОБРАЗОВАТЕЛЬНОЕ </a:t>
            </a:r>
            <a:r>
              <a:rPr lang="ru-RU" sz="1400" b="1" dirty="0">
                <a:latin typeface="Cambria" panose="02040503050406030204" pitchFamily="18" charset="0"/>
                <a:cs typeface="Times New Roman" pitchFamily="18" charset="0"/>
              </a:rPr>
              <a:t>УЧРЕЖДЕНИЕ  </a:t>
            </a:r>
            <a:r>
              <a:rPr lang="ru-RU" sz="1400" b="1" dirty="0" smtClean="0">
                <a:latin typeface="Cambria" panose="02040503050406030204" pitchFamily="18" charset="0"/>
                <a:cs typeface="Times New Roman" pitchFamily="18" charset="0"/>
              </a:rPr>
              <a:t>ВЫСШЕГО ОБРАЗОВАНИЯ</a:t>
            </a:r>
          </a:p>
          <a:p>
            <a:pPr algn="ctr"/>
            <a:endParaRPr lang="ru-RU" sz="1400" b="1" dirty="0">
              <a:latin typeface="Cambria" panose="02040503050406030204" pitchFamily="18" charset="0"/>
            </a:endParaRPr>
          </a:p>
          <a:p>
            <a:pPr algn="ctr" eaLnBrk="0" hangingPunct="0"/>
            <a:r>
              <a:rPr lang="ru-RU" sz="1400" b="1" dirty="0">
                <a:solidFill>
                  <a:srgbClr val="C00000"/>
                </a:solidFill>
                <a:latin typeface="Cambria" panose="02040503050406030204" pitchFamily="18" charset="0"/>
                <a:cs typeface="Times New Roman" pitchFamily="18" charset="0"/>
              </a:rPr>
              <a:t>КУБАНСКИЙ ГОСУДАРСТВЕННЫЙ МЕДИЦИНСКИЙ </a:t>
            </a:r>
            <a:r>
              <a:rPr lang="ru-RU" sz="1400" b="1" dirty="0" smtClean="0">
                <a:solidFill>
                  <a:srgbClr val="C00000"/>
                </a:solidFill>
                <a:latin typeface="Cambria" panose="02040503050406030204" pitchFamily="18" charset="0"/>
                <a:cs typeface="Times New Roman" pitchFamily="18" charset="0"/>
              </a:rPr>
              <a:t>УНИВЕРСИТЕТ</a:t>
            </a:r>
          </a:p>
          <a:p>
            <a:pPr algn="ctr" eaLnBrk="0" hangingPunct="0"/>
            <a:endParaRPr lang="ru-RU" sz="1400" b="1" dirty="0">
              <a:solidFill>
                <a:srgbClr val="C00000"/>
              </a:solidFill>
              <a:latin typeface="Cambria" panose="02040503050406030204" pitchFamily="18" charset="0"/>
            </a:endParaRPr>
          </a:p>
          <a:p>
            <a:pPr algn="ctr" eaLnBrk="0" hangingPunct="0"/>
            <a:r>
              <a:rPr lang="ru-RU" sz="1400" b="1" dirty="0">
                <a:latin typeface="Cambria" panose="02040503050406030204" pitchFamily="18" charset="0"/>
                <a:cs typeface="Times New Roman" pitchFamily="18" charset="0"/>
              </a:rPr>
              <a:t>МИНИСТЕРСТВА ЗДРАВООХРАНЕНИЯ </a:t>
            </a:r>
            <a:r>
              <a:rPr lang="ru-RU" sz="1400" b="1" dirty="0" smtClean="0">
                <a:latin typeface="Cambria" panose="02040503050406030204" pitchFamily="18" charset="0"/>
                <a:cs typeface="Times New Roman" pitchFamily="18" charset="0"/>
              </a:rPr>
              <a:t>РОССИЙСКОЙ ФЕДЕРАЦИИ</a:t>
            </a:r>
            <a:endParaRPr lang="ru-RU" sz="1400" b="1" dirty="0">
              <a:latin typeface="Cambria" panose="020405030504060302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4006309"/>
            <a:ext cx="2573430" cy="1872208"/>
          </a:xfrm>
          <a:prstGeom prst="rect">
            <a:avLst/>
          </a:prstGeom>
        </p:spPr>
      </p:pic>
    </p:spTree>
    <p:extLst>
      <p:ext uri="{BB962C8B-B14F-4D97-AF65-F5344CB8AC3E}">
        <p14:creationId xmlns:p14="http://schemas.microsoft.com/office/powerpoint/2010/main" val="2528653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a:p>
        </p:txBody>
      </p:sp>
      <p:sp>
        <p:nvSpPr>
          <p:cNvPr id="3" name="TextBox 2"/>
          <p:cNvSpPr txBox="1"/>
          <p:nvPr/>
        </p:nvSpPr>
        <p:spPr>
          <a:xfrm>
            <a:off x="1547664" y="422353"/>
            <a:ext cx="7488832" cy="5940088"/>
          </a:xfrm>
          <a:prstGeom prst="rect">
            <a:avLst/>
          </a:prstGeom>
          <a:noFill/>
        </p:spPr>
        <p:txBody>
          <a:bodyPr wrap="square" rtlCol="0">
            <a:spAutoFit/>
          </a:bodyPr>
          <a:lstStyle/>
          <a:p>
            <a:pPr algn="ctr">
              <a:buFont typeface="Wingdings" pitchFamily="2" charset="2"/>
              <a:buChar char="v"/>
            </a:pPr>
            <a:r>
              <a:rPr lang="ru-RU" sz="2400" b="1" dirty="0" smtClean="0">
                <a:solidFill>
                  <a:srgbClr val="C00000"/>
                </a:solidFill>
                <a:latin typeface="Cambria" panose="02040503050406030204" pitchFamily="18" charset="0"/>
              </a:rPr>
              <a:t>Осмотр </a:t>
            </a:r>
          </a:p>
          <a:p>
            <a:pPr algn="ctr"/>
            <a:r>
              <a:rPr lang="ru-RU" b="1" dirty="0" smtClean="0">
                <a:latin typeface="Cambria" panose="02040503050406030204" pitchFamily="18" charset="0"/>
              </a:rPr>
              <a:t/>
            </a:r>
            <a:br>
              <a:rPr lang="ru-RU" b="1" dirty="0" smtClean="0">
                <a:latin typeface="Cambria" panose="02040503050406030204" pitchFamily="18" charset="0"/>
              </a:rPr>
            </a:br>
            <a:r>
              <a:rPr lang="ru-RU" sz="2000" dirty="0" smtClean="0">
                <a:latin typeface="Cambria" panose="02040503050406030204" pitchFamily="18" charset="0"/>
              </a:rPr>
              <a:t>Внешний осмотр продолжается при опросе пациента. </a:t>
            </a:r>
            <a:br>
              <a:rPr lang="ru-RU" sz="2000" dirty="0" smtClean="0">
                <a:latin typeface="Cambria" panose="02040503050406030204" pitchFamily="18" charset="0"/>
              </a:rPr>
            </a:br>
            <a:r>
              <a:rPr lang="ru-RU" sz="2000" dirty="0" smtClean="0">
                <a:latin typeface="Cambria" panose="02040503050406030204" pitchFamily="18" charset="0"/>
              </a:rPr>
              <a:t>Обращается внимание:</a:t>
            </a:r>
          </a:p>
          <a:p>
            <a:pPr algn="ctr"/>
            <a:endParaRPr lang="ru-RU" sz="2000" dirty="0" smtClean="0">
              <a:latin typeface="Cambria" panose="02040503050406030204" pitchFamily="18" charset="0"/>
            </a:endParaRPr>
          </a:p>
          <a:p>
            <a:pPr>
              <a:buFont typeface="Wingdings" pitchFamily="2" charset="2"/>
              <a:buChar char="v"/>
            </a:pPr>
            <a:r>
              <a:rPr lang="ru-RU" sz="2000" dirty="0" smtClean="0">
                <a:latin typeface="Cambria" panose="02040503050406030204" pitchFamily="18" charset="0"/>
              </a:rPr>
              <a:t> на состояние кожного покрова ( цвет, очаги кровоизлияния, очаги пигментации, </a:t>
            </a:r>
            <a:br>
              <a:rPr lang="ru-RU" sz="2000" dirty="0" smtClean="0">
                <a:latin typeface="Cambria" panose="02040503050406030204" pitchFamily="18" charset="0"/>
              </a:rPr>
            </a:br>
            <a:r>
              <a:rPr lang="ru-RU" sz="2000" dirty="0" smtClean="0">
                <a:latin typeface="Cambria" panose="02040503050406030204" pitchFamily="18" charset="0"/>
              </a:rPr>
              <a:t>шелушения, рубцы, свищи), </a:t>
            </a:r>
          </a:p>
          <a:p>
            <a:pPr>
              <a:buFont typeface="Wingdings" pitchFamily="2" charset="2"/>
              <a:buChar char="v"/>
            </a:pPr>
            <a:r>
              <a:rPr lang="ru-RU" sz="2000" dirty="0" smtClean="0">
                <a:latin typeface="Cambria" panose="02040503050406030204" pitchFamily="18" charset="0"/>
              </a:rPr>
              <a:t>тип лица, </a:t>
            </a:r>
          </a:p>
          <a:p>
            <a:pPr>
              <a:buFont typeface="Wingdings" pitchFamily="2" charset="2"/>
              <a:buChar char="v"/>
            </a:pPr>
            <a:r>
              <a:rPr lang="ru-RU" sz="2000" dirty="0" smtClean="0">
                <a:latin typeface="Cambria" panose="02040503050406030204" pitchFamily="18" charset="0"/>
              </a:rPr>
              <a:t>конфигурацию лица (при </a:t>
            </a:r>
            <a:br>
              <a:rPr lang="ru-RU" sz="2000" dirty="0" smtClean="0">
                <a:latin typeface="Cambria" panose="02040503050406030204" pitchFamily="18" charset="0"/>
              </a:rPr>
            </a:br>
            <a:r>
              <a:rPr lang="ru-RU" sz="2000" dirty="0" smtClean="0">
                <a:latin typeface="Cambria" panose="02040503050406030204" pitchFamily="18" charset="0"/>
              </a:rPr>
              <a:t>асимметрии лица следует выяснить </a:t>
            </a:r>
            <a:br>
              <a:rPr lang="ru-RU" sz="2000" dirty="0" smtClean="0">
                <a:latin typeface="Cambria" panose="02040503050406030204" pitchFamily="18" charset="0"/>
              </a:rPr>
            </a:br>
            <a:r>
              <a:rPr lang="ru-RU" sz="2000" dirty="0" smtClean="0">
                <a:latin typeface="Cambria" panose="02040503050406030204" pitchFamily="18" charset="0"/>
              </a:rPr>
              <a:t>ее причину),</a:t>
            </a:r>
          </a:p>
          <a:p>
            <a:pPr>
              <a:buFont typeface="Wingdings" pitchFamily="2" charset="2"/>
              <a:buChar char="v"/>
            </a:pPr>
            <a:r>
              <a:rPr lang="ru-RU" sz="2000" dirty="0" smtClean="0">
                <a:latin typeface="Cambria" panose="02040503050406030204" pitchFamily="18" charset="0"/>
              </a:rPr>
              <a:t> высоту нижней трети лица, </a:t>
            </a:r>
          </a:p>
          <a:p>
            <a:pPr>
              <a:buFont typeface="Wingdings" pitchFamily="2" charset="2"/>
              <a:buChar char="v"/>
            </a:pPr>
            <a:r>
              <a:rPr lang="ru-RU" sz="2000" dirty="0" smtClean="0">
                <a:latin typeface="Cambria" panose="02040503050406030204" pitchFamily="18" charset="0"/>
              </a:rPr>
              <a:t>расположение углов рта, </a:t>
            </a:r>
          </a:p>
          <a:p>
            <a:pPr>
              <a:buFont typeface="Wingdings" pitchFamily="2" charset="2"/>
              <a:buChar char="v"/>
            </a:pPr>
            <a:r>
              <a:rPr lang="ru-RU" sz="2000" dirty="0" smtClean="0">
                <a:latin typeface="Cambria" panose="02040503050406030204" pitchFamily="18" charset="0"/>
              </a:rPr>
              <a:t>линию смыкания губ, </a:t>
            </a:r>
          </a:p>
          <a:p>
            <a:pPr>
              <a:buFont typeface="Wingdings" pitchFamily="2" charset="2"/>
              <a:buChar char="v"/>
            </a:pPr>
            <a:r>
              <a:rPr lang="ru-RU" sz="2000" dirty="0" smtClean="0">
                <a:latin typeface="Cambria" panose="02040503050406030204" pitchFamily="18" charset="0"/>
              </a:rPr>
              <a:t>выраженность носогубных и </a:t>
            </a:r>
            <a:br>
              <a:rPr lang="ru-RU" sz="2000" dirty="0" smtClean="0">
                <a:latin typeface="Cambria" panose="02040503050406030204" pitchFamily="18" charset="0"/>
              </a:rPr>
            </a:br>
            <a:r>
              <a:rPr lang="ru-RU" sz="2000" dirty="0" smtClean="0">
                <a:latin typeface="Cambria" panose="02040503050406030204" pitchFamily="18" charset="0"/>
              </a:rPr>
              <a:t>подбородочных складок, </a:t>
            </a:r>
          </a:p>
          <a:p>
            <a:pPr>
              <a:buFont typeface="Wingdings" pitchFamily="2" charset="2"/>
              <a:buChar char="v"/>
            </a:pPr>
            <a:r>
              <a:rPr lang="ru-RU" sz="2000" dirty="0" smtClean="0">
                <a:latin typeface="Cambria" panose="02040503050406030204" pitchFamily="18" charset="0"/>
              </a:rPr>
              <a:t>обнажение зубов или альвеолярного отростка при разговоре </a:t>
            </a:r>
          </a:p>
          <a:p>
            <a:endParaRPr lang="ru-RU" dirty="0">
              <a:latin typeface="Cambria" panose="02040503050406030204" pitchFamily="18" charset="0"/>
            </a:endParaRPr>
          </a:p>
        </p:txBody>
      </p:sp>
      <p:pic>
        <p:nvPicPr>
          <p:cNvPr id="4" name="Picture 2" descr="http://bm.img.com.ua/img/prikol/images/large/4/7/206974_468378.jpg"/>
          <p:cNvPicPr>
            <a:picLocks noChangeAspect="1" noChangeArrowheads="1"/>
          </p:cNvPicPr>
          <p:nvPr/>
        </p:nvPicPr>
        <p:blipFill>
          <a:blip r:embed="rId2" cstate="print">
            <a:clrChange>
              <a:clrFrom>
                <a:srgbClr val="FFFFFF"/>
              </a:clrFrom>
              <a:clrTo>
                <a:srgbClr val="FFFFFF">
                  <a:alpha val="0"/>
                </a:srgbClr>
              </a:clrTo>
            </a:clrChange>
          </a:blip>
          <a:srcRect l="7958" t="2729" r="9812" b="5842"/>
          <a:stretch>
            <a:fillRect/>
          </a:stretch>
        </p:blipFill>
        <p:spPr bwMode="auto">
          <a:xfrm>
            <a:off x="5652120" y="2366489"/>
            <a:ext cx="2808312" cy="3034789"/>
          </a:xfrm>
          <a:prstGeom prst="rect">
            <a:avLst/>
          </a:prstGeom>
          <a:noFill/>
        </p:spPr>
      </p:pic>
      <p:grpSp>
        <p:nvGrpSpPr>
          <p:cNvPr id="5" name="Группа 4"/>
          <p:cNvGrpSpPr/>
          <p:nvPr/>
        </p:nvGrpSpPr>
        <p:grpSpPr>
          <a:xfrm>
            <a:off x="107504" y="116632"/>
            <a:ext cx="1368152" cy="6624736"/>
            <a:chOff x="107504" y="116632"/>
            <a:chExt cx="1368152" cy="6624736"/>
          </a:xfrm>
        </p:grpSpPr>
        <p:pic>
          <p:nvPicPr>
            <p:cNvPr id="6" name="Рисунок 5"/>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7"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265820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8</a:t>
            </a:fld>
            <a:endParaRPr lang="ru-RU"/>
          </a:p>
        </p:txBody>
      </p:sp>
      <p:grpSp>
        <p:nvGrpSpPr>
          <p:cNvPr id="8" name="Группа 7"/>
          <p:cNvGrpSpPr/>
          <p:nvPr/>
        </p:nvGrpSpPr>
        <p:grpSpPr>
          <a:xfrm>
            <a:off x="107504" y="116632"/>
            <a:ext cx="1368152" cy="6624736"/>
            <a:chOff x="107504" y="116632"/>
            <a:chExt cx="1368152" cy="6624736"/>
          </a:xfrm>
        </p:grpSpPr>
        <p:pic>
          <p:nvPicPr>
            <p:cNvPr id="9" name="Рисунок 8"/>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10"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2" name="Прямоугольник 1"/>
          <p:cNvSpPr/>
          <p:nvPr/>
        </p:nvSpPr>
        <p:spPr>
          <a:xfrm>
            <a:off x="1475656" y="833831"/>
            <a:ext cx="7272808" cy="4339650"/>
          </a:xfrm>
          <a:prstGeom prst="rect">
            <a:avLst/>
          </a:prstGeom>
        </p:spPr>
        <p:txBody>
          <a:bodyPr wrap="square">
            <a:spAutoFit/>
          </a:bodyPr>
          <a:lstStyle/>
          <a:p>
            <a:pPr indent="457200" algn="just">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Существует условное деление лица: верхняя треть лица располагается между границей волосистой части на лбу и линией соединяющей брови, средняя треть- между линией, проходящей от надбровных дуг и основанием носа. Нижняя треть лица расположена между линией основания носа и нижней точкой подбородка. Деление высоты лица на три части условно. При потере зубов высота нижней трети лица уменьшается, губы западают, подбородочная и носогубные складки становятся более выраженными.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411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Documents and Settings\Администратор\Рабочий стол\Без имени-2.jpg"/>
          <p:cNvPicPr>
            <a:picLocks noChangeAspect="1" noChangeArrowheads="1"/>
          </p:cNvPicPr>
          <p:nvPr/>
        </p:nvPicPr>
        <p:blipFill>
          <a:blip r:embed="rId2" cstate="print"/>
          <a:srcRect/>
          <a:stretch>
            <a:fillRect/>
          </a:stretch>
        </p:blipFill>
        <p:spPr bwMode="auto">
          <a:xfrm>
            <a:off x="1619672" y="764704"/>
            <a:ext cx="3379788" cy="3455987"/>
          </a:xfrm>
          <a:prstGeom prst="rect">
            <a:avLst/>
          </a:prstGeom>
          <a:noFill/>
          <a:ln w="9525">
            <a:noFill/>
            <a:miter lim="800000"/>
            <a:headEnd/>
            <a:tailEnd/>
          </a:ln>
        </p:spPr>
      </p:pic>
      <p:grpSp>
        <p:nvGrpSpPr>
          <p:cNvPr id="4" name="Группа 8"/>
          <p:cNvGrpSpPr>
            <a:grpSpLocks/>
          </p:cNvGrpSpPr>
          <p:nvPr/>
        </p:nvGrpSpPr>
        <p:grpSpPr bwMode="auto">
          <a:xfrm>
            <a:off x="1679823" y="1556792"/>
            <a:ext cx="3324225" cy="1948143"/>
            <a:chOff x="468313" y="2133600"/>
            <a:chExt cx="3324225" cy="1891351"/>
          </a:xfrm>
        </p:grpSpPr>
        <p:sp>
          <p:nvSpPr>
            <p:cNvPr id="5" name="TextBox 8"/>
            <p:cNvSpPr txBox="1">
              <a:spLocks noChangeArrowheads="1"/>
            </p:cNvSpPr>
            <p:nvPr/>
          </p:nvSpPr>
          <p:spPr bwMode="auto">
            <a:xfrm>
              <a:off x="3348038" y="2276475"/>
              <a:ext cx="441325" cy="339725"/>
            </a:xfrm>
            <a:prstGeom prst="rect">
              <a:avLst/>
            </a:prstGeom>
            <a:noFill/>
            <a:ln w="9525">
              <a:noFill/>
              <a:miter lim="800000"/>
              <a:headEnd/>
              <a:tailEnd/>
            </a:ln>
          </p:spPr>
          <p:txBody>
            <a:bodyPr>
              <a:spAutoFit/>
            </a:bodyPr>
            <a:lstStyle/>
            <a:p>
              <a:r>
                <a:rPr lang="ru-RU" b="1"/>
                <a:t>А</a:t>
              </a:r>
            </a:p>
          </p:txBody>
        </p:sp>
        <p:grpSp>
          <p:nvGrpSpPr>
            <p:cNvPr id="6" name="Группа 2"/>
            <p:cNvGrpSpPr>
              <a:grpSpLocks/>
            </p:cNvGrpSpPr>
            <p:nvPr/>
          </p:nvGrpSpPr>
          <p:grpSpPr bwMode="auto">
            <a:xfrm>
              <a:off x="468313" y="2133600"/>
              <a:ext cx="3324225" cy="1891351"/>
              <a:chOff x="468313" y="2133600"/>
              <a:chExt cx="3324225" cy="1891351"/>
            </a:xfrm>
          </p:grpSpPr>
          <p:grpSp>
            <p:nvGrpSpPr>
              <p:cNvPr id="7" name="Группа 1"/>
              <p:cNvGrpSpPr>
                <a:grpSpLocks/>
              </p:cNvGrpSpPr>
              <p:nvPr/>
            </p:nvGrpSpPr>
            <p:grpSpPr bwMode="auto">
              <a:xfrm>
                <a:off x="468313" y="2133600"/>
                <a:ext cx="3324225" cy="1891351"/>
                <a:chOff x="468313" y="2133600"/>
                <a:chExt cx="3324225" cy="1891351"/>
              </a:xfrm>
            </p:grpSpPr>
            <p:grpSp>
              <p:nvGrpSpPr>
                <p:cNvPr id="10" name="Группа 3"/>
                <p:cNvGrpSpPr>
                  <a:grpSpLocks/>
                </p:cNvGrpSpPr>
                <p:nvPr/>
              </p:nvGrpSpPr>
              <p:grpSpPr bwMode="auto">
                <a:xfrm>
                  <a:off x="468313" y="2133600"/>
                  <a:ext cx="3324225" cy="1256306"/>
                  <a:chOff x="0" y="0"/>
                  <a:chExt cx="3324225" cy="1256306"/>
                </a:xfrm>
              </p:grpSpPr>
              <p:cxnSp>
                <p:nvCxnSpPr>
                  <p:cNvPr id="12" name="Прямая соединительная линия 4"/>
                  <p:cNvCxnSpPr/>
                  <p:nvPr/>
                </p:nvCxnSpPr>
                <p:spPr>
                  <a:xfrm>
                    <a:off x="0" y="0"/>
                    <a:ext cx="33242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0" y="636588"/>
                    <a:ext cx="332422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6"/>
                  <p:cNvCxnSpPr/>
                  <p:nvPr/>
                </p:nvCxnSpPr>
                <p:spPr>
                  <a:xfrm>
                    <a:off x="0" y="1255713"/>
                    <a:ext cx="3324225" cy="0"/>
                  </a:xfrm>
                  <a:prstGeom prst="line">
                    <a:avLst/>
                  </a:prstGeom>
                  <a:ln w="25400">
                    <a:solidFill>
                      <a:srgbClr val="03A539"/>
                    </a:solidFill>
                  </a:ln>
                </p:spPr>
                <p:style>
                  <a:lnRef idx="1">
                    <a:schemeClr val="accent1"/>
                  </a:lnRef>
                  <a:fillRef idx="0">
                    <a:schemeClr val="accent1"/>
                  </a:fillRef>
                  <a:effectRef idx="0">
                    <a:schemeClr val="accent1"/>
                  </a:effectRef>
                  <a:fontRef idx="minor">
                    <a:schemeClr val="tx1"/>
                  </a:fontRef>
                </p:style>
              </p:cxnSp>
            </p:grpSp>
            <p:cxnSp>
              <p:nvCxnSpPr>
                <p:cNvPr id="11" name="Прямая соединительная линия 10"/>
                <p:cNvCxnSpPr/>
                <p:nvPr/>
              </p:nvCxnSpPr>
              <p:spPr>
                <a:xfrm flipV="1">
                  <a:off x="483171" y="4021138"/>
                  <a:ext cx="3306192" cy="381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8" name="TextBox 9"/>
              <p:cNvSpPr txBox="1">
                <a:spLocks noChangeArrowheads="1"/>
              </p:cNvSpPr>
              <p:nvPr/>
            </p:nvSpPr>
            <p:spPr bwMode="auto">
              <a:xfrm>
                <a:off x="3348038" y="2852738"/>
                <a:ext cx="441325" cy="338137"/>
              </a:xfrm>
              <a:prstGeom prst="rect">
                <a:avLst/>
              </a:prstGeom>
              <a:noFill/>
              <a:ln w="9525">
                <a:noFill/>
                <a:miter lim="800000"/>
                <a:headEnd/>
                <a:tailEnd/>
              </a:ln>
            </p:spPr>
            <p:txBody>
              <a:bodyPr>
                <a:spAutoFit/>
              </a:bodyPr>
              <a:lstStyle/>
              <a:p>
                <a:r>
                  <a:rPr lang="ru-RU" b="1"/>
                  <a:t>Б</a:t>
                </a:r>
              </a:p>
            </p:txBody>
          </p:sp>
          <p:sp>
            <p:nvSpPr>
              <p:cNvPr id="9" name="TextBox 10"/>
              <p:cNvSpPr txBox="1">
                <a:spLocks noChangeArrowheads="1"/>
              </p:cNvSpPr>
              <p:nvPr/>
            </p:nvSpPr>
            <p:spPr bwMode="auto">
              <a:xfrm>
                <a:off x="3348038" y="3500438"/>
                <a:ext cx="441325" cy="339725"/>
              </a:xfrm>
              <a:prstGeom prst="rect">
                <a:avLst/>
              </a:prstGeom>
              <a:noFill/>
              <a:ln w="9525">
                <a:noFill/>
                <a:miter lim="800000"/>
                <a:headEnd/>
                <a:tailEnd/>
              </a:ln>
            </p:spPr>
            <p:txBody>
              <a:bodyPr>
                <a:spAutoFit/>
              </a:bodyPr>
              <a:lstStyle/>
              <a:p>
                <a:r>
                  <a:rPr lang="ru-RU" b="1"/>
                  <a:t>В</a:t>
                </a:r>
              </a:p>
            </p:txBody>
          </p:sp>
        </p:grpSp>
      </p:grpSp>
      <p:sp>
        <p:nvSpPr>
          <p:cNvPr id="15" name="TextBox 11"/>
          <p:cNvSpPr txBox="1">
            <a:spLocks noChangeArrowheads="1"/>
          </p:cNvSpPr>
          <p:nvPr/>
        </p:nvSpPr>
        <p:spPr bwMode="auto">
          <a:xfrm>
            <a:off x="1597397" y="4221088"/>
            <a:ext cx="3622675" cy="1323439"/>
          </a:xfrm>
          <a:prstGeom prst="rect">
            <a:avLst/>
          </a:prstGeom>
          <a:noFill/>
          <a:ln w="9525">
            <a:noFill/>
            <a:miter lim="800000"/>
            <a:headEnd/>
            <a:tailEnd/>
          </a:ln>
        </p:spPr>
        <p:txBody>
          <a:bodyPr>
            <a:spAutoFit/>
          </a:bodyPr>
          <a:lstStyle/>
          <a:p>
            <a:r>
              <a:rPr lang="ru-RU" sz="2000" b="1" i="1" dirty="0"/>
              <a:t>Деление лица на три части:</a:t>
            </a:r>
          </a:p>
          <a:p>
            <a:r>
              <a:rPr lang="ru-RU" sz="2000" i="1" dirty="0"/>
              <a:t>А – верхняя часть</a:t>
            </a:r>
          </a:p>
          <a:p>
            <a:r>
              <a:rPr lang="ru-RU" sz="2000" i="1" dirty="0"/>
              <a:t>Б- средняя часть</a:t>
            </a:r>
          </a:p>
          <a:p>
            <a:r>
              <a:rPr lang="ru-RU" sz="2000" i="1" dirty="0"/>
              <a:t>В – нижняя часть</a:t>
            </a:r>
          </a:p>
        </p:txBody>
      </p:sp>
      <p:sp>
        <p:nvSpPr>
          <p:cNvPr id="16" name="TextBox 15"/>
          <p:cNvSpPr txBox="1"/>
          <p:nvPr/>
        </p:nvSpPr>
        <p:spPr>
          <a:xfrm>
            <a:off x="1763688" y="5517232"/>
            <a:ext cx="7128792" cy="1323439"/>
          </a:xfrm>
          <a:prstGeom prst="rect">
            <a:avLst/>
          </a:prstGeom>
          <a:noFill/>
        </p:spPr>
        <p:txBody>
          <a:bodyPr wrap="square" rtlCol="0">
            <a:spAutoFit/>
          </a:bodyPr>
          <a:lstStyle/>
          <a:p>
            <a:pPr algn="ctr"/>
            <a:r>
              <a:rPr lang="ru-RU" sz="2000" b="1" dirty="0" smtClean="0">
                <a:solidFill>
                  <a:srgbClr val="C00000"/>
                </a:solidFill>
                <a:latin typeface="Cambria" panose="02040503050406030204" pitchFamily="18" charset="0"/>
              </a:rPr>
              <a:t>При потере зубов высота нижней трети лица уменьшается, губы западают, подбородочная и носогубные складки становятся более выраженными. </a:t>
            </a:r>
          </a:p>
          <a:p>
            <a:pPr algn="ctr"/>
            <a:endParaRPr lang="ru-RU" sz="2000" b="1" dirty="0">
              <a:solidFill>
                <a:srgbClr val="C00000"/>
              </a:solidFill>
              <a:latin typeface="Cambria" panose="02040503050406030204" pitchFamily="18" charset="0"/>
            </a:endParaRPr>
          </a:p>
        </p:txBody>
      </p:sp>
      <p:grpSp>
        <p:nvGrpSpPr>
          <p:cNvPr id="17" name="Группа 3"/>
          <p:cNvGrpSpPr>
            <a:grpSpLocks/>
          </p:cNvGrpSpPr>
          <p:nvPr/>
        </p:nvGrpSpPr>
        <p:grpSpPr bwMode="auto">
          <a:xfrm>
            <a:off x="5239444" y="1052736"/>
            <a:ext cx="3725044" cy="2880791"/>
            <a:chOff x="4067175" y="1484313"/>
            <a:chExt cx="4733925" cy="3240087"/>
          </a:xfrm>
        </p:grpSpPr>
        <p:pic>
          <p:nvPicPr>
            <p:cNvPr id="18" name="Picture 2" descr="C:\Documents and Settings\Администратор\Рабочий стол\Без имени-3.jpg"/>
            <p:cNvPicPr>
              <a:picLocks noChangeAspect="1" noChangeArrowheads="1"/>
            </p:cNvPicPr>
            <p:nvPr/>
          </p:nvPicPr>
          <p:blipFill>
            <a:blip r:embed="rId3" cstate="print"/>
            <a:srcRect/>
            <a:stretch>
              <a:fillRect/>
            </a:stretch>
          </p:blipFill>
          <p:spPr bwMode="auto">
            <a:xfrm>
              <a:off x="4067175" y="1484313"/>
              <a:ext cx="4733925" cy="2744787"/>
            </a:xfrm>
            <a:prstGeom prst="rect">
              <a:avLst/>
            </a:prstGeom>
            <a:noFill/>
            <a:ln w="9525">
              <a:noFill/>
              <a:miter lim="800000"/>
              <a:headEnd/>
              <a:tailEnd/>
            </a:ln>
          </p:spPr>
        </p:pic>
        <p:sp>
          <p:nvSpPr>
            <p:cNvPr id="19" name="TextBox 14"/>
            <p:cNvSpPr txBox="1">
              <a:spLocks noChangeArrowheads="1"/>
            </p:cNvSpPr>
            <p:nvPr/>
          </p:nvSpPr>
          <p:spPr bwMode="auto">
            <a:xfrm>
              <a:off x="5292725" y="4386263"/>
              <a:ext cx="441325" cy="338137"/>
            </a:xfrm>
            <a:prstGeom prst="rect">
              <a:avLst/>
            </a:prstGeom>
            <a:noFill/>
            <a:ln w="9525">
              <a:noFill/>
              <a:miter lim="800000"/>
              <a:headEnd/>
              <a:tailEnd/>
            </a:ln>
          </p:spPr>
          <p:txBody>
            <a:bodyPr>
              <a:spAutoFit/>
            </a:bodyPr>
            <a:lstStyle/>
            <a:p>
              <a:r>
                <a:rPr lang="ru-RU" b="1"/>
                <a:t>А</a:t>
              </a:r>
            </a:p>
          </p:txBody>
        </p:sp>
        <p:sp>
          <p:nvSpPr>
            <p:cNvPr id="20" name="TextBox 15"/>
            <p:cNvSpPr txBox="1">
              <a:spLocks noChangeArrowheads="1"/>
            </p:cNvSpPr>
            <p:nvPr/>
          </p:nvSpPr>
          <p:spPr bwMode="auto">
            <a:xfrm>
              <a:off x="7019925" y="4386263"/>
              <a:ext cx="442913" cy="338137"/>
            </a:xfrm>
            <a:prstGeom prst="rect">
              <a:avLst/>
            </a:prstGeom>
            <a:noFill/>
            <a:ln w="9525">
              <a:noFill/>
              <a:miter lim="800000"/>
              <a:headEnd/>
              <a:tailEnd/>
            </a:ln>
          </p:spPr>
          <p:txBody>
            <a:bodyPr>
              <a:spAutoFit/>
            </a:bodyPr>
            <a:lstStyle/>
            <a:p>
              <a:r>
                <a:rPr lang="ru-RU" b="1"/>
                <a:t>Б</a:t>
              </a:r>
            </a:p>
          </p:txBody>
        </p:sp>
      </p:grpSp>
      <p:sp>
        <p:nvSpPr>
          <p:cNvPr id="21" name="TextBox 12"/>
          <p:cNvSpPr txBox="1">
            <a:spLocks noChangeArrowheads="1"/>
          </p:cNvSpPr>
          <p:nvPr/>
        </p:nvSpPr>
        <p:spPr bwMode="auto">
          <a:xfrm>
            <a:off x="5220072" y="4221088"/>
            <a:ext cx="3888432" cy="1015663"/>
          </a:xfrm>
          <a:prstGeom prst="rect">
            <a:avLst/>
          </a:prstGeom>
          <a:noFill/>
          <a:ln w="9525">
            <a:noFill/>
            <a:miter lim="800000"/>
            <a:headEnd/>
            <a:tailEnd/>
          </a:ln>
        </p:spPr>
        <p:txBody>
          <a:bodyPr wrap="square">
            <a:spAutoFit/>
          </a:bodyPr>
          <a:lstStyle/>
          <a:p>
            <a:r>
              <a:rPr lang="ru-RU" sz="2000" b="1" i="1" dirty="0">
                <a:latin typeface="Arial" panose="020B0604020202020204" pitchFamily="34" charset="0"/>
                <a:cs typeface="Arial" panose="020B0604020202020204" pitchFamily="34" charset="0"/>
              </a:rPr>
              <a:t>Профиль лицевого скелета.</a:t>
            </a:r>
          </a:p>
          <a:p>
            <a:r>
              <a:rPr lang="ru-RU" sz="2000" i="1" dirty="0">
                <a:latin typeface="Arial" panose="020B0604020202020204" pitchFamily="34" charset="0"/>
                <a:cs typeface="Arial" panose="020B0604020202020204" pitchFamily="34" charset="0"/>
              </a:rPr>
              <a:t>А- до потери зубов</a:t>
            </a:r>
          </a:p>
          <a:p>
            <a:r>
              <a:rPr lang="ru-RU" sz="2000" i="1" dirty="0">
                <a:latin typeface="Arial" panose="020B0604020202020204" pitchFamily="34" charset="0"/>
                <a:cs typeface="Arial" panose="020B0604020202020204" pitchFamily="34" charset="0"/>
              </a:rPr>
              <a:t>Б – после потери зубов</a:t>
            </a:r>
          </a:p>
        </p:txBody>
      </p:sp>
      <p:grpSp>
        <p:nvGrpSpPr>
          <p:cNvPr id="23" name="Группа 22"/>
          <p:cNvGrpSpPr/>
          <p:nvPr/>
        </p:nvGrpSpPr>
        <p:grpSpPr>
          <a:xfrm>
            <a:off x="107504" y="116632"/>
            <a:ext cx="1368152" cy="6624736"/>
            <a:chOff x="107504" y="116632"/>
            <a:chExt cx="1368152" cy="6624736"/>
          </a:xfrm>
        </p:grpSpPr>
        <p:pic>
          <p:nvPicPr>
            <p:cNvPr id="24" name="Рисунок 23"/>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25"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Tree>
    <p:extLst>
      <p:ext uri="{BB962C8B-B14F-4D97-AF65-F5344CB8AC3E}">
        <p14:creationId xmlns:p14="http://schemas.microsoft.com/office/powerpoint/2010/main" val="3880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3927</Words>
  <Application>Microsoft Office PowerPoint</Application>
  <PresentationFormat>Экран (4:3)</PresentationFormat>
  <Paragraphs>424</Paragraphs>
  <Slides>67</Slides>
  <Notes>22</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67</vt:i4>
      </vt:variant>
    </vt:vector>
  </HeadingPairs>
  <TitlesOfParts>
    <vt:vector size="6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Наталья</dc:creator>
  <cp:lastModifiedBy>1</cp:lastModifiedBy>
  <cp:revision>72</cp:revision>
  <dcterms:modified xsi:type="dcterms:W3CDTF">2020-09-05T05:48:24Z</dcterms:modified>
</cp:coreProperties>
</file>