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8" r:id="rId2"/>
    <p:sldId id="259" r:id="rId3"/>
    <p:sldId id="277" r:id="rId4"/>
    <p:sldId id="278" r:id="rId5"/>
    <p:sldId id="279" r:id="rId6"/>
    <p:sldId id="280" r:id="rId7"/>
    <p:sldId id="281" r:id="rId8"/>
    <p:sldId id="282" r:id="rId9"/>
    <p:sldId id="283" r:id="rId10"/>
    <p:sldId id="284" r:id="rId11"/>
    <p:sldId id="285" r:id="rId12"/>
    <p:sldId id="286" r:id="rId13"/>
    <p:sldId id="287" r:id="rId14"/>
    <p:sldId id="329" r:id="rId15"/>
    <p:sldId id="336" r:id="rId16"/>
    <p:sldId id="288" r:id="rId17"/>
    <p:sldId id="330" r:id="rId18"/>
    <p:sldId id="337" r:id="rId19"/>
    <p:sldId id="289" r:id="rId20"/>
    <p:sldId id="340" r:id="rId21"/>
    <p:sldId id="334" r:id="rId22"/>
    <p:sldId id="331" r:id="rId23"/>
    <p:sldId id="333" r:id="rId24"/>
    <p:sldId id="332" r:id="rId25"/>
    <p:sldId id="290" r:id="rId26"/>
    <p:sldId id="338" r:id="rId27"/>
    <p:sldId id="339"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11" r:id="rId41"/>
    <p:sldId id="312" r:id="rId42"/>
    <p:sldId id="313" r:id="rId43"/>
    <p:sldId id="314" r:id="rId44"/>
    <p:sldId id="303" r:id="rId45"/>
    <p:sldId id="304" r:id="rId46"/>
    <p:sldId id="306" r:id="rId47"/>
    <p:sldId id="307" r:id="rId48"/>
    <p:sldId id="308" r:id="rId49"/>
    <p:sldId id="309" r:id="rId50"/>
    <p:sldId id="310"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35" r:id="rId66"/>
    <p:sldId id="275" r:id="rId6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5" autoAdjust="0"/>
    <p:restoredTop sz="94660"/>
  </p:normalViewPr>
  <p:slideViewPr>
    <p:cSldViewPr>
      <p:cViewPr varScale="1">
        <p:scale>
          <a:sx n="89" d="100"/>
          <a:sy n="89" d="100"/>
        </p:scale>
        <p:origin x="1147"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FC65F-D3C8-4139-B77F-6110F35EBCF9}" type="datetimeFigureOut">
              <a:rPr lang="ru-RU" smtClean="0"/>
              <a:pPr/>
              <a:t>29.12.2020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4020B-54F7-495D-8606-BE28F527840F}" type="slidenum">
              <a:rPr lang="ru-RU" smtClean="0"/>
              <a:pPr/>
              <a:t>‹#›</a:t>
            </a:fld>
            <a:endParaRPr lang="ru-RU"/>
          </a:p>
        </p:txBody>
      </p:sp>
    </p:spTree>
    <p:extLst>
      <p:ext uri="{BB962C8B-B14F-4D97-AF65-F5344CB8AC3E}">
        <p14:creationId xmlns:p14="http://schemas.microsoft.com/office/powerpoint/2010/main" val="2243848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AE1579F-8233-4150-AA96-6E53D47E26AC}" type="datetime1">
              <a:rPr lang="ru-RU" smtClean="0"/>
              <a:t>29.12.2020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B435D93-ABB8-4A75-8B8F-004DB000C661}" type="datetime1">
              <a:rPr lang="ru-RU" smtClean="0"/>
              <a:t>29.12.2020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D8A6AB-37E4-4823-8603-29907F9D0FFB}" type="datetime1">
              <a:rPr lang="ru-RU" smtClean="0"/>
              <a:t>29.12.2020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73C639-3219-44CC-9D0F-D4895B37E110}" type="datetime1">
              <a:rPr lang="ru-RU" smtClean="0"/>
              <a:t>29.12.2020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8A96E46-A32E-41BF-950B-05DE431B18A1}" type="datetime1">
              <a:rPr lang="ru-RU" smtClean="0"/>
              <a:t>29.12.2020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5A88ED0-CB8E-458C-9F64-02439936E303}" type="datetime1">
              <a:rPr lang="ru-RU" smtClean="0"/>
              <a:t>29.12.2020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62E0681-97B0-48E1-B87B-89DB616DAAFC}" type="datetime1">
              <a:rPr lang="ru-RU" smtClean="0"/>
              <a:t>29.12.2020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7EA1336-5222-4987-BB45-5DC816D71C93}" type="datetime1">
              <a:rPr lang="ru-RU" smtClean="0"/>
              <a:t>29.12.2020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3F1EC49-FE9C-47F1-BD16-513579B39222}" type="datetime1">
              <a:rPr lang="ru-RU" smtClean="0"/>
              <a:t>29.12.2020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3C40FE3-2186-4399-8AF7-1EBB5EBB3A7F}" type="datetime1">
              <a:rPr lang="ru-RU" smtClean="0"/>
              <a:t>29.12.2020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8731E27-57B4-4119-877D-C6F2A7ADE0B7}" type="datetime1">
              <a:rPr lang="ru-RU" smtClean="0"/>
              <a:t>29.12.2020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0B952-C720-4D09-A2FA-06645F70425C}" type="datetime1">
              <a:rPr lang="ru-RU" smtClean="0"/>
              <a:t>29.12.2020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8"/>
            <a:ext cx="9149631" cy="6853782"/>
          </a:xfrm>
          <a:prstGeom prst="rect">
            <a:avLst/>
          </a:prstGeom>
        </p:spPr>
      </p:pic>
      <p:pic>
        <p:nvPicPr>
          <p:cNvPr id="3" name="Picture 2" descr="C:\Users\1\Desktop\логотип.png"/>
          <p:cNvPicPr>
            <a:picLocks noChangeAspect="1" noChangeArrowheads="1"/>
          </p:cNvPicPr>
          <p:nvPr/>
        </p:nvPicPr>
        <p:blipFill>
          <a:blip r:embed="rId3" cstate="print">
            <a:lum bright="-10000"/>
          </a:blip>
          <a:srcRect/>
          <a:stretch>
            <a:fillRect/>
          </a:stretch>
        </p:blipFill>
        <p:spPr bwMode="auto">
          <a:xfrm>
            <a:off x="1187624" y="44624"/>
            <a:ext cx="1368152" cy="1423511"/>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25C68B6-61C2-468F-89AB-4B9F7531AA68}" type="slidenum">
              <a:rPr lang="ru-RU" smtClean="0"/>
              <a:pPr/>
              <a:t>1</a:t>
            </a:fld>
            <a:endParaRPr lang="ru-RU"/>
          </a:p>
        </p:txBody>
      </p:sp>
      <p:sp>
        <p:nvSpPr>
          <p:cNvPr id="6" name="TextBox 5"/>
          <p:cNvSpPr txBox="1"/>
          <p:nvPr/>
        </p:nvSpPr>
        <p:spPr>
          <a:xfrm>
            <a:off x="2915816" y="248547"/>
            <a:ext cx="6418609" cy="1015663"/>
          </a:xfrm>
          <a:prstGeom prst="rect">
            <a:avLst/>
          </a:prstGeom>
          <a:noFill/>
        </p:spPr>
        <p:txBody>
          <a:bodyPr wrap="square" rtlCol="0">
            <a:spAutoFit/>
          </a:bodyPr>
          <a:lstStyle/>
          <a:p>
            <a:pPr algn="ctr"/>
            <a:r>
              <a:rPr lang="ru-RU" sz="2000" b="1" dirty="0" smtClean="0">
                <a:solidFill>
                  <a:srgbClr val="C00000"/>
                </a:solidFill>
                <a:latin typeface="Cambria" panose="02040503050406030204" pitchFamily="18" charset="0"/>
              </a:rPr>
              <a:t>Лекция № 6</a:t>
            </a:r>
          </a:p>
          <a:p>
            <a:pPr algn="ctr"/>
            <a:r>
              <a:rPr lang="ru-RU" sz="2000" b="1" dirty="0" smtClean="0">
                <a:latin typeface="Cambria" panose="02040503050406030204" pitchFamily="18" charset="0"/>
              </a:rPr>
              <a:t>по модулю «</a:t>
            </a:r>
            <a:r>
              <a:rPr lang="ru-RU" sz="2000" b="1" dirty="0" err="1" smtClean="0">
                <a:latin typeface="Cambria" panose="02040503050406030204" pitchFamily="18" charset="0"/>
              </a:rPr>
              <a:t>Гнатология</a:t>
            </a:r>
            <a:r>
              <a:rPr lang="ru-RU" sz="2000" b="1" dirty="0" smtClean="0">
                <a:latin typeface="Cambria" panose="02040503050406030204" pitchFamily="18" charset="0"/>
              </a:rPr>
              <a:t>»</a:t>
            </a:r>
          </a:p>
          <a:p>
            <a:pPr algn="ctr"/>
            <a:r>
              <a:rPr lang="ru-RU" sz="2000" b="1" dirty="0" smtClean="0">
                <a:latin typeface="Cambria" panose="02040503050406030204" pitchFamily="18" charset="0"/>
              </a:rPr>
              <a:t>учебной дисциплины «Стоматология»</a:t>
            </a:r>
            <a:endParaRPr lang="ru-RU" sz="2000" b="1" dirty="0">
              <a:latin typeface="Cambria" panose="02040503050406030204" pitchFamily="18" charset="0"/>
            </a:endParaRPr>
          </a:p>
        </p:txBody>
      </p:sp>
      <p:sp>
        <p:nvSpPr>
          <p:cNvPr id="8" name="Подзаголовок 2"/>
          <p:cNvSpPr txBox="1">
            <a:spLocks/>
          </p:cNvSpPr>
          <p:nvPr/>
        </p:nvSpPr>
        <p:spPr>
          <a:xfrm>
            <a:off x="3347864" y="1923853"/>
            <a:ext cx="5666412" cy="172819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rPr>
              <a:t>Тема:</a:t>
            </a:r>
            <a:r>
              <a:rPr kumimoji="0" lang="ru-RU" sz="2000" b="1" i="0" u="none" strike="noStrike" kern="1200" cap="none" spc="0" normalizeH="0" baseline="0" noProof="0" dirty="0" smtClean="0">
                <a:ln>
                  <a:noFill/>
                </a:ln>
                <a:solidFill>
                  <a:schemeClr val="bg1"/>
                </a:solidFill>
                <a:effectLst/>
                <a:uLnTx/>
                <a:uFillTx/>
                <a:latin typeface="Cambria" panose="02040503050406030204" pitchFamily="18" charset="0"/>
              </a:rPr>
              <a:t> </a:t>
            </a:r>
          </a:p>
          <a:p>
            <a:pPr marL="342900" lvl="0" indent="-342900" algn="ctr">
              <a:spcBef>
                <a:spcPct val="20000"/>
              </a:spcBef>
              <a:defRPr/>
            </a:pPr>
            <a:r>
              <a:rPr kumimoji="0" lang="ru-RU" sz="2400" b="1" i="0" u="none" strike="noStrike" kern="1200" cap="none" spc="0" normalizeH="0" baseline="0" noProof="0" dirty="0" smtClean="0">
                <a:ln>
                  <a:noFill/>
                </a:ln>
                <a:solidFill>
                  <a:schemeClr val="bg1"/>
                </a:solidFill>
                <a:effectLst/>
                <a:uLnTx/>
                <a:uFillTx/>
                <a:latin typeface="Cambria" panose="02040503050406030204" pitchFamily="18" charset="0"/>
              </a:rPr>
              <a:t>«</a:t>
            </a:r>
            <a:r>
              <a:rPr lang="ru-RU" sz="2400" b="1" noProof="0" dirty="0" smtClean="0">
                <a:solidFill>
                  <a:schemeClr val="bg1"/>
                </a:solidFill>
                <a:latin typeface="Cambria" panose="02040503050406030204" pitchFamily="18" charset="0"/>
              </a:rPr>
              <a:t>Парафункции жевательных, мимических мышц и мышц языка</a:t>
            </a:r>
            <a:r>
              <a:rPr kumimoji="0" lang="ru-RU" sz="2400" b="1" i="0" u="none" strike="noStrike" kern="1200" cap="none" spc="0" normalizeH="0" baseline="0" noProof="0" dirty="0" smtClean="0">
                <a:ln>
                  <a:noFill/>
                </a:ln>
                <a:solidFill>
                  <a:schemeClr val="bg1"/>
                </a:solidFill>
                <a:effectLst/>
                <a:uLnTx/>
                <a:uFillTx/>
                <a:latin typeface="Cambria" panose="02040503050406030204" pitchFamily="18" charset="0"/>
              </a:rPr>
              <a:t>»</a:t>
            </a:r>
          </a:p>
        </p:txBody>
      </p:sp>
      <p:sp>
        <p:nvSpPr>
          <p:cNvPr id="9" name="TextBox 8"/>
          <p:cNvSpPr txBox="1"/>
          <p:nvPr/>
        </p:nvSpPr>
        <p:spPr>
          <a:xfrm>
            <a:off x="3514100" y="4042856"/>
            <a:ext cx="5678735" cy="1957459"/>
          </a:xfrm>
          <a:prstGeom prst="rect">
            <a:avLst/>
          </a:prstGeom>
          <a:noFill/>
        </p:spPr>
        <p:txBody>
          <a:bodyPr wrap="square" rtlCol="0">
            <a:spAutoFit/>
          </a:bodyPr>
          <a:lstStyle/>
          <a:p>
            <a:pPr marL="342900" lvl="0" indent="-342900" algn="ctr">
              <a:lnSpc>
                <a:spcPct val="80000"/>
              </a:lnSpc>
              <a:spcBef>
                <a:spcPct val="20000"/>
              </a:spcBef>
            </a:pPr>
            <a:r>
              <a:rPr lang="ru-RU" sz="2200" b="1" dirty="0" smtClean="0">
                <a:latin typeface="Cambria" panose="02040503050406030204" pitchFamily="18" charset="0"/>
              </a:rPr>
              <a:t>Лекцию читает: </a:t>
            </a:r>
          </a:p>
          <a:p>
            <a:pPr marL="342900" lvl="0" indent="-342900" algn="ctr">
              <a:lnSpc>
                <a:spcPct val="80000"/>
              </a:lnSpc>
              <a:spcBef>
                <a:spcPct val="20000"/>
              </a:spcBef>
            </a:pPr>
            <a:r>
              <a:rPr lang="ru-RU" sz="2200" b="1" dirty="0" smtClean="0">
                <a:latin typeface="Cambria" panose="02040503050406030204" pitchFamily="18" charset="0"/>
              </a:rPr>
              <a:t>Профессор кафедры ортопедической стоматологии,</a:t>
            </a:r>
          </a:p>
          <a:p>
            <a:pPr marL="342900" lvl="0" indent="-342900" algn="ctr">
              <a:lnSpc>
                <a:spcPct val="80000"/>
              </a:lnSpc>
              <a:spcBef>
                <a:spcPct val="20000"/>
              </a:spcBef>
            </a:pPr>
            <a:r>
              <a:rPr lang="ru-RU" sz="2200" b="1" dirty="0" smtClean="0">
                <a:latin typeface="Cambria" panose="02040503050406030204" pitchFamily="18" charset="0"/>
              </a:rPr>
              <a:t>доктор медицинских наук</a:t>
            </a:r>
          </a:p>
          <a:p>
            <a:pPr marL="342900" lvl="0" indent="-342900" algn="ctr">
              <a:lnSpc>
                <a:spcPct val="80000"/>
              </a:lnSpc>
              <a:spcBef>
                <a:spcPct val="20000"/>
              </a:spcBef>
              <a:defRPr/>
            </a:pPr>
            <a:r>
              <a:rPr lang="ru-RU" sz="2400" b="1" dirty="0" smtClean="0">
                <a:solidFill>
                  <a:srgbClr val="C00000"/>
                </a:solidFill>
                <a:latin typeface="Cambria" panose="02040503050406030204" pitchFamily="18" charset="0"/>
              </a:rPr>
              <a:t>Скорикова Людмила Анатольевна</a:t>
            </a:r>
          </a:p>
          <a:p>
            <a:endParaRPr lang="ru-RU" dirty="0">
              <a:latin typeface="Cambria" panose="02040503050406030204" pitchFamily="18" charset="0"/>
            </a:endParaRPr>
          </a:p>
        </p:txBody>
      </p:sp>
    </p:spTree>
    <p:extLst>
      <p:ext uri="{BB962C8B-B14F-4D97-AF65-F5344CB8AC3E}">
        <p14:creationId xmlns:p14="http://schemas.microsoft.com/office/powerpoint/2010/main" val="619000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10</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475656" y="426366"/>
            <a:ext cx="7272808" cy="5943743"/>
          </a:xfrm>
          <a:prstGeom prst="rect">
            <a:avLst/>
          </a:prstGeom>
        </p:spPr>
        <p:txBody>
          <a:bodyPr wrap="square">
            <a:spAutoFit/>
          </a:bodyPr>
          <a:lstStyle/>
          <a:p>
            <a:pPr marL="285750" indent="-285750">
              <a:lnSpc>
                <a:spcPct val="107000"/>
              </a:lnSpc>
              <a:spcAft>
                <a:spcPts val="800"/>
              </a:spcAft>
              <a:buFont typeface="Courier New" panose="02070309020205020404" pitchFamily="49" charset="0"/>
              <a:buChar char="o"/>
            </a:pP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Острая форма </a:t>
            </a:r>
            <a:r>
              <a:rPr lang="ru-RU" dirty="0">
                <a:latin typeface="Times New Roman" panose="02020603050405020304" pitchFamily="18" charset="0"/>
                <a:ea typeface="Calibri" panose="020F0502020204030204" pitchFamily="34" charset="0"/>
                <a:cs typeface="Times New Roman" panose="02020603050405020304" pitchFamily="18" charset="0"/>
              </a:rPr>
              <a:t>возникает во время стрессовых ситуаций и характеризуется непроизвольным сжатием зубов, и сопровождается болями в жевательных мышцах. После устранения стрессовых ситуаций, напряжение и боль в мышцах исчезают</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Хроническая компенсированная форма </a:t>
            </a:r>
            <a:r>
              <a:rPr lang="ru-RU" dirty="0">
                <a:latin typeface="Times New Roman" panose="02020603050405020304" pitchFamily="18" charset="0"/>
                <a:ea typeface="Calibri" panose="020F0502020204030204" pitchFamily="34" charset="0"/>
                <a:cs typeface="Times New Roman" panose="02020603050405020304" pitchFamily="18" charset="0"/>
              </a:rPr>
              <a:t>проявляется в виде скрежетания и сжатия зубов без осложнений и морфологических нарушений.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Хроническая осложненная форма </a:t>
            </a:r>
            <a:r>
              <a:rPr lang="ru-RU" dirty="0">
                <a:latin typeface="Times New Roman" panose="02020603050405020304" pitchFamily="18" charset="0"/>
                <a:ea typeface="Calibri" panose="020F0502020204030204" pitchFamily="34" charset="0"/>
                <a:cs typeface="Times New Roman" panose="02020603050405020304" pitchFamily="18" charset="0"/>
              </a:rPr>
              <a:t>протекает длительно, </a:t>
            </a:r>
            <a:r>
              <a:rPr lang="en-US" dirty="0" smtClean="0">
                <a:latin typeface="Times New Roman" panose="02020603050405020304" pitchFamily="18" charset="0"/>
                <a:ea typeface="Calibri" panose="020F0502020204030204" pitchFamily="34" charset="0"/>
                <a:cs typeface="Times New Roman" panose="02020603050405020304" pitchFamily="18" charset="0"/>
              </a:rPr>
              <a:t/>
            </a:r>
            <a:br>
              <a:rPr lang="en-US" dirty="0" smtClean="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от 30 и более дней», сопровождается болями и резким спазмом жевательных мышц. Осложнения – стираемость зубов, заболевания ВНЧС, деформации окклюзионной поверхности.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r>
              <a:rPr lang="ru-RU"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Нейробруксизм</a:t>
            </a:r>
            <a:r>
              <a:rPr lang="ru-RU" dirty="0">
                <a:latin typeface="Times New Roman" panose="02020603050405020304" pitchFamily="18" charset="0"/>
                <a:ea typeface="Calibri" panose="020F0502020204030204" pitchFamily="34" charset="0"/>
                <a:cs typeface="Times New Roman" panose="02020603050405020304" pitchFamily="18" charset="0"/>
              </a:rPr>
              <a:t> возникает в результате поражения ЦНС функционального и морфологического характера. Этот класс отражает только спастическое состояние жевательных мышц, поэтому она не может удовлетворять практического врача.</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2127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11</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91680" y="188640"/>
            <a:ext cx="7252272" cy="6247608"/>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Классификация Пантелеева В.Д., предложена в 1989 году, включает 3 формы:</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1. Сжатие зубов</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2. Беспищевое жевание</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3. Скрежетание зубов дневное и ночное</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Первая форма </a:t>
            </a:r>
            <a:r>
              <a:rPr lang="ru-RU" dirty="0">
                <a:latin typeface="Times New Roman" panose="02020603050405020304" pitchFamily="18" charset="0"/>
                <a:ea typeface="Calibri" panose="020F0502020204030204" pitchFamily="34" charset="0"/>
                <a:cs typeface="Times New Roman" panose="02020603050405020304" pitchFamily="18" charset="0"/>
              </a:rPr>
              <a:t>характеризуется нарушением состояния относительного покоя н.ч. </a:t>
            </a:r>
            <a:r>
              <a:rPr lang="ru-RU" dirty="0" smtClean="0">
                <a:latin typeface="Times New Roman" panose="02020603050405020304" pitchFamily="18" charset="0"/>
                <a:ea typeface="Calibri" panose="020F0502020204030204" pitchFamily="34" charset="0"/>
                <a:cs typeface="Times New Roman" panose="02020603050405020304" pitchFamily="18" charset="0"/>
              </a:rPr>
              <a:t>вследствие </a:t>
            </a:r>
            <a:r>
              <a:rPr lang="ru-RU" dirty="0">
                <a:latin typeface="Times New Roman" panose="02020603050405020304" pitchFamily="18" charset="0"/>
                <a:ea typeface="Calibri" panose="020F0502020204030204" pitchFamily="34" charset="0"/>
                <a:cs typeface="Times New Roman" panose="02020603050405020304" pitchFamily="18" charset="0"/>
              </a:rPr>
              <a:t>сжатия зубов, которое может быть и днем, и ночью.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Вторая форма </a:t>
            </a:r>
            <a:r>
              <a:rPr lang="ru-RU" dirty="0">
                <a:latin typeface="Times New Roman" panose="02020603050405020304" pitchFamily="18" charset="0"/>
                <a:ea typeface="Calibri" panose="020F0502020204030204" pitchFamily="34" charset="0"/>
                <a:cs typeface="Times New Roman" panose="02020603050405020304" pitchFamily="18" charset="0"/>
              </a:rPr>
              <a:t>проявляется в виде размалывающих движений н.ч. в трансверзальном направлении с малой амплитудой движений. По нашим наблюдениям это не первичная, а серьезное нарушение проводимости импульса по пирамидальным путям у лиц с общесоматической патологией (инсульт, поражения головного мозга).</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Третья форма </a:t>
            </a:r>
            <a:r>
              <a:rPr lang="ru-RU" dirty="0">
                <a:latin typeface="Times New Roman" panose="02020603050405020304" pitchFamily="18" charset="0"/>
                <a:ea typeface="Calibri" panose="020F0502020204030204" pitchFamily="34" charset="0"/>
                <a:cs typeface="Times New Roman" panose="02020603050405020304" pitchFamily="18" charset="0"/>
              </a:rPr>
              <a:t>– скрежетание зубов, наблюдается как днем, так и ночью, и приводит к серьезным нарушениям со стороны зубов.</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Эти классификации характеризуют только спастическое состояние мышц и применяются ограниченно.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Существуют </a:t>
            </a:r>
            <a:r>
              <a:rPr lang="ru-RU" dirty="0">
                <a:latin typeface="Times New Roman" panose="02020603050405020304" pitchFamily="18" charset="0"/>
                <a:ea typeface="Calibri" panose="020F0502020204030204" pitchFamily="34" charset="0"/>
                <a:cs typeface="Times New Roman" panose="02020603050405020304" pitchFamily="18" charset="0"/>
              </a:rPr>
              <a:t>и </a:t>
            </a:r>
            <a:r>
              <a:rPr lang="ru-RU"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другие классификации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Жахангирова</a:t>
            </a:r>
            <a:r>
              <a:rPr lang="ru-RU" dirty="0">
                <a:latin typeface="Times New Roman" panose="02020603050405020304" pitchFamily="18" charset="0"/>
                <a:ea typeface="Calibri" panose="020F0502020204030204" pitchFamily="34" charset="0"/>
                <a:cs typeface="Times New Roman" panose="02020603050405020304" pitchFamily="18" charset="0"/>
              </a:rPr>
              <a:t>, Хорева.</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0333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12</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547664" y="116632"/>
            <a:ext cx="7596336" cy="6516784"/>
          </a:xfrm>
          <a:prstGeom prst="rect">
            <a:avLst/>
          </a:prstGeom>
        </p:spPr>
        <p:txBody>
          <a:bodyPr wrap="square">
            <a:spAutoFit/>
          </a:bodyPr>
          <a:lstStyle/>
          <a:p>
            <a:pPr>
              <a:lnSpc>
                <a:spcPct val="107000"/>
              </a:lnSpc>
              <a:spcAft>
                <a:spcPts val="80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В 1992 году защищена докторская диссертация на кафедре ортопедической стоматологии Скориковой Л.А. (защищен патент на изобретение), которая предложила свою классификацию. Она наиболее полно характеризует клинические проявления парафункции жевательных мышц, удобна в практическом применении, простроена по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этиопатогенетическому</a:t>
            </a:r>
            <a:r>
              <a:rPr lang="ru-RU" sz="1600" dirty="0">
                <a:latin typeface="Times New Roman" panose="02020603050405020304" pitchFamily="18" charset="0"/>
                <a:ea typeface="Calibri" panose="020F0502020204030204" pitchFamily="34" charset="0"/>
                <a:cs typeface="Times New Roman" panose="02020603050405020304" pitchFamily="18" charset="0"/>
              </a:rPr>
              <a:t> типу.</a:t>
            </a:r>
          </a:p>
          <a:p>
            <a:pPr>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I</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Дневной спазм мышц</a:t>
            </a:r>
            <a:r>
              <a:rPr lang="ru-RU" sz="1600" dirty="0">
                <a:latin typeface="Times New Roman" panose="02020603050405020304" pitchFamily="18" charset="0"/>
                <a:ea typeface="Calibri" panose="020F0502020204030204" pitchFamily="34" charset="0"/>
                <a:cs typeface="Times New Roman" panose="02020603050405020304" pitchFamily="18" charset="0"/>
              </a:rPr>
              <a:t>, проявляющийся:</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сжатием </a:t>
            </a:r>
            <a:r>
              <a:rPr lang="ru-RU" sz="1600" dirty="0">
                <a:latin typeface="Times New Roman" panose="02020603050405020304" pitchFamily="18" charset="0"/>
                <a:ea typeface="Calibri" panose="020F0502020204030204" pitchFamily="34" charset="0"/>
                <a:cs typeface="Times New Roman" panose="02020603050405020304" pitchFamily="18" charset="0"/>
              </a:rPr>
              <a:t>зубов;</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скрежетанием </a:t>
            </a:r>
            <a:r>
              <a:rPr lang="ru-RU" sz="1600" dirty="0">
                <a:latin typeface="Times New Roman" panose="02020603050405020304" pitchFamily="18" charset="0"/>
                <a:ea typeface="Calibri" panose="020F0502020204030204" pitchFamily="34" charset="0"/>
                <a:cs typeface="Times New Roman" panose="02020603050405020304" pitchFamily="18" charset="0"/>
              </a:rPr>
              <a:t>зубов;</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гипертрофией </a:t>
            </a:r>
            <a:r>
              <a:rPr lang="ru-RU" sz="1600" dirty="0">
                <a:latin typeface="Times New Roman" panose="02020603050405020304" pitchFamily="18" charset="0"/>
                <a:ea typeface="Calibri" panose="020F0502020204030204" pitchFamily="34" charset="0"/>
                <a:cs typeface="Times New Roman" panose="02020603050405020304" pitchFamily="18" charset="0"/>
              </a:rPr>
              <a:t>жевательных мышц;</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постукиванием </a:t>
            </a:r>
            <a:r>
              <a:rPr lang="ru-RU" sz="1600" dirty="0">
                <a:latin typeface="Times New Roman" panose="02020603050405020304" pitchFamily="18" charset="0"/>
                <a:ea typeface="Calibri" panose="020F0502020204030204" pitchFamily="34" charset="0"/>
                <a:cs typeface="Times New Roman" panose="02020603050405020304" pitchFamily="18" charset="0"/>
              </a:rPr>
              <a:t>зубов;</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сочетанные </a:t>
            </a:r>
            <a:r>
              <a:rPr lang="ru-RU" sz="1600" dirty="0">
                <a:latin typeface="Times New Roman" panose="02020603050405020304" pitchFamily="18" charset="0"/>
                <a:ea typeface="Calibri" panose="020F0502020204030204" pitchFamily="34" charset="0"/>
                <a:cs typeface="Times New Roman" panose="02020603050405020304" pitchFamily="18" charset="0"/>
              </a:rPr>
              <a:t>формы</a:t>
            </a:r>
          </a:p>
          <a:p>
            <a:pPr>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II</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Ночной спазм мышц</a:t>
            </a:r>
            <a:r>
              <a:rPr lang="ru-RU" sz="1600" dirty="0">
                <a:latin typeface="Times New Roman" panose="02020603050405020304" pitchFamily="18" charset="0"/>
                <a:ea typeface="Calibri" panose="020F0502020204030204" pitchFamily="34" charset="0"/>
                <a:cs typeface="Times New Roman" panose="02020603050405020304" pitchFamily="18" charset="0"/>
              </a:rPr>
              <a:t>, проявляющийся:</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сжатием </a:t>
            </a:r>
            <a:r>
              <a:rPr lang="ru-RU" sz="1600" dirty="0">
                <a:latin typeface="Times New Roman" panose="02020603050405020304" pitchFamily="18" charset="0"/>
                <a:ea typeface="Calibri" panose="020F0502020204030204" pitchFamily="34" charset="0"/>
                <a:cs typeface="Times New Roman" panose="02020603050405020304" pitchFamily="18" charset="0"/>
              </a:rPr>
              <a:t>зубов;</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скрежетанием </a:t>
            </a:r>
            <a:r>
              <a:rPr lang="ru-RU" sz="1600" dirty="0">
                <a:latin typeface="Times New Roman" panose="02020603050405020304" pitchFamily="18" charset="0"/>
                <a:ea typeface="Calibri" panose="020F0502020204030204" pitchFamily="34" charset="0"/>
                <a:cs typeface="Times New Roman" panose="02020603050405020304" pitchFamily="18" charset="0"/>
              </a:rPr>
              <a:t>зубов.</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сочетанные </a:t>
            </a:r>
            <a:r>
              <a:rPr lang="ru-RU" sz="1600" dirty="0">
                <a:latin typeface="Times New Roman" panose="02020603050405020304" pitchFamily="18" charset="0"/>
                <a:ea typeface="Calibri" panose="020F0502020204030204" pitchFamily="34" charset="0"/>
                <a:cs typeface="Times New Roman" panose="02020603050405020304" pitchFamily="18" charset="0"/>
              </a:rPr>
              <a:t>формы</a:t>
            </a:r>
          </a:p>
          <a:p>
            <a:pPr>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III</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Дисфункции крыловидных мышц</a:t>
            </a:r>
            <a:r>
              <a:rPr lang="ru-RU" sz="1600" dirty="0">
                <a:latin typeface="Times New Roman" panose="02020603050405020304" pitchFamily="18" charset="0"/>
                <a:ea typeface="Calibri" panose="020F0502020204030204" pitchFamily="34" charset="0"/>
                <a:cs typeface="Times New Roman" panose="02020603050405020304" pitchFamily="18" charset="0"/>
              </a:rPr>
              <a:t>, проявляющиеся:</a:t>
            </a:r>
          </a:p>
          <a:p>
            <a:pPr marL="285750" indent="-285750">
              <a:lnSpc>
                <a:spcPct val="107000"/>
              </a:lnSpc>
              <a:spcAft>
                <a:spcPts val="800"/>
              </a:spcAft>
              <a:buFont typeface="Arial" panose="020B0604020202020204" pitchFamily="34" charset="0"/>
              <a:buChar char="•"/>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отсутствием </a:t>
            </a:r>
            <a:r>
              <a:rPr lang="ru-RU" sz="1600" dirty="0">
                <a:latin typeface="Times New Roman" panose="02020603050405020304" pitchFamily="18" charset="0"/>
                <a:ea typeface="Calibri" panose="020F0502020204030204" pitchFamily="34" charset="0"/>
                <a:cs typeface="Times New Roman" panose="02020603050405020304" pitchFamily="18" charset="0"/>
              </a:rPr>
              <a:t>состоянием относительного покоя нижней челюсти</a:t>
            </a:r>
          </a:p>
          <a:p>
            <a:pPr>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IV</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«Беспищевое» (мнимое) жевание</a:t>
            </a:r>
          </a:p>
          <a:p>
            <a:pPr>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V</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Снижение тонуса жевательных мышц</a:t>
            </a:r>
            <a:endParaRPr lang="ru-RU" sz="16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AutoShape 2" descr="Клинические рекомендации для проведения сплинт-терапии - Dental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4" name="Picture 4" descr="Бруксизм - что это? Скрежет и скрип зубами во сн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8857" y="2564904"/>
            <a:ext cx="2777943" cy="182867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7812360" y="4221088"/>
            <a:ext cx="8744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40352" y="4253076"/>
            <a:ext cx="207640" cy="80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812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13</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547664" y="316609"/>
            <a:ext cx="7416824" cy="6224781"/>
          </a:xfrm>
          <a:prstGeom prst="rect">
            <a:avLst/>
          </a:prstGeom>
        </p:spPr>
        <p:txBody>
          <a:bodyPr wrap="square">
            <a:spAutoFit/>
          </a:bodyPr>
          <a:lstStyle/>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Для </a:t>
            </a: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дневного напряжение </a:t>
            </a:r>
            <a:r>
              <a:rPr lang="ru-RU" dirty="0">
                <a:latin typeface="Times New Roman" panose="02020603050405020304" pitchFamily="18" charset="0"/>
                <a:ea typeface="Calibri" panose="020F0502020204030204" pitchFamily="34" charset="0"/>
                <a:cs typeface="Times New Roman" panose="02020603050405020304" pitchFamily="18" charset="0"/>
              </a:rPr>
              <a:t>жевательных мышц характерно </a:t>
            </a:r>
            <a:r>
              <a:rPr lang="ru-RU" b="1" dirty="0">
                <a:latin typeface="Times New Roman" panose="02020603050405020304" pitchFamily="18" charset="0"/>
                <a:ea typeface="Calibri" panose="020F0502020204030204" pitchFamily="34" charset="0"/>
                <a:cs typeface="Times New Roman" panose="02020603050405020304" pitchFamily="18" charset="0"/>
              </a:rPr>
              <a:t>исчезновение </a:t>
            </a:r>
            <a:r>
              <a:rPr lang="ru-RU" dirty="0">
                <a:latin typeface="Times New Roman" panose="02020603050405020304" pitchFamily="18" charset="0"/>
                <a:ea typeface="Calibri" panose="020F0502020204030204" pitchFamily="34" charset="0"/>
                <a:cs typeface="Times New Roman" panose="02020603050405020304" pitchFamily="18" charset="0"/>
              </a:rPr>
              <a:t>напряжения во время приема пищи или сна, что говорит о психогенном проявлении парафункции. В других случаях спазм может возникнуть в жевательных мышцах, содержащих </a:t>
            </a:r>
            <a:r>
              <a:rPr lang="en-US" dirty="0">
                <a:latin typeface="Times New Roman" panose="02020603050405020304" pitchFamily="18" charset="0"/>
                <a:ea typeface="Calibri" panose="020F0502020204030204" pitchFamily="34" charset="0"/>
                <a:cs typeface="Times New Roman" panose="02020603050405020304" pitchFamily="18" charset="0"/>
              </a:rPr>
              <a:t>ATT</a:t>
            </a:r>
            <a:r>
              <a:rPr lang="ru-RU" dirty="0">
                <a:latin typeface="Times New Roman" panose="02020603050405020304" pitchFamily="18" charset="0"/>
                <a:ea typeface="Calibri" panose="020F0502020204030204" pitchFamily="34" charset="0"/>
                <a:cs typeface="Times New Roman" panose="02020603050405020304" pitchFamily="18" charset="0"/>
              </a:rPr>
              <a:t> «активные триггерные точки», которые вызывают боль в ней. Во время функции ТТ изменяются вследствие растяжения мышцы и, как реакция на боль, происходит укорочение ее длины, то есть спазм.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b="1"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Этиологическим </a:t>
            </a:r>
            <a:r>
              <a:rPr lang="ru-RU"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фактором </a:t>
            </a:r>
            <a:r>
              <a:rPr lang="ru-RU" dirty="0">
                <a:latin typeface="Times New Roman" panose="02020603050405020304" pitchFamily="18" charset="0"/>
                <a:ea typeface="Calibri" panose="020F0502020204030204" pitchFamily="34" charset="0"/>
                <a:cs typeface="Times New Roman" panose="02020603050405020304" pitchFamily="18" charset="0"/>
              </a:rPr>
              <a:t>проявления ТТ может </a:t>
            </a:r>
            <a:r>
              <a:rPr lang="ru-RU" dirty="0" smtClean="0">
                <a:latin typeface="Times New Roman" panose="02020603050405020304" pitchFamily="18" charset="0"/>
                <a:ea typeface="Calibri" panose="020F0502020204030204" pitchFamily="34" charset="0"/>
                <a:cs typeface="Times New Roman" panose="02020603050405020304" pitchFamily="18" charset="0"/>
              </a:rPr>
              <a:t>быть:</a:t>
            </a:r>
            <a:br>
              <a:rPr lang="ru-RU" dirty="0" smtClean="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 переохлаждение; </a:t>
            </a:r>
            <a:r>
              <a:rPr lang="ru-RU" dirty="0">
                <a:latin typeface="Times New Roman" panose="02020603050405020304" pitchFamily="18" charset="0"/>
                <a:ea typeface="Calibri" panose="020F0502020204030204" pitchFamily="34" charset="0"/>
                <a:cs typeface="Times New Roman" panose="02020603050405020304" pitchFamily="18" charset="0"/>
              </a:rPr>
              <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 вынужденное </a:t>
            </a:r>
            <a:r>
              <a:rPr lang="ru-RU" dirty="0">
                <a:latin typeface="Times New Roman" panose="02020603050405020304" pitchFamily="18" charset="0"/>
                <a:ea typeface="Calibri" panose="020F0502020204030204" pitchFamily="34" charset="0"/>
                <a:cs typeface="Times New Roman" panose="02020603050405020304" pitchFamily="18" charset="0"/>
              </a:rPr>
              <a:t>положение нижней челюсти (функционирующие пары </a:t>
            </a:r>
            <a:r>
              <a:rPr lang="ru-RU" dirty="0" smtClean="0">
                <a:latin typeface="Times New Roman" panose="02020603050405020304" pitchFamily="18" charset="0"/>
                <a:ea typeface="Calibri" panose="020F0502020204030204" pitchFamily="34" charset="0"/>
                <a:cs typeface="Times New Roman" panose="02020603050405020304" pitchFamily="18" charset="0"/>
              </a:rPr>
              <a:t>                 антагонистов); </a:t>
            </a:r>
            <a:br>
              <a:rPr lang="ru-RU" dirty="0" smtClean="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 недостаточность </a:t>
            </a:r>
            <a:r>
              <a:rPr lang="ru-RU" dirty="0" err="1">
                <a:latin typeface="Times New Roman" panose="02020603050405020304" pitchFamily="18" charset="0"/>
                <a:ea typeface="Calibri" panose="020F0502020204030204" pitchFamily="34" charset="0"/>
                <a:cs typeface="Times New Roman" panose="02020603050405020304" pitchFamily="18" charset="0"/>
              </a:rPr>
              <a:t>тиреоидных</a:t>
            </a:r>
            <a:r>
              <a:rPr lang="ru-RU" dirty="0">
                <a:latin typeface="Times New Roman" panose="02020603050405020304" pitchFamily="18" charset="0"/>
                <a:ea typeface="Calibri" panose="020F0502020204030204" pitchFamily="34" charset="0"/>
                <a:cs typeface="Times New Roman" panose="02020603050405020304" pitchFamily="18" charset="0"/>
              </a:rPr>
              <a:t> гормонов или дефицит фолиевой </a:t>
            </a:r>
            <a:r>
              <a:rPr lang="ru-RU" dirty="0" smtClean="0">
                <a:latin typeface="Times New Roman" panose="02020603050405020304" pitchFamily="18" charset="0"/>
                <a:ea typeface="Calibri" panose="020F0502020204030204" pitchFamily="34" charset="0"/>
                <a:cs typeface="Times New Roman" panose="02020603050405020304" pitchFamily="18" charset="0"/>
              </a:rPr>
              <a:t>кислоты; - одномоментная </a:t>
            </a:r>
            <a:r>
              <a:rPr lang="ru-RU" dirty="0">
                <a:latin typeface="Times New Roman" panose="02020603050405020304" pitchFamily="18" charset="0"/>
                <a:ea typeface="Calibri" panose="020F0502020204030204" pitchFamily="34" charset="0"/>
                <a:cs typeface="Times New Roman" panose="02020603050405020304" pitchFamily="18" charset="0"/>
              </a:rPr>
              <a:t>или длительная </a:t>
            </a:r>
            <a:r>
              <a:rPr lang="ru-RU" dirty="0" smtClean="0">
                <a:latin typeface="Times New Roman" panose="02020603050405020304" pitchFamily="18" charset="0"/>
                <a:ea typeface="Calibri" panose="020F0502020204030204" pitchFamily="34" charset="0"/>
                <a:cs typeface="Times New Roman" panose="02020603050405020304" pitchFamily="18" charset="0"/>
              </a:rPr>
              <a:t>травма;</a:t>
            </a:r>
            <a:br>
              <a:rPr lang="ru-RU" dirty="0" smtClean="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 вредные </a:t>
            </a:r>
            <a:r>
              <a:rPr lang="ru-RU" dirty="0">
                <a:latin typeface="Times New Roman" panose="02020603050405020304" pitchFamily="18" charset="0"/>
                <a:ea typeface="Calibri" panose="020F0502020204030204" pitchFamily="34" charset="0"/>
                <a:cs typeface="Times New Roman" panose="02020603050405020304" pitchFamily="18" charset="0"/>
              </a:rPr>
              <a:t>привычки.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Дневной </a:t>
            </a:r>
            <a:r>
              <a:rPr lang="ru-RU" dirty="0">
                <a:latin typeface="Times New Roman" panose="02020603050405020304" pitchFamily="18" charset="0"/>
                <a:ea typeface="Calibri" panose="020F0502020204030204" pitchFamily="34" charset="0"/>
                <a:cs typeface="Times New Roman" panose="02020603050405020304" pitchFamily="18" charset="0"/>
              </a:rPr>
              <a:t>спазм жевательных мышц может протекать со спазмом других отделов скелетной мускулатуры в результате применения лекарственных препаратов </a:t>
            </a:r>
            <a:r>
              <a:rPr lang="ru-RU" dirty="0" err="1">
                <a:latin typeface="Times New Roman" panose="02020603050405020304" pitchFamily="18" charset="0"/>
                <a:ea typeface="Calibri" panose="020F0502020204030204" pitchFamily="34" charset="0"/>
                <a:cs typeface="Times New Roman" panose="02020603050405020304" pitchFamily="18" charset="0"/>
              </a:rPr>
              <a:t>фенотиазивного</a:t>
            </a:r>
            <a:r>
              <a:rPr lang="ru-RU" dirty="0">
                <a:latin typeface="Times New Roman" panose="02020603050405020304" pitchFamily="18" charset="0"/>
                <a:ea typeface="Calibri" panose="020F0502020204030204" pitchFamily="34" charset="0"/>
                <a:cs typeface="Times New Roman" panose="02020603050405020304" pitchFamily="18" charset="0"/>
              </a:rPr>
              <a:t> ряда или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галоперидола</a:t>
            </a:r>
            <a:r>
              <a:rPr lang="ru-RU" dirty="0">
                <a:latin typeface="Times New Roman" panose="02020603050405020304" pitchFamily="18" charset="0"/>
                <a:ea typeface="Calibri" panose="020F0502020204030204" pitchFamily="34" charset="0"/>
                <a:cs typeface="Times New Roman" panose="02020603050405020304" pitchFamily="18" charset="0"/>
              </a:rPr>
              <a:t>. В этом случае расстраивается регуляция проприорецептивных рефлексов, что приводит к значительному дневному повышения тонуса мышц, участвующих в жевании.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1119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14</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207822"/>
            <a:ext cx="6768752" cy="3290516"/>
          </a:xfrm>
          <a:prstGeom prst="rect">
            <a:avLst/>
          </a:prstGeom>
        </p:spPr>
        <p:txBody>
          <a:bodyPr wrap="square">
            <a:spAutoFit/>
          </a:bodyPr>
          <a:lstStyle/>
          <a:p>
            <a:pPr algn="ctr">
              <a:lnSpc>
                <a:spcPct val="107000"/>
              </a:lnSpc>
              <a:spcAft>
                <a:spcPts val="800"/>
              </a:spcAft>
            </a:pPr>
            <a:r>
              <a:rPr lang="ru-RU"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Дневное напряжение</a:t>
            </a:r>
            <a:endPar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Пациенты предъявляют разнообразные жалобы, подробно и тщательно их описывают, указывают на локализацию боли, которая может быть генерализованной. Наблюдается подергивание отдельных мышечных волокон, гиперестезия кожи лица. Симптомы могут появляться во время стрессовых ситуаций и исчезают вновь. Обширные тригерные точки сочетаются с общесоматическими заболеваниями.</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3498338"/>
            <a:ext cx="2873568" cy="2205767"/>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656" y="3496625"/>
            <a:ext cx="3138524" cy="2207480"/>
          </a:xfrm>
          <a:prstGeom prst="rect">
            <a:avLst/>
          </a:prstGeom>
        </p:spPr>
      </p:pic>
      <p:sp>
        <p:nvSpPr>
          <p:cNvPr id="10" name="TextBox 9"/>
          <p:cNvSpPr txBox="1"/>
          <p:nvPr/>
        </p:nvSpPr>
        <p:spPr>
          <a:xfrm>
            <a:off x="5299776" y="5704105"/>
            <a:ext cx="3089592" cy="830997"/>
          </a:xfrm>
          <a:prstGeom prst="rect">
            <a:avLst/>
          </a:prstGeom>
          <a:noFill/>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Рис. – Бол. А., 46 л. Смыкание зубных рядов в положении центральной окклюзии</a:t>
            </a:r>
            <a:endParaRPr lang="ru-RU" sz="1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997380" y="5707915"/>
            <a:ext cx="3089592" cy="830997"/>
          </a:xfrm>
          <a:prstGeom prst="rect">
            <a:avLst/>
          </a:prstGeom>
          <a:noFill/>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Рис. – Бол. А., Величина максимального безболезненного открывания рта (2см).</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900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15</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12" name="TextBox 11"/>
          <p:cNvSpPr txBox="1"/>
          <p:nvPr/>
        </p:nvSpPr>
        <p:spPr>
          <a:xfrm>
            <a:off x="1835696" y="4797152"/>
            <a:ext cx="6552728" cy="707886"/>
          </a:xfrm>
          <a:prstGeom prst="rect">
            <a:avLst/>
          </a:prstGeom>
          <a:noFill/>
        </p:spPr>
        <p:txBody>
          <a:bodyPr wrap="square" rtlCol="0">
            <a:spAutoFit/>
          </a:bodyPr>
          <a:lstStyle/>
          <a:p>
            <a:pPr algn="ctr"/>
            <a:r>
              <a:rPr lang="ru-RU" sz="2000" dirty="0" smtClean="0">
                <a:latin typeface="Times New Roman" panose="02020603050405020304" pitchFamily="18" charset="0"/>
                <a:cs typeface="Times New Roman" panose="02020603050405020304" pitchFamily="18" charset="0"/>
              </a:rPr>
              <a:t>Рис. – Бол. А.. 46 л. Зубонадесневые каппы на верхнюю и нижнюю челюсти с ограничением открывания рта.</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836712"/>
            <a:ext cx="4765236" cy="3600400"/>
          </a:xfrm>
          <a:prstGeom prst="rect">
            <a:avLst/>
          </a:prstGeom>
        </p:spPr>
      </p:pic>
    </p:spTree>
    <p:extLst>
      <p:ext uri="{BB962C8B-B14F-4D97-AF65-F5344CB8AC3E}">
        <p14:creationId xmlns:p14="http://schemas.microsoft.com/office/powerpoint/2010/main" val="760311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Бруксизм – причины, симптомы и лечение бруксизма у взрослы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632962"/>
            <a:ext cx="4598652" cy="3063609"/>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a:p>
        </p:txBody>
      </p:sp>
      <p:pic>
        <p:nvPicPr>
          <p:cNvPr id="7" name="Рисунок 6"/>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91680" y="421193"/>
            <a:ext cx="7354676" cy="3055965"/>
          </a:xfrm>
          <a:prstGeom prst="rect">
            <a:avLst/>
          </a:prstGeom>
        </p:spPr>
        <p:txBody>
          <a:bodyPr wrap="square">
            <a:spAutoFit/>
          </a:bodyPr>
          <a:lstStyle/>
          <a:p>
            <a:pPr>
              <a:lnSpc>
                <a:spcPct val="107000"/>
              </a:lnSpc>
              <a:spcAft>
                <a:spcPts val="800"/>
              </a:spcAft>
            </a:pP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Ночной </a:t>
            </a: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спазм</a:t>
            </a:r>
            <a:r>
              <a:rPr lang="ru-RU" dirty="0">
                <a:latin typeface="Times New Roman" panose="02020603050405020304" pitchFamily="18" charset="0"/>
                <a:ea typeface="Calibri" panose="020F0502020204030204" pitchFamily="34" charset="0"/>
                <a:cs typeface="Times New Roman" panose="02020603050405020304" pitchFamily="18" charset="0"/>
              </a:rPr>
              <a:t> жевательных мышц возникает в результате перевозбуждения определённых зон головного мозга, отвечающих за тонус мышц. Спастическое состояние жевательных мышц наиболее выражено во второй фазе крепкого сна. Может присоединяться скрежетание зубов, которое обычно слышат окружающие. Возникает ночной спазм у лиц после перенесенных инфекционных заболеваний, физического или умственного переутомления, в особенности в молодом или среднем возрасте. Днем напряжение мышц отсутствует, поэтому рационально выделить спастическое состояние жевательных мышц во время сна в отдельную клиническую группу.</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6676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578738" y="193190"/>
            <a:ext cx="7354676" cy="3553730"/>
          </a:xfrm>
          <a:prstGeom prst="rect">
            <a:avLst/>
          </a:prstGeom>
        </p:spPr>
        <p:txBody>
          <a:bodyPr wrap="square">
            <a:spAutoFit/>
          </a:bodyPr>
          <a:lstStyle/>
          <a:p>
            <a:pPr algn="ctr">
              <a:lnSpc>
                <a:spcPct val="107000"/>
              </a:lnSpc>
              <a:spcAft>
                <a:spcPts val="800"/>
              </a:spcAft>
            </a:pPr>
            <a:r>
              <a:rPr lang="ru-RU"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Ночной </a:t>
            </a:r>
            <a:r>
              <a:rPr lang="ru-RU"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спазм</a:t>
            </a:r>
            <a:r>
              <a:rPr lang="ru-RU"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Больные предъявляют жалобы на спазм и напряжение жевательных мышц, скрежетание зубов ночью, ноющие боли в мышцах, зубах и челюстях, затрудненное пережевывание пищи и ее утомляемость. Длительные лицевые боли в определенной локализации, в отличие от дневного спазма. По ночам отмечается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гипосаливация</a:t>
            </a:r>
            <a:r>
              <a:rPr lang="ru-RU" dirty="0" smtClean="0">
                <a:latin typeface="Times New Roman" panose="02020603050405020304" pitchFamily="18" charset="0"/>
                <a:ea typeface="Calibri" panose="020F0502020204030204" pitchFamily="34" charset="0"/>
                <a:cs typeface="Times New Roman" panose="02020603050405020304" pitchFamily="18" charset="0"/>
              </a:rPr>
              <a:t>, слюна вязкая, слизистая сухая. Пациенты вынуждены по ночам полоскать рот. При двухстороннем спазме наблюдается генерализованная стираемость, происходит смещение нижней челюсти, вывихи и подвывихи. Скрежетание зубов преобладает у лиц с невротическими расстройствами личности и органной патологии.</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3746920"/>
            <a:ext cx="2952328" cy="2099319"/>
          </a:xfrm>
          <a:prstGeom prst="rect">
            <a:avLst/>
          </a:prstGeom>
        </p:spPr>
      </p:pic>
      <p:sp>
        <p:nvSpPr>
          <p:cNvPr id="5" name="TextBox 4"/>
          <p:cNvSpPr txBox="1"/>
          <p:nvPr/>
        </p:nvSpPr>
        <p:spPr>
          <a:xfrm>
            <a:off x="1513448" y="5954137"/>
            <a:ext cx="7200800" cy="584775"/>
          </a:xfrm>
          <a:prstGeom prst="rect">
            <a:avLst/>
          </a:prstGeom>
          <a:noFill/>
        </p:spPr>
        <p:txBody>
          <a:bodyPr wrap="square" rtlCol="0">
            <a:spAutoFit/>
          </a:bodyPr>
          <a:lstStyle/>
          <a:p>
            <a:pPr algn="ctr"/>
            <a:r>
              <a:rPr lang="ru-RU" sz="1600" b="1" dirty="0" smtClean="0">
                <a:latin typeface="Times New Roman" panose="02020603050405020304" pitchFamily="18" charset="0"/>
                <a:cs typeface="Times New Roman" panose="02020603050405020304" pitchFamily="18" charset="0"/>
              </a:rPr>
              <a:t>Рис.- Бол. У., 34 г. Смыкание зубных рядов</a:t>
            </a:r>
          </a:p>
          <a:p>
            <a:pPr algn="ctr"/>
            <a:r>
              <a:rPr lang="ru-RU" sz="1600" b="1" dirty="0" smtClean="0">
                <a:latin typeface="Times New Roman" panose="02020603050405020304" pitchFamily="18" charset="0"/>
                <a:cs typeface="Times New Roman" panose="02020603050405020304" pitchFamily="18" charset="0"/>
              </a:rPr>
              <a:t> в положении центральной окклюзии</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751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41824"/>
            <a:ext cx="1368152" cy="1423511"/>
          </a:xfrm>
          <a:prstGeom prst="rect">
            <a:avLst/>
          </a:prstGeom>
          <a:noFill/>
          <a:ln w="9525">
            <a:noFill/>
            <a:miter lim="800000"/>
            <a:headEnd/>
            <a:tailEnd/>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576759"/>
            <a:ext cx="3466728" cy="263599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5225" y="1576758"/>
            <a:ext cx="3510079" cy="2635991"/>
          </a:xfrm>
          <a:prstGeom prst="rect">
            <a:avLst/>
          </a:prstGeom>
        </p:spPr>
      </p:pic>
      <p:sp>
        <p:nvSpPr>
          <p:cNvPr id="11" name="TextBox 10"/>
          <p:cNvSpPr txBox="1"/>
          <p:nvPr/>
        </p:nvSpPr>
        <p:spPr>
          <a:xfrm>
            <a:off x="5513276" y="4437112"/>
            <a:ext cx="3024336" cy="1200329"/>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2. – Зубонадесневые каппы на верхнюю и нижнюю челюсти в полости рта.</a:t>
            </a:r>
            <a:endParaRPr lang="ru-RU"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865531" y="4430240"/>
            <a:ext cx="3283006" cy="1477328"/>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1. – Временные пластмассовые каппы на верхнюю челюсть. Смыкание зубных рядов в положении центральной окклюзии.</a:t>
            </a:r>
            <a:endParaRPr lang="ru-RU"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787257" y="1576758"/>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1</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5223821" y="1561967"/>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2</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1189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906240" y="389065"/>
            <a:ext cx="6923112" cy="3039935"/>
          </a:xfrm>
          <a:prstGeom prst="rect">
            <a:avLst/>
          </a:prstGeom>
        </p:spPr>
        <p:txBody>
          <a:bodyPr wrap="square">
            <a:spAutoFit/>
          </a:bodyPr>
          <a:lstStyle/>
          <a:p>
            <a:pPr>
              <a:lnSpc>
                <a:spcPct val="107000"/>
              </a:lnSpc>
              <a:spcAft>
                <a:spcPts val="800"/>
              </a:spcAft>
            </a:pPr>
            <a:r>
              <a:rPr lang="ru-RU" sz="2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Дисфункция </a:t>
            </a:r>
            <a:r>
              <a:rPr lang="ru-RU" sz="2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латеральной и медиальной крыловидных мышц </a:t>
            </a:r>
            <a:r>
              <a:rPr lang="ru-RU" sz="2000" dirty="0">
                <a:latin typeface="Times New Roman" panose="02020603050405020304" pitchFamily="18" charset="0"/>
                <a:ea typeface="Calibri" panose="020F0502020204030204" pitchFamily="34" charset="0"/>
                <a:cs typeface="Times New Roman" panose="02020603050405020304" pitchFamily="18" charset="0"/>
              </a:rPr>
              <a:t>клинически проявляются отсутствием состояния относительного покоя нижней челюсти. К дисфункциям чаще всего приводят преждевременные контакты на стороне поражения мышц. В других случаях они возникают при наличии ТТ в латеральной и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медиальной </a:t>
            </a:r>
            <a:r>
              <a:rPr lang="ru-RU" sz="2000" dirty="0">
                <a:latin typeface="Times New Roman" panose="02020603050405020304" pitchFamily="18" charset="0"/>
                <a:ea typeface="Calibri" panose="020F0502020204030204" pitchFamily="34" charset="0"/>
                <a:cs typeface="Times New Roman" panose="02020603050405020304" pitchFamily="18" charset="0"/>
              </a:rPr>
              <a:t>крыловидных мышцах, сопровождаются минимальным открыванием рта и сильной болезненностью (боль во рту за бугром верхней челюсти). Лечение в обоих случаях однотипно.</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Файл:Gray — musculus pterygoideus lateralis.png — Википед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8928" y="3429000"/>
            <a:ext cx="3282776" cy="3289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5452" y="4293096"/>
            <a:ext cx="1512168" cy="923330"/>
          </a:xfrm>
          <a:prstGeom prst="rect">
            <a:avLst/>
          </a:prstGeom>
          <a:noFill/>
          <a:ln>
            <a:solidFill>
              <a:srgbClr val="0070C0"/>
            </a:solidFill>
          </a:ln>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Латеральная крыловидная мышца</a:t>
            </a:r>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943012" y="4293096"/>
            <a:ext cx="1661436" cy="923330"/>
          </a:xfrm>
          <a:prstGeom prst="rect">
            <a:avLst/>
          </a:prstGeom>
          <a:ln>
            <a:solidFill>
              <a:srgbClr val="0070C0"/>
            </a:solidFill>
          </a:ln>
        </p:spPr>
        <p:txBody>
          <a:bodyPr wrap="square">
            <a:spAutoFit/>
          </a:bodyPr>
          <a:lstStyle/>
          <a:p>
            <a:pPr algn="ctr"/>
            <a:r>
              <a:rPr lang="ru-RU" dirty="0" smtClean="0">
                <a:latin typeface="Times New Roman" panose="02020603050405020304" pitchFamily="18" charset="0"/>
                <a:cs typeface="Times New Roman" panose="02020603050405020304" pitchFamily="18" charset="0"/>
              </a:rPr>
              <a:t>Медиальная </a:t>
            </a:r>
            <a:r>
              <a:rPr lang="ru-RU" dirty="0">
                <a:latin typeface="Times New Roman" panose="02020603050405020304" pitchFamily="18" charset="0"/>
                <a:cs typeface="Times New Roman" panose="02020603050405020304" pitchFamily="18" charset="0"/>
              </a:rPr>
              <a:t>крыловидная мышца</a:t>
            </a:r>
          </a:p>
        </p:txBody>
      </p:sp>
      <p:cxnSp>
        <p:nvCxnSpPr>
          <p:cNvPr id="9" name="Прямая со стрелкой 8"/>
          <p:cNvCxnSpPr>
            <a:stCxn id="4" idx="3"/>
          </p:cNvCxnSpPr>
          <p:nvPr/>
        </p:nvCxnSpPr>
        <p:spPr>
          <a:xfrm>
            <a:off x="3397620" y="4754761"/>
            <a:ext cx="1772696" cy="3189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Прямая со стрелкой 11"/>
          <p:cNvCxnSpPr>
            <a:stCxn id="5" idx="1"/>
          </p:cNvCxnSpPr>
          <p:nvPr/>
        </p:nvCxnSpPr>
        <p:spPr>
          <a:xfrm flipH="1">
            <a:off x="5450892" y="4754761"/>
            <a:ext cx="1492120" cy="7624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22981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25C68B6-61C2-468F-89AB-4B9F7531AA68}" type="slidenum">
              <a:rPr lang="ru-RU" smtClean="0"/>
              <a:pPr/>
              <a:t>2</a:t>
            </a:fld>
            <a:endParaRPr lang="ru-RU"/>
          </a:p>
        </p:txBody>
      </p:sp>
      <p:sp>
        <p:nvSpPr>
          <p:cNvPr id="8" name="TextBox 7"/>
          <p:cNvSpPr txBox="1"/>
          <p:nvPr/>
        </p:nvSpPr>
        <p:spPr>
          <a:xfrm>
            <a:off x="1846040" y="476672"/>
            <a:ext cx="6840760" cy="4832092"/>
          </a:xfrm>
          <a:prstGeom prst="rect">
            <a:avLst/>
          </a:prstGeom>
          <a:noFill/>
        </p:spPr>
        <p:txBody>
          <a:bodyPr wrap="square" rtlCol="0">
            <a:spAutoFit/>
          </a:bodyPr>
          <a:lstStyle/>
          <a:p>
            <a:pPr algn="ctr"/>
            <a:endParaRPr lang="en-US" sz="3200" b="1" dirty="0" smtClean="0">
              <a:solidFill>
                <a:srgbClr val="FF0000"/>
              </a:solidFill>
              <a:latin typeface="Cambria" panose="02040503050406030204" pitchFamily="18" charset="0"/>
            </a:endParaRPr>
          </a:p>
          <a:p>
            <a:pPr algn="ctr"/>
            <a:r>
              <a:rPr lang="ru-RU" sz="3200" b="1" dirty="0" smtClean="0">
                <a:solidFill>
                  <a:srgbClr val="FF0000"/>
                </a:solidFill>
                <a:latin typeface="Cambria" panose="02040503050406030204" pitchFamily="18" charset="0"/>
              </a:rPr>
              <a:t>Вопросы :</a:t>
            </a:r>
            <a:endParaRPr lang="ru-RU" sz="3200" dirty="0" smtClean="0">
              <a:solidFill>
                <a:srgbClr val="FF0000"/>
              </a:solidFill>
              <a:latin typeface="Cambria" panose="02040503050406030204" pitchFamily="18" charset="0"/>
            </a:endParaRPr>
          </a:p>
          <a:p>
            <a:pPr lvl="0"/>
            <a:endParaRPr lang="en-US" sz="2400" dirty="0" smtClean="0">
              <a:latin typeface="Cambria" panose="02040503050406030204" pitchFamily="18" charset="0"/>
              <a:ea typeface="Cambria" panose="02040503050406030204" pitchFamily="18" charset="0"/>
            </a:endParaRPr>
          </a:p>
          <a:p>
            <a:pPr marL="457200" lvl="0" indent="-457200">
              <a:buAutoNum type="arabicPeriod"/>
            </a:pPr>
            <a:r>
              <a:rPr lang="ru-RU" sz="2000" dirty="0" smtClean="0">
                <a:latin typeface="Cambria" panose="02040503050406030204" pitchFamily="18" charset="0"/>
                <a:ea typeface="Cambria" panose="02040503050406030204" pitchFamily="18" charset="0"/>
              </a:rPr>
              <a:t>Понятие «парафункции жевательных, мимических и мышц языка»;</a:t>
            </a:r>
          </a:p>
          <a:p>
            <a:pPr marL="457200" lvl="0" indent="-457200">
              <a:buAutoNum type="arabicPeriod"/>
            </a:pPr>
            <a:r>
              <a:rPr lang="ru-RU" sz="2000" dirty="0" smtClean="0">
                <a:latin typeface="Cambria" panose="02040503050406030204" pitchFamily="18" charset="0"/>
                <a:ea typeface="Cambria" panose="02040503050406030204" pitchFamily="18" charset="0"/>
              </a:rPr>
              <a:t>Причины возникновения парафункции ;</a:t>
            </a:r>
          </a:p>
          <a:p>
            <a:pPr marL="457200" lvl="0" indent="-457200">
              <a:buAutoNum type="arabicPeriod"/>
            </a:pPr>
            <a:r>
              <a:rPr lang="ru-RU" sz="2000" dirty="0" smtClean="0">
                <a:latin typeface="Cambria" panose="02040503050406030204" pitchFamily="18" charset="0"/>
                <a:ea typeface="Cambria" panose="02040503050406030204" pitchFamily="18" charset="0"/>
              </a:rPr>
              <a:t>Клиническая картина;</a:t>
            </a:r>
          </a:p>
          <a:p>
            <a:pPr marL="457200" lvl="0" indent="-457200">
              <a:buAutoNum type="arabicPeriod"/>
            </a:pPr>
            <a:r>
              <a:rPr lang="ru-RU" sz="2000" dirty="0" smtClean="0">
                <a:latin typeface="Cambria" panose="02040503050406030204" pitchFamily="18" charset="0"/>
                <a:ea typeface="Cambria" panose="02040503050406030204" pitchFamily="18" charset="0"/>
              </a:rPr>
              <a:t>Классификации </a:t>
            </a:r>
            <a:r>
              <a:rPr lang="ru-RU" sz="2000" dirty="0">
                <a:latin typeface="Cambria" panose="02040503050406030204" pitchFamily="18" charset="0"/>
                <a:ea typeface="Cambria" panose="02040503050406030204" pitchFamily="18" charset="0"/>
              </a:rPr>
              <a:t>парафункций жевательных, мимических и мышц </a:t>
            </a:r>
            <a:r>
              <a:rPr lang="ru-RU" sz="2000" dirty="0" smtClean="0">
                <a:latin typeface="Cambria" panose="02040503050406030204" pitchFamily="18" charset="0"/>
                <a:ea typeface="Cambria" panose="02040503050406030204" pitchFamily="18" charset="0"/>
              </a:rPr>
              <a:t>языка;</a:t>
            </a:r>
          </a:p>
          <a:p>
            <a:pPr marL="457200" lvl="0" indent="-457200">
              <a:buAutoNum type="arabicPeriod"/>
            </a:pPr>
            <a:r>
              <a:rPr lang="ru-RU" sz="2000" dirty="0" smtClean="0">
                <a:latin typeface="Cambria" panose="02040503050406030204" pitchFamily="18" charset="0"/>
                <a:ea typeface="Cambria" panose="02040503050406030204" pitchFamily="18" charset="0"/>
              </a:rPr>
              <a:t>Методы диагностики;</a:t>
            </a:r>
          </a:p>
          <a:p>
            <a:pPr marL="457200" lvl="0" indent="-457200">
              <a:buAutoNum type="arabicPeriod"/>
            </a:pPr>
            <a:r>
              <a:rPr lang="ru-RU" sz="2000" dirty="0" smtClean="0">
                <a:latin typeface="Cambria" panose="02040503050406030204" pitchFamily="18" charset="0"/>
                <a:ea typeface="Cambria" panose="02040503050406030204" pitchFamily="18" charset="0"/>
              </a:rPr>
              <a:t>Принципы общего и местного лечения</a:t>
            </a:r>
          </a:p>
          <a:p>
            <a:pPr marL="457200" lvl="0" indent="-457200">
              <a:buAutoNum type="arabicPeriod"/>
            </a:pPr>
            <a:endParaRPr lang="ru-RU" sz="2000" dirty="0" smtClean="0">
              <a:latin typeface="Cambria" panose="02040503050406030204" pitchFamily="18" charset="0"/>
              <a:ea typeface="Cambria" panose="02040503050406030204" pitchFamily="18" charset="0"/>
            </a:endParaRPr>
          </a:p>
          <a:p>
            <a:pPr marL="457200" lvl="0" indent="-457200">
              <a:buAutoNum type="arabicPeriod"/>
            </a:pPr>
            <a:endParaRPr lang="ru-RU" sz="2000" dirty="0" smtClean="0">
              <a:latin typeface="Cambria" panose="02040503050406030204" pitchFamily="18" charset="0"/>
              <a:ea typeface="Cambria" panose="02040503050406030204" pitchFamily="18" charset="0"/>
            </a:endParaRPr>
          </a:p>
          <a:p>
            <a:pPr marL="457200" lvl="0" indent="-457200">
              <a:buAutoNum type="arabicPeriod"/>
            </a:pPr>
            <a:endParaRPr lang="ru-RU"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4482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20</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72" y="304112"/>
            <a:ext cx="3352872" cy="216024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544" y="304112"/>
            <a:ext cx="3312368" cy="2160241"/>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1172" y="4132865"/>
            <a:ext cx="3352872" cy="2435743"/>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2544" y="4115034"/>
            <a:ext cx="3312368" cy="2453574"/>
          </a:xfrm>
          <a:prstGeom prst="rect">
            <a:avLst/>
          </a:prstGeom>
        </p:spPr>
      </p:pic>
      <p:sp>
        <p:nvSpPr>
          <p:cNvPr id="10" name="TextBox 9"/>
          <p:cNvSpPr txBox="1"/>
          <p:nvPr/>
        </p:nvSpPr>
        <p:spPr>
          <a:xfrm>
            <a:off x="2018012" y="2471515"/>
            <a:ext cx="2952328" cy="738664"/>
          </a:xfrm>
          <a:prstGeom prst="rect">
            <a:avLst/>
          </a:prstGeom>
          <a:noFill/>
        </p:spPr>
        <p:txBody>
          <a:bodyPr wrap="square" rtlCol="0">
            <a:spAutoFit/>
          </a:bodyPr>
          <a:lstStyle/>
          <a:p>
            <a:pPr algn="ctr"/>
            <a:r>
              <a:rPr lang="ru-RU" sz="1400" b="1" dirty="0" smtClean="0">
                <a:solidFill>
                  <a:srgbClr val="0070C0"/>
                </a:solidFill>
                <a:latin typeface="Times New Roman" panose="02020603050405020304" pitchFamily="18" charset="0"/>
                <a:cs typeface="Times New Roman" panose="02020603050405020304" pitchFamily="18" charset="0"/>
              </a:rPr>
              <a:t>Рис.1</a:t>
            </a:r>
            <a:r>
              <a:rPr lang="ru-RU" sz="1400" b="1" dirty="0" smtClean="0">
                <a:latin typeface="Times New Roman" panose="02020603050405020304" pitchFamily="18" charset="0"/>
                <a:cs typeface="Times New Roman" panose="02020603050405020304" pitchFamily="18" charset="0"/>
              </a:rPr>
              <a:t> – Бол. М.,29 л. Смыкание зубов в положении центральной окклюзии до лечения.</a:t>
            </a:r>
            <a:endParaRPr lang="ru-RU" sz="1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512696" y="2471515"/>
            <a:ext cx="3174104" cy="738664"/>
          </a:xfrm>
          <a:prstGeom prst="rect">
            <a:avLst/>
          </a:prstGeom>
          <a:noFill/>
        </p:spPr>
        <p:txBody>
          <a:bodyPr wrap="square" rtlCol="0">
            <a:spAutoFit/>
          </a:bodyPr>
          <a:lstStyle/>
          <a:p>
            <a:pPr algn="ctr"/>
            <a:r>
              <a:rPr lang="ru-RU" sz="1400" b="1" dirty="0" smtClean="0">
                <a:solidFill>
                  <a:srgbClr val="0070C0"/>
                </a:solidFill>
                <a:latin typeface="Times New Roman" panose="02020603050405020304" pitchFamily="18" charset="0"/>
                <a:cs typeface="Times New Roman" panose="02020603050405020304" pitchFamily="18" charset="0"/>
              </a:rPr>
              <a:t>Рис.2</a:t>
            </a:r>
            <a:r>
              <a:rPr lang="ru-RU" sz="1400" b="1" dirty="0" smtClean="0">
                <a:latin typeface="Times New Roman" panose="02020603050405020304" pitchFamily="18" charset="0"/>
                <a:cs typeface="Times New Roman" panose="02020603050405020304" pitchFamily="18" charset="0"/>
              </a:rPr>
              <a:t> – Бол. М.,29 л. Смыкание зубов в положении центральной окклюзии после лечения.</a:t>
            </a:r>
            <a:endParaRPr lang="ru-RU" sz="1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018012" y="3275964"/>
            <a:ext cx="2952328" cy="738664"/>
          </a:xfrm>
          <a:prstGeom prst="rect">
            <a:avLst/>
          </a:prstGeom>
          <a:noFill/>
        </p:spPr>
        <p:txBody>
          <a:bodyPr wrap="square" rtlCol="0">
            <a:spAutoFit/>
          </a:bodyPr>
          <a:lstStyle/>
          <a:p>
            <a:pPr algn="ctr"/>
            <a:r>
              <a:rPr lang="ru-RU" sz="1400" b="1" dirty="0" smtClean="0">
                <a:solidFill>
                  <a:srgbClr val="0070C0"/>
                </a:solidFill>
                <a:latin typeface="Times New Roman" panose="02020603050405020304" pitchFamily="18" charset="0"/>
                <a:cs typeface="Times New Roman" panose="02020603050405020304" pitchFamily="18" charset="0"/>
              </a:rPr>
              <a:t>Рис.3</a:t>
            </a:r>
            <a:r>
              <a:rPr lang="ru-RU" sz="1400" b="1" dirty="0" smtClean="0">
                <a:latin typeface="Times New Roman" panose="02020603050405020304" pitchFamily="18" charset="0"/>
                <a:cs typeface="Times New Roman" panose="02020603050405020304" pitchFamily="18" charset="0"/>
              </a:rPr>
              <a:t> – Бол. М.,29 л. Смыкание зубов в положении центральной окклюзии после протезирования</a:t>
            </a:r>
            <a:endParaRPr lang="ru-RU" sz="1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6936" y="3381361"/>
            <a:ext cx="2952328" cy="523220"/>
          </a:xfrm>
          <a:prstGeom prst="rect">
            <a:avLst/>
          </a:prstGeom>
          <a:noFill/>
        </p:spPr>
        <p:txBody>
          <a:bodyPr wrap="square" rtlCol="0">
            <a:spAutoFit/>
          </a:bodyPr>
          <a:lstStyle/>
          <a:p>
            <a:pPr algn="ctr"/>
            <a:r>
              <a:rPr lang="ru-RU" sz="1400" b="1" dirty="0" smtClean="0">
                <a:solidFill>
                  <a:srgbClr val="0070C0"/>
                </a:solidFill>
                <a:latin typeface="Times New Roman" panose="02020603050405020304" pitchFamily="18" charset="0"/>
                <a:cs typeface="Times New Roman" panose="02020603050405020304" pitchFamily="18" charset="0"/>
              </a:rPr>
              <a:t>Рис.4</a:t>
            </a:r>
            <a:r>
              <a:rPr lang="ru-RU" sz="1400" b="1" dirty="0" smtClean="0">
                <a:latin typeface="Times New Roman" panose="02020603050405020304" pitchFamily="18" charset="0"/>
                <a:cs typeface="Times New Roman" panose="02020603050405020304" pitchFamily="18" charset="0"/>
              </a:rPr>
              <a:t> – Реабилитационная разобщающая каппа.</a:t>
            </a:r>
            <a:endParaRPr lang="ru-RU" sz="1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838348" y="320981"/>
            <a:ext cx="840417" cy="338554"/>
          </a:xfrm>
          <a:prstGeom prst="rect">
            <a:avLst/>
          </a:prstGeom>
          <a:noFill/>
        </p:spPr>
        <p:txBody>
          <a:bodyPr wrap="square" rtlCol="0">
            <a:spAutoFit/>
          </a:bodyPr>
          <a:lstStyle/>
          <a:p>
            <a:r>
              <a:rPr lang="ru-RU" sz="1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1</a:t>
            </a:r>
            <a:endParaRPr lang="ru-RU"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5292117" y="296950"/>
            <a:ext cx="840417" cy="338554"/>
          </a:xfrm>
          <a:prstGeom prst="rect">
            <a:avLst/>
          </a:prstGeom>
          <a:noFill/>
        </p:spPr>
        <p:txBody>
          <a:bodyPr wrap="square" rtlCol="0">
            <a:spAutoFit/>
          </a:bodyPr>
          <a:lstStyle/>
          <a:p>
            <a:r>
              <a:rPr lang="ru-RU" sz="1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2</a:t>
            </a:r>
            <a:endParaRPr lang="ru-RU"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1838348" y="4156580"/>
            <a:ext cx="840417" cy="338554"/>
          </a:xfrm>
          <a:prstGeom prst="rect">
            <a:avLst/>
          </a:prstGeom>
          <a:noFill/>
        </p:spPr>
        <p:txBody>
          <a:bodyPr wrap="square" rtlCol="0">
            <a:spAutoFit/>
          </a:bodyPr>
          <a:lstStyle/>
          <a:p>
            <a:r>
              <a:rPr lang="ru-RU" sz="1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3</a:t>
            </a:r>
            <a:endParaRPr lang="ru-RU"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5292116" y="4152863"/>
            <a:ext cx="840417" cy="338554"/>
          </a:xfrm>
          <a:prstGeom prst="rect">
            <a:avLst/>
          </a:prstGeom>
          <a:noFill/>
        </p:spPr>
        <p:txBody>
          <a:bodyPr wrap="square" rtlCol="0">
            <a:spAutoFit/>
          </a:bodyPr>
          <a:lstStyle/>
          <a:p>
            <a:r>
              <a:rPr lang="ru-RU" sz="1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4</a:t>
            </a:r>
            <a:endParaRPr lang="ru-RU"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564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21</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764704"/>
            <a:ext cx="6986240" cy="4578689"/>
          </a:xfrm>
          <a:prstGeom prst="rect">
            <a:avLst/>
          </a:prstGeom>
        </p:spPr>
        <p:txBody>
          <a:bodyPr wrap="square">
            <a:spAutoFit/>
          </a:bodyPr>
          <a:lstStyle/>
          <a:p>
            <a:pPr algn="ctr">
              <a:lnSpc>
                <a:spcPct val="107000"/>
              </a:lnSpc>
              <a:spcAft>
                <a:spcPts val="800"/>
              </a:spcAft>
            </a:pPr>
            <a:r>
              <a:rPr lang="ru-RU" sz="2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Дисфункция </a:t>
            </a:r>
            <a:r>
              <a:rPr lang="ru-RU" sz="2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латеральной и медиальной крыловидных мышц </a:t>
            </a:r>
            <a:endParaRPr lang="ru-RU" sz="2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ru-RU" sz="2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Пациенты жалуются на боли «во рту», невозможность найти удобное положение для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н.ч</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чувство дискомфорта и спазм жевательных мышц. Такие пациенты имеют общесоматические заболевания и невротические расстройства личности (истерический невроз). Дисфункция диэнцефальных структур головного мозга и крыловидных мышц обуславливает отсутствие состояния относительного физиологического покоя. Общее и стоматологическое лечение проводится одномоментно, изготавливаются окклюзионные каппы и под их контролем проводятся все манипуляции.</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6847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22</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56384" y="476672"/>
            <a:ext cx="6830416" cy="5426870"/>
          </a:xfrm>
          <a:prstGeom prst="rect">
            <a:avLst/>
          </a:prstGeom>
        </p:spPr>
        <p:txBody>
          <a:bodyPr wrap="square">
            <a:spAutoFit/>
          </a:bodyPr>
          <a:lstStyle/>
          <a:p>
            <a:pPr>
              <a:lnSpc>
                <a:spcPct val="107000"/>
              </a:lnSpc>
              <a:spcAft>
                <a:spcPts val="800"/>
              </a:spcAft>
            </a:pP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Снижение тонуса жевательных мышц </a:t>
            </a:r>
            <a:r>
              <a:rPr lang="ru-RU" dirty="0">
                <a:latin typeface="Times New Roman" panose="02020603050405020304" pitchFamily="18" charset="0"/>
                <a:ea typeface="Calibri" panose="020F0502020204030204" pitchFamily="34" charset="0"/>
                <a:cs typeface="Times New Roman" panose="02020603050405020304" pitchFamily="18" charset="0"/>
              </a:rPr>
              <a:t>возникает при изменениях в соматосенсорной области коры головного мозга и угнетения центрального торможения (сахарный диабет, нарушение кровообращения и другие).</a:t>
            </a:r>
            <a:r>
              <a:rPr lang="ru-RU" dirty="0">
                <a:latin typeface="Times New Roman" panose="02020603050405020304" pitchFamily="18" charset="0"/>
                <a:cs typeface="Times New Roman" panose="02020603050405020304" pitchFamily="18" charset="0"/>
              </a:rPr>
              <a:t>Слабые жевательные мышцы сочетаются со спастическим состоянием в начальной фазе функции. Другим фактором снижения тонуса могут быть обширные ТТ, которые вызывают боль. При длительном отсутствии лечения срабатывает защитный рефлекс – «снижение функции», то есть возникает слабость и утомляемость жевательных мышц во время приема пищи. Лечение длительное, направлено на нормализацию обменных процессов в мышцах</a:t>
            </a:r>
            <a:r>
              <a:rPr lang="ru-RU" dirty="0" smtClean="0">
                <a:latin typeface="Times New Roman" panose="02020603050405020304" pitchFamily="18" charset="0"/>
                <a:cs typeface="Times New Roman" panose="02020603050405020304" pitchFamily="18" charset="0"/>
              </a:rPr>
              <a:t>. Больные предъявляют жалобы на боли в мышцах во время еды, «сведение» челюстей по утрам, после сна, постоянные ноющие боли в области жевательных мышц. В анамнезе сахарный диабет, декомпенсированная форма. При пальпации: болезненность по ходу мышечного волокна. Почти все пациенты нуждаются в общесанационных мероприятиях, проводимых под контролем окклюзионных капп. </a:t>
            </a:r>
            <a:endParaRPr lang="ru-RU" dirty="0"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287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1484784"/>
            <a:ext cx="3528392" cy="2725133"/>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80" y="1484783"/>
            <a:ext cx="3604945" cy="2725133"/>
          </a:xfrm>
          <a:prstGeom prst="rect">
            <a:avLst/>
          </a:prstGeom>
        </p:spPr>
      </p:pic>
      <p:sp>
        <p:nvSpPr>
          <p:cNvPr id="6" name="TextBox 5"/>
          <p:cNvSpPr txBox="1"/>
          <p:nvPr/>
        </p:nvSpPr>
        <p:spPr>
          <a:xfrm>
            <a:off x="1871700" y="4725144"/>
            <a:ext cx="3024336" cy="1200329"/>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1 – Бол. Ж., 52 г. После ортопедического лечения. Зубные ряды в положении центральной окклюзии</a:t>
            </a:r>
            <a:endParaRPr lang="ru-RU"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582384" y="4696664"/>
            <a:ext cx="3024336" cy="923330"/>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2 – Зубонадесневая каппа бол. Ж., 52 г., на модели</a:t>
            </a:r>
            <a:endParaRPr lang="ru-RU"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19672" y="1516662"/>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1</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5294277" y="1512542"/>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2</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603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24</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764704"/>
            <a:ext cx="5328592" cy="4092123"/>
          </a:xfrm>
          <a:prstGeom prst="rect">
            <a:avLst/>
          </a:prstGeom>
        </p:spPr>
      </p:pic>
      <p:sp>
        <p:nvSpPr>
          <p:cNvPr id="6" name="TextBox 5"/>
          <p:cNvSpPr txBox="1"/>
          <p:nvPr/>
        </p:nvSpPr>
        <p:spPr>
          <a:xfrm>
            <a:off x="1835696" y="5229200"/>
            <a:ext cx="6516724" cy="646331"/>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1 – Бол. Ж., 52 г. Зубные ряды сомкнуты в положении центральной окклюзии.</a:t>
            </a:r>
            <a:endParaRPr lang="ru-RU"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483768" y="777304"/>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1</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7301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25</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30016" y="350000"/>
            <a:ext cx="7056784" cy="5723233"/>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ru-RU"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Беспищевое» (мнимое) жевание </a:t>
            </a:r>
            <a:r>
              <a:rPr lang="ru-RU" dirty="0">
                <a:latin typeface="Times New Roman" panose="02020603050405020304" pitchFamily="18" charset="0"/>
                <a:ea typeface="Calibri" panose="020F0502020204030204" pitchFamily="34" charset="0"/>
                <a:cs typeface="Times New Roman" panose="02020603050405020304" pitchFamily="18" charset="0"/>
              </a:rPr>
              <a:t>возникает при атипичном и асинхронном сокращении жевательных и мимических мышц, несвязанных с актом жевания или речи. Это форма функции парафункции жевательных мышц возникает при более грубых функциональных нарушениях нейромышечного комплекса, когда поражаются </a:t>
            </a:r>
            <a:r>
              <a:rPr lang="ru-RU" dirty="0" err="1">
                <a:latin typeface="Times New Roman" panose="02020603050405020304" pitchFamily="18" charset="0"/>
                <a:ea typeface="Calibri" panose="020F0502020204030204" pitchFamily="34" charset="0"/>
                <a:cs typeface="Times New Roman" panose="02020603050405020304" pitchFamily="18" charset="0"/>
              </a:rPr>
              <a:t>экстрапирамидальные</a:t>
            </a:r>
            <a:r>
              <a:rPr lang="ru-RU" dirty="0">
                <a:latin typeface="Times New Roman" panose="02020603050405020304" pitchFamily="18" charset="0"/>
                <a:ea typeface="Calibri" panose="020F0502020204030204" pitchFamily="34" charset="0"/>
                <a:cs typeface="Times New Roman" panose="02020603050405020304" pitchFamily="18" charset="0"/>
              </a:rPr>
              <a:t> пути. В острых случаях «беспищевое» жевание проявляется, как последствие инсульта, в хронических – атеросклероза сосудов головного мозга. Лечение этой формы длительное и дает большой процент рецидивов</a:t>
            </a:r>
            <a:r>
              <a:rPr lang="ru-RU" dirty="0" smtClean="0">
                <a:latin typeface="Times New Roman" panose="02020603050405020304" pitchFamily="18" charset="0"/>
                <a:ea typeface="Calibri" panose="020F0502020204030204" pitchFamily="34" charset="0"/>
                <a:cs typeface="Times New Roman" panose="02020603050405020304" pitchFamily="18" charset="0"/>
              </a:rPr>
              <a:t>. Пациенты жалуются на беспорядочные, произвольные движения губ, мимической мускулатуры, языка, нижней челюсти, не связанные с естественными физиологическими актами. Вследствие постоянных движений возникает утомляемость мышц, появляются боли в зубах, деснах, мышцах. Этиологический фактор –постоянно идущие импульсы из головного мозга к жевательным и мимическим мышцам вследствие поражения экстрапирамидальных путей в результате общих заболеваний. Возможно передозировка лекарственных препаратов. При их отмене все нормализуется.</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9010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26</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009" y="1340768"/>
            <a:ext cx="3515734" cy="2611804"/>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96" y="1340768"/>
            <a:ext cx="3383718" cy="2611804"/>
          </a:xfrm>
          <a:prstGeom prst="rect">
            <a:avLst/>
          </a:prstGeom>
        </p:spPr>
      </p:pic>
      <p:sp>
        <p:nvSpPr>
          <p:cNvPr id="9" name="TextBox 8"/>
          <p:cNvSpPr txBox="1"/>
          <p:nvPr/>
        </p:nvSpPr>
        <p:spPr>
          <a:xfrm>
            <a:off x="1698009" y="1340768"/>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1</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5422962" y="1340768"/>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2</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5486452" y="4445495"/>
            <a:ext cx="3283006" cy="1200329"/>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2. –</a:t>
            </a:r>
            <a:r>
              <a:rPr lang="ru-RU" dirty="0">
                <a:latin typeface="Times New Roman" panose="02020603050405020304" pitchFamily="18" charset="0"/>
                <a:cs typeface="Times New Roman" panose="02020603050405020304" pitchFamily="18" charset="0"/>
              </a:rPr>
              <a:t>Бол. Л., 62 г. </a:t>
            </a:r>
            <a:r>
              <a:rPr lang="ru-RU" dirty="0" smtClean="0">
                <a:latin typeface="Times New Roman" panose="02020603050405020304" pitchFamily="18" charset="0"/>
                <a:cs typeface="Times New Roman" panose="02020603050405020304" pitchFamily="18" charset="0"/>
              </a:rPr>
              <a:t> Патологическая стираемость зубов верхней и нижней челюсти.</a:t>
            </a:r>
            <a:endParaRPr lang="ru-RU"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950773" y="4445496"/>
            <a:ext cx="3283006" cy="1477328"/>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1. – Бол. Л., 62 г. Неравномерная патологическая стираемость всех групп зубов. Дефекты искусственных коронок.</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322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011" y="548680"/>
            <a:ext cx="2743888" cy="3722033"/>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367" y="1309920"/>
            <a:ext cx="3471564" cy="2617986"/>
          </a:xfrm>
          <a:prstGeom prst="rect">
            <a:avLst/>
          </a:prstGeom>
        </p:spPr>
      </p:pic>
      <p:sp>
        <p:nvSpPr>
          <p:cNvPr id="2" name="Номер слайда 1"/>
          <p:cNvSpPr>
            <a:spLocks noGrp="1"/>
          </p:cNvSpPr>
          <p:nvPr>
            <p:ph type="sldNum" sz="quarter" idx="12"/>
          </p:nvPr>
        </p:nvSpPr>
        <p:spPr/>
        <p:txBody>
          <a:bodyPr/>
          <a:lstStyle/>
          <a:p>
            <a:fld id="{725C68B6-61C2-468F-89AB-4B9F7531AA68}" type="slidenum">
              <a:rPr lang="ru-RU" smtClean="0"/>
              <a:pPr/>
              <a:t>27</a:t>
            </a:fld>
            <a:endParaRPr lang="ru-RU"/>
          </a:p>
        </p:txBody>
      </p:sp>
      <p:pic>
        <p:nvPicPr>
          <p:cNvPr id="7" name="Рисунок 6"/>
          <p:cNvPicPr/>
          <p:nvPr/>
        </p:nvPicPr>
        <p:blipFill rotWithShape="1">
          <a:blip r:embed="rId4"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5"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9" name="TextBox 8"/>
          <p:cNvSpPr txBox="1"/>
          <p:nvPr/>
        </p:nvSpPr>
        <p:spPr>
          <a:xfrm>
            <a:off x="1787367" y="1309920"/>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1</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5746919" y="548680"/>
            <a:ext cx="906269"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Рис. 2</a:t>
            </a:r>
            <a:endParaRPr lang="ru-RU"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5486452" y="4445495"/>
            <a:ext cx="3283006" cy="1200329"/>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2. –</a:t>
            </a:r>
            <a:r>
              <a:rPr lang="ru-RU" dirty="0">
                <a:latin typeface="Times New Roman" panose="02020603050405020304" pitchFamily="18" charset="0"/>
                <a:cs typeface="Times New Roman" panose="02020603050405020304" pitchFamily="18" charset="0"/>
              </a:rPr>
              <a:t>Бол. Л., 62 г. </a:t>
            </a:r>
            <a:r>
              <a:rPr lang="ru-RU" dirty="0" smtClean="0">
                <a:latin typeface="Times New Roman" panose="02020603050405020304" pitchFamily="18" charset="0"/>
                <a:cs typeface="Times New Roman" panose="02020603050405020304" pitchFamily="18" charset="0"/>
              </a:rPr>
              <a:t> </a:t>
            </a:r>
          </a:p>
          <a:p>
            <a:pPr algn="ctr"/>
            <a:endParaRPr lang="ru-RU" dirty="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Внешний вид после протезирования.</a:t>
            </a:r>
            <a:endParaRPr lang="ru-RU"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950773" y="4445496"/>
            <a:ext cx="3283006" cy="1200329"/>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Рис 1. – Бол. Л., 62 г. </a:t>
            </a:r>
          </a:p>
          <a:p>
            <a:pPr algn="ctr"/>
            <a:endParaRPr lang="ru-RU" dirty="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Ортопедические конструкции в полости рта.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653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Капы от бруксизма - цены, изготовление индивидуальных капп от скрежета  зубов | НоваД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940620"/>
            <a:ext cx="5078444" cy="202840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28</a:t>
            </a:fld>
            <a:endParaRPr lang="ru-RU"/>
          </a:p>
        </p:txBody>
      </p:sp>
      <p:pic>
        <p:nvPicPr>
          <p:cNvPr id="7" name="Рисунок 6"/>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26895" y="828387"/>
            <a:ext cx="7272808" cy="2858475"/>
          </a:xfrm>
          <a:prstGeom prst="rect">
            <a:avLst/>
          </a:prstGeom>
        </p:spPr>
        <p:txBody>
          <a:bodyPr wrap="square">
            <a:spAutoFit/>
          </a:bodyPr>
          <a:lstStyle/>
          <a:p>
            <a:pPr algn="ctr">
              <a:lnSpc>
                <a:spcPct val="107000"/>
              </a:lnSpc>
              <a:spcAft>
                <a:spcPts val="800"/>
              </a:spcAft>
            </a:pPr>
            <a:r>
              <a:rPr lang="ru-RU" sz="2800" dirty="0">
                <a:latin typeface="Times New Roman" panose="02020603050405020304" pitchFamily="18" charset="0"/>
                <a:ea typeface="Calibri" panose="020F0502020204030204" pitchFamily="34" charset="0"/>
                <a:cs typeface="Times New Roman" panose="02020603050405020304" pitchFamily="18" charset="0"/>
              </a:rPr>
              <a:t>Таким образом, предложенная классификация Скориковой Л.А. помогает клиницисту разобраться в вопросах этиологии, патогенеза и диагностики парафункций жевательных мышц, выбрать и провести рациональное лечение, предотвратив рецидивы.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6" name="Picture 4" descr="Бруксизм что эт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143" y="3940620"/>
            <a:ext cx="2880320" cy="202840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Бруксизм: причины и лечение"/>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7250" y="3940620"/>
            <a:ext cx="1972099" cy="202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652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29</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91680" y="548680"/>
            <a:ext cx="7254552" cy="5529462"/>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Важную роль в выявлении этиологического фактора парафункции жевательных мышц отводится обследованию – целенаправленному сбору анамнеза, жалоб, клинических и специальных методов исследования. Основной жалобой у лиц с парафункцией жевательных мышц является боль в жевательных мышцах, зубах, челюстях, ВНЧС. Боль может быть самопроизвольной, вызванной нагрузкой при движении н.ч. Интенсивность боли может возрастать или уменьшаться, быть длительной или кратковременной. Боль может быть локальной, размытой, иррадиирущей, в различные участки челюстно-лицевой области, носить приступообразный характер.</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Больные могут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жаловаться</a:t>
            </a:r>
            <a:r>
              <a:rPr lang="ru-RU" dirty="0">
                <a:latin typeface="Times New Roman" panose="02020603050405020304" pitchFamily="18" charset="0"/>
                <a:ea typeface="Calibri" panose="020F0502020204030204" pitchFamily="34" charset="0"/>
                <a:cs typeface="Times New Roman" panose="02020603050405020304" pitchFamily="18" charset="0"/>
              </a:rPr>
              <a:t> на напряжение и спазм в жевательных мышцах, их асинхронное сокращение, снижение тонуса, беспорядочные движения н.ч. или затруднено найти удобное положение для неё. У большинства пациентов наблюдается усталость в жевательных мышцах после приема пищи, чувство дискомфорта. Жалобы больного зависят от клинического разнообразия, форм парафункций, от индивидуальных особенностей больных, типа нервной системы и других моментов общего и местного характера.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5296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63688" y="516087"/>
            <a:ext cx="7128792" cy="5825826"/>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Жевание является важной физиологической функцией человека и представляет собой сложную координацию условных и безусловных рефлексов, взаимосочетание которых приводит к сокращению жевательных и мимических мышц, мышц </a:t>
            </a:r>
            <a:r>
              <a:rPr lang="ru-RU" dirty="0" smtClean="0">
                <a:latin typeface="Times New Roman" panose="02020603050405020304" pitchFamily="18" charset="0"/>
                <a:ea typeface="Calibri" panose="020F0502020204030204" pitchFamily="34" charset="0"/>
                <a:cs typeface="Times New Roman" panose="02020603050405020304" pitchFamily="18" charset="0"/>
              </a:rPr>
              <a:t>языка, при </a:t>
            </a:r>
            <a:r>
              <a:rPr lang="ru-RU" dirty="0">
                <a:latin typeface="Times New Roman" panose="02020603050405020304" pitchFamily="18" charset="0"/>
                <a:ea typeface="Calibri" panose="020F0502020204030204" pitchFamily="34" charset="0"/>
                <a:cs typeface="Times New Roman" panose="02020603050405020304" pitchFamily="18" charset="0"/>
              </a:rPr>
              <a:t>раздражении которых импульсы по 2 и 3 ветвям тройничного нерва проходят в продолговатый мозг, где на уровне ствола мозга и </a:t>
            </a:r>
            <a:r>
              <a:rPr lang="ru-RU" dirty="0" smtClean="0">
                <a:latin typeface="Times New Roman" panose="02020603050405020304" pitchFamily="18" charset="0"/>
                <a:ea typeface="Calibri" panose="020F0502020204030204" pitchFamily="34" charset="0"/>
                <a:cs typeface="Times New Roman" panose="02020603050405020304" pitchFamily="18" charset="0"/>
              </a:rPr>
              <a:t>таламуса </a:t>
            </a:r>
            <a:r>
              <a:rPr lang="ru-RU" dirty="0">
                <a:latin typeface="Times New Roman" panose="02020603050405020304" pitchFamily="18" charset="0"/>
                <a:ea typeface="Calibri" panose="020F0502020204030204" pitchFamily="34" charset="0"/>
                <a:cs typeface="Times New Roman" panose="02020603050405020304" pitchFamily="18" charset="0"/>
              </a:rPr>
              <a:t>отходят коллатерали к ядрам ретикуляторной формации, ответственным за регуляцию тонуса жевательных мышц.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dirty="0">
                <a:latin typeface="Times New Roman" panose="02020603050405020304" pitchFamily="18" charset="0"/>
                <a:ea typeface="Calibri" panose="020F0502020204030204" pitchFamily="34" charset="0"/>
                <a:cs typeface="Times New Roman" panose="02020603050405020304" pitchFamily="18" charset="0"/>
              </a:rPr>
              <a:t>передней центральной извилине (нижней трети) находится корковое представительство движений нижней челюсти. Мышцы, опускающие нижнюю </a:t>
            </a:r>
            <a:r>
              <a:rPr lang="ru-RU" dirty="0" smtClean="0">
                <a:latin typeface="Times New Roman" panose="02020603050405020304" pitchFamily="18" charset="0"/>
                <a:ea typeface="Calibri" panose="020F0502020204030204" pitchFamily="34" charset="0"/>
                <a:cs typeface="Times New Roman" panose="02020603050405020304" pitchFamily="18" charset="0"/>
              </a:rPr>
              <a:t>челюсть, преимущественное </a:t>
            </a:r>
            <a:r>
              <a:rPr lang="ru-RU" dirty="0">
                <a:latin typeface="Times New Roman" panose="02020603050405020304" pitchFamily="18" charset="0"/>
                <a:ea typeface="Calibri" panose="020F0502020204030204" pitchFamily="34" charset="0"/>
                <a:cs typeface="Times New Roman" panose="02020603050405020304" pitchFamily="18" charset="0"/>
              </a:rPr>
              <a:t>представительство в коре головного мозга, подкорковая зона регулирует движения, поднимающие нижнюю челюсть. Сокращение жевательных мышц обеспечивает преимущественно по корковым нисходящим пирамидным путям, корково-подкорковые взаимодействия регулирует и одновременно согласует двигательную и тоническую активность жевательной мускулатуры. При нарушении целостности этого взаимоотношения возникают изменения функций жевательных мышц или </a:t>
            </a:r>
            <a:r>
              <a:rPr lang="ru-RU"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парафункции</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650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30</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01416" y="310684"/>
            <a:ext cx="7542584" cy="3177921"/>
          </a:xfrm>
          <a:prstGeom prst="rect">
            <a:avLst/>
          </a:prstGeom>
        </p:spPr>
        <p:txBody>
          <a:bodyPr wrap="square">
            <a:spAutoFit/>
          </a:bodyPr>
          <a:lstStyle/>
          <a:p>
            <a:pPr>
              <a:lnSpc>
                <a:spcPct val="107000"/>
              </a:lnSpc>
              <a:spcAft>
                <a:spcPts val="80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Выясняем тип жевания (односторонний или двухсторонний). Односторонний приводит к перегрузке жевательных мышц и сустава, что часто является причиной парафункции. Во время движения нижней челюсти фиксируют внимание на наличии или отсутствии смещения ее в сторону (в результате одностороннего спазма латеральной крыловидной мышцы, его величину).</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Проводим пальпацию лимфатических узлов, слюнных желез и ВНЧС снаружи и со стороны наружного слухового прохода с целью определения приложения суставных головок в суставных ямках во время функции. Фиксируем внимание на объеме и плавности движения мыщелков, болезненности в области сустава.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Особенно тщательно проводим исследование жевательной группы, которое начинаем с поверхностной пальпации собственно-жевательной мышцы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7475" y="3575101"/>
            <a:ext cx="3231449" cy="236776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353550" y="3464198"/>
            <a:ext cx="2365047" cy="2592288"/>
          </a:xfrm>
          <a:prstGeom prst="rect">
            <a:avLst/>
          </a:prstGeom>
        </p:spPr>
      </p:pic>
      <p:sp>
        <p:nvSpPr>
          <p:cNvPr id="6" name="Прямоугольник 5"/>
          <p:cNvSpPr/>
          <p:nvPr/>
        </p:nvSpPr>
        <p:spPr>
          <a:xfrm>
            <a:off x="2267744" y="6000547"/>
            <a:ext cx="6660232" cy="355803"/>
          </a:xfrm>
          <a:prstGeom prst="rect">
            <a:avLst/>
          </a:prstGeom>
        </p:spPr>
        <p:txBody>
          <a:bodyPr wrap="square">
            <a:spAutoFit/>
          </a:bodyPr>
          <a:lstStyle/>
          <a:p>
            <a:pPr>
              <a:lnSpc>
                <a:spcPct val="107000"/>
              </a:lnSpc>
              <a:spcAft>
                <a:spcPts val="800"/>
              </a:spcAft>
            </a:pPr>
            <a:r>
              <a:rPr lang="ru-RU"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Рис. </a:t>
            </a:r>
            <a:r>
              <a:rPr lang="ru-RU"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Схема прикрепления собственно-жевательной мышцы</a:t>
            </a:r>
            <a:endParaRPr lang="ru-RU"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152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31</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91680" y="404664"/>
            <a:ext cx="7164288" cy="3416320"/>
          </a:xfrm>
          <a:prstGeom prst="rect">
            <a:avLst/>
          </a:prstGeom>
        </p:spPr>
        <p:txBody>
          <a:bodyPr wrap="square">
            <a:spAutoFit/>
          </a:bodyPr>
          <a:lstStyle/>
          <a:p>
            <a:pPr algn="ctr"/>
            <a:r>
              <a:rPr lang="ru-RU" dirty="0" smtClean="0">
                <a:solidFill>
                  <a:srgbClr val="000000"/>
                </a:solidFill>
                <a:latin typeface="Times New Roman" panose="02020603050405020304" pitchFamily="18" charset="0"/>
                <a:ea typeface="Calibri" panose="020F0502020204030204" pitchFamily="34" charset="0"/>
              </a:rPr>
              <a:t>  В </a:t>
            </a:r>
            <a:r>
              <a:rPr lang="ru-RU" dirty="0">
                <a:solidFill>
                  <a:srgbClr val="000000"/>
                </a:solidFill>
                <a:latin typeface="Times New Roman" panose="02020603050405020304" pitchFamily="18" charset="0"/>
                <a:ea typeface="Calibri" panose="020F0502020204030204" pitchFamily="34" charset="0"/>
              </a:rPr>
              <a:t>положении сидя с слегка запрокинутой головой (мышцы расслаблены) проводим легкие круговые движения подушечками пальцев по ходу вышечного волокна сверху вниз 5-7 раз</a:t>
            </a:r>
            <a:r>
              <a:rPr lang="ru-RU" dirty="0" smtClean="0">
                <a:solidFill>
                  <a:srgbClr val="000000"/>
                </a:solidFill>
                <a:latin typeface="Times New Roman" panose="02020603050405020304" pitchFamily="18" charset="0"/>
                <a:ea typeface="Calibri" panose="020F0502020204030204" pitchFamily="34" charset="0"/>
              </a:rPr>
              <a:t>.</a:t>
            </a:r>
          </a:p>
          <a:p>
            <a:pPr algn="ctr"/>
            <a:r>
              <a:rPr lang="ru-RU" dirty="0" smtClean="0">
                <a:solidFill>
                  <a:srgbClr val="000000"/>
                </a:solidFill>
                <a:latin typeface="Times New Roman" panose="02020603050405020304" pitchFamily="18" charset="0"/>
                <a:ea typeface="Calibri" panose="020F0502020204030204" pitchFamily="34" charset="0"/>
              </a:rPr>
              <a:t> </a:t>
            </a:r>
            <a:r>
              <a:rPr lang="ru-RU" dirty="0">
                <a:solidFill>
                  <a:srgbClr val="000000"/>
                </a:solidFill>
                <a:latin typeface="Times New Roman" panose="02020603050405020304" pitchFamily="18" charset="0"/>
                <a:ea typeface="Calibri" panose="020F0502020204030204" pitchFamily="34" charset="0"/>
              </a:rPr>
              <a:t>Затем просим пациент максимально открыть рот до проявления неприятных ощущений или незначительных болей в мышцах (тест на растяжение) и проводили пальпацию. </a:t>
            </a:r>
            <a:r>
              <a:rPr lang="ru-RU" dirty="0" smtClean="0">
                <a:solidFill>
                  <a:srgbClr val="000000"/>
                </a:solidFill>
                <a:latin typeface="Times New Roman" panose="02020603050405020304" pitchFamily="18" charset="0"/>
                <a:ea typeface="Calibri" panose="020F0502020204030204" pitchFamily="34" charset="0"/>
              </a:rPr>
              <a:t>Если триггерные точки (ТТ) располагаются в поверхностных слоях мышечного волокна, но боль может возникнуть одновременно на десне верхней и нижней челюсти исследуемой стороны. Для выявления активных триггерных точек (АТТ), расположенных в глубоких слоях собственно-жевательной мышцы, проводим глубокую бимануальную клещевую пальпацию, захватывая ее с внутренней и наружной стороны щеки.</a:t>
            </a:r>
            <a:endParaRPr lang="ru-RU" dirty="0"/>
          </a:p>
        </p:txBody>
      </p:sp>
      <p:pic>
        <p:nvPicPr>
          <p:cNvPr id="9218" name="Picture 2" descr="Читать книгу Диагностика и лечение заболеваний височно-нижнечелюстного  сустава у людей пожилого и старческого возраста А. К. Иорданишвили : онлайн  чтение - страница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029188"/>
            <a:ext cx="3768353" cy="25097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91680" y="4485838"/>
            <a:ext cx="2088232" cy="1870512"/>
          </a:xfrm>
          <a:prstGeom prst="rect">
            <a:avLst/>
          </a:prstGeom>
        </p:spPr>
        <p:txBody>
          <a:bodyPr wrap="square">
            <a:spAutoFit/>
          </a:bodyPr>
          <a:lstStyle/>
          <a:p>
            <a:pPr algn="ctr">
              <a:lnSpc>
                <a:spcPct val="107000"/>
              </a:lnSpc>
              <a:spcAft>
                <a:spcPts val="800"/>
              </a:spcAft>
            </a:pP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Рис. - Проведение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клещевой пальпации собственно жевательной мышцы.</a:t>
            </a:r>
            <a:endParaRPr lang="ru-RU"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7164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32</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692696"/>
            <a:ext cx="5542513" cy="4819168"/>
          </a:xfrm>
          <a:prstGeom prst="rect">
            <a:avLst/>
          </a:prstGeom>
        </p:spPr>
      </p:pic>
      <p:sp>
        <p:nvSpPr>
          <p:cNvPr id="4" name="Прямоугольник 3"/>
          <p:cNvSpPr/>
          <p:nvPr/>
        </p:nvSpPr>
        <p:spPr>
          <a:xfrm>
            <a:off x="1835696" y="5682091"/>
            <a:ext cx="6552728" cy="734688"/>
          </a:xfrm>
          <a:prstGeom prst="rect">
            <a:avLst/>
          </a:prstGeom>
        </p:spPr>
        <p:txBody>
          <a:bodyPr wrap="square">
            <a:spAutoFit/>
          </a:bodyPr>
          <a:lstStyle/>
          <a:p>
            <a:pPr algn="ctr">
              <a:lnSpc>
                <a:spcPct val="107000"/>
              </a:lnSpc>
              <a:spcAft>
                <a:spcPts val="800"/>
              </a:spcAft>
            </a:pPr>
            <a:r>
              <a:rPr lang="ru-RU"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Проведение </a:t>
            </a:r>
            <a:r>
              <a:rPr lang="ru-RU"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клещевой пальпации собственно жевательной мышцы.</a:t>
            </a:r>
            <a:endParaRPr lang="ru-RU"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879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33</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2008312" y="404664"/>
            <a:ext cx="6678488" cy="1477328"/>
          </a:xfrm>
          <a:prstGeom prst="rect">
            <a:avLst/>
          </a:prstGeom>
        </p:spPr>
        <p:txBody>
          <a:bodyPr wrap="square">
            <a:spAutoFit/>
          </a:bodyPr>
          <a:lstStyle/>
          <a:p>
            <a:pPr algn="ctr"/>
            <a:r>
              <a:rPr lang="ru-RU" dirty="0">
                <a:solidFill>
                  <a:srgbClr val="000000"/>
                </a:solidFill>
                <a:latin typeface="Times New Roman" panose="02020603050405020304" pitchFamily="18" charset="0"/>
                <a:ea typeface="Calibri" panose="020F0502020204030204" pitchFamily="34" charset="0"/>
              </a:rPr>
              <a:t>Пальпацию проводим сверху вниз, медленно исследуя мышцу на всем ее протяжении. При расположении ТТ в дистально верхнем отделе угла нижней челюсти (чаще всего наибольшая выпуклость при сжатии челюстей) боль может возникнуть в околоушной области, молярах верхней челюсти, ВНЧС </a:t>
            </a:r>
            <a:r>
              <a:rPr lang="ru-RU" dirty="0" smtClean="0">
                <a:solidFill>
                  <a:srgbClr val="000000"/>
                </a:solidFill>
                <a:latin typeface="Times New Roman" panose="02020603050405020304" pitchFamily="18" charset="0"/>
                <a:ea typeface="Calibri" panose="020F0502020204030204" pitchFamily="34" charset="0"/>
              </a:rPr>
              <a:t>(рис. 3 г)</a:t>
            </a:r>
            <a:endParaRPr lang="ru-RU"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8312" y="2040776"/>
            <a:ext cx="4510668" cy="4295502"/>
          </a:xfrm>
          <a:prstGeom prst="rect">
            <a:avLst/>
          </a:prstGeom>
        </p:spPr>
      </p:pic>
      <p:sp>
        <p:nvSpPr>
          <p:cNvPr id="6" name="Прямоугольник 5"/>
          <p:cNvSpPr/>
          <p:nvPr/>
        </p:nvSpPr>
        <p:spPr>
          <a:xfrm>
            <a:off x="6572632" y="2924944"/>
            <a:ext cx="2430016" cy="2031325"/>
          </a:xfrm>
          <a:prstGeom prst="rect">
            <a:avLst/>
          </a:prstGeom>
        </p:spPr>
        <p:txBody>
          <a:bodyPr wrap="square">
            <a:spAutoFit/>
          </a:bodyPr>
          <a:lstStyle/>
          <a:p>
            <a:r>
              <a:rPr lang="ru-RU" b="1" dirty="0">
                <a:solidFill>
                  <a:srgbClr val="FF0000"/>
                </a:solidFill>
                <a:latin typeface="Times New Roman" panose="02020603050405020304" pitchFamily="18" charset="0"/>
                <a:ea typeface="Calibri" panose="020F0502020204030204" pitchFamily="34" charset="0"/>
              </a:rPr>
              <a:t>Рис. 3 – Схема распространения боли при локализации тригерных точек в разных частях жевательной мышцы</a:t>
            </a:r>
            <a:endParaRPr lang="ru-RU" b="1" dirty="0">
              <a:solidFill>
                <a:srgbClr val="FF0000"/>
              </a:solidFill>
            </a:endParaRPr>
          </a:p>
        </p:txBody>
      </p:sp>
    </p:spTree>
    <p:extLst>
      <p:ext uri="{BB962C8B-B14F-4D97-AF65-F5344CB8AC3E}">
        <p14:creationId xmlns:p14="http://schemas.microsoft.com/office/powerpoint/2010/main" val="4130069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34</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6872" y="808995"/>
            <a:ext cx="6840760" cy="523733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Если поражаются ТТ мезиально нижнего отдела мышцы, то боль при пальпации возникает в зубах и десне нижней челюсти (рис. 3в). </a:t>
            </a:r>
            <a:endPar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поражении АТТ глубоких отделов </a:t>
            </a: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средней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части жевательной мышцы, боль может возникнуть одновременно в зубах верхней и нижней челюсти, как и при поверхностном расположении ТТ (рис. 3 б). </a:t>
            </a: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таких случаях дифференциальным тестом может служить интенсивность боли в зубах как «пульпитная» или «периодонтитная» (при глубоком и обширном поражении АТТ собственно-жевательной мышцы). </a:t>
            </a:r>
            <a:endPar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Если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ТТ располагаются в верхней части жевательной мышцы, то боль </a:t>
            </a: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распространяется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моляры и премоляры верхней челюсти, а также проекцию гайморовой полости (рис. 3а).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91080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35</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10242" name="Picture 2" descr="Жевательные мышцы — Википед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196752"/>
            <a:ext cx="5245027" cy="424847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964297" y="5698103"/>
            <a:ext cx="4572000" cy="405367"/>
          </a:xfrm>
          <a:prstGeom prst="rect">
            <a:avLst/>
          </a:prstGeom>
        </p:spPr>
        <p:txBody>
          <a:bodyPr>
            <a:spAutoFit/>
          </a:bodyPr>
          <a:lstStyle/>
          <a:p>
            <a:pPr algn="ctr">
              <a:lnSpc>
                <a:spcPct val="107000"/>
              </a:lnSpc>
              <a:spcAft>
                <a:spcPts val="800"/>
              </a:spcAft>
            </a:pP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Схема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прикрепления височной мышцы.</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2513993" y="539718"/>
            <a:ext cx="5472608" cy="530594"/>
          </a:xfrm>
          <a:prstGeom prst="rect">
            <a:avLst/>
          </a:prstGeom>
        </p:spPr>
        <p:txBody>
          <a:bodyPr wrap="square">
            <a:spAutoFit/>
          </a:bodyPr>
          <a:lstStyle/>
          <a:p>
            <a:pPr algn="ctr">
              <a:lnSpc>
                <a:spcPct val="107000"/>
              </a:lnSpc>
              <a:spcAft>
                <a:spcPts val="800"/>
              </a:spcAft>
            </a:pP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Исследование височной мышцы</a:t>
            </a:r>
            <a:endParaRPr lang="ru-RU"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4803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36</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1540143"/>
            <a:ext cx="3528392" cy="3518340"/>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1540143"/>
            <a:ext cx="3613717" cy="3518340"/>
          </a:xfrm>
          <a:prstGeom prst="rect">
            <a:avLst/>
          </a:prstGeom>
        </p:spPr>
      </p:pic>
      <p:sp>
        <p:nvSpPr>
          <p:cNvPr id="6" name="Прямоугольник 5"/>
          <p:cNvSpPr/>
          <p:nvPr/>
        </p:nvSpPr>
        <p:spPr>
          <a:xfrm>
            <a:off x="1902532" y="5229200"/>
            <a:ext cx="6923112" cy="1200329"/>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Рис. </a:t>
            </a:r>
            <a:r>
              <a:rPr lang="ru-RU" dirty="0" smtClean="0">
                <a:latin typeface="Times New Roman" panose="02020603050405020304" pitchFamily="18" charset="0"/>
                <a:cs typeface="Times New Roman" panose="02020603050405020304" pitchFamily="18" charset="0"/>
              </a:rPr>
              <a:t>1. - </a:t>
            </a:r>
            <a:r>
              <a:rPr lang="ru-RU" dirty="0">
                <a:latin typeface="Times New Roman" panose="02020603050405020304" pitchFamily="18" charset="0"/>
                <a:cs typeface="Times New Roman" panose="02020603050405020304" pitchFamily="18" charset="0"/>
              </a:rPr>
              <a:t>Бол. Б., 41 г. Проведение щипковой пальпации средней части височной мышцы.</a:t>
            </a:r>
          </a:p>
          <a:p>
            <a:r>
              <a:rPr lang="ru-RU" dirty="0">
                <a:latin typeface="Times New Roman" panose="02020603050405020304" pitchFamily="18" charset="0"/>
                <a:cs typeface="Times New Roman" panose="02020603050405020304" pitchFamily="18" charset="0"/>
              </a:rPr>
              <a:t>Рис. </a:t>
            </a:r>
            <a:r>
              <a:rPr lang="ru-RU" dirty="0" smtClean="0">
                <a:latin typeface="Times New Roman" panose="02020603050405020304" pitchFamily="18" charset="0"/>
                <a:cs typeface="Times New Roman" panose="02020603050405020304" pitchFamily="18" charset="0"/>
              </a:rPr>
              <a:t>2. </a:t>
            </a:r>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Бол. Б., 41 г. Обследование задних волокон височной мышцы.</a:t>
            </a:r>
          </a:p>
        </p:txBody>
      </p:sp>
      <p:sp>
        <p:nvSpPr>
          <p:cNvPr id="9" name="Прямоугольник 8"/>
          <p:cNvSpPr/>
          <p:nvPr/>
        </p:nvSpPr>
        <p:spPr>
          <a:xfrm>
            <a:off x="1475656" y="624327"/>
            <a:ext cx="7646164" cy="707886"/>
          </a:xfrm>
          <a:prstGeom prst="rect">
            <a:avLst/>
          </a:prstGeom>
        </p:spPr>
        <p:txBody>
          <a:bodyPr wrap="square">
            <a:spAutoFit/>
          </a:bodyPr>
          <a:lstStyle/>
          <a:p>
            <a:pPr algn="ctr"/>
            <a:r>
              <a:rPr lang="ru-RU" sz="2000" dirty="0" smtClean="0">
                <a:solidFill>
                  <a:srgbClr val="000000"/>
                </a:solidFill>
                <a:latin typeface="Times New Roman" panose="02020603050405020304" pitchFamily="18" charset="0"/>
                <a:ea typeface="Calibri" panose="020F0502020204030204" pitchFamily="34" charset="0"/>
              </a:rPr>
              <a:t>Обследование височной мышцы </a:t>
            </a:r>
            <a:r>
              <a:rPr lang="ru-RU" sz="2000" dirty="0">
                <a:solidFill>
                  <a:srgbClr val="000000"/>
                </a:solidFill>
                <a:latin typeface="Times New Roman" panose="02020603050405020304" pitchFamily="18" charset="0"/>
                <a:ea typeface="Calibri" panose="020F0502020204030204" pitchFamily="34" charset="0"/>
              </a:rPr>
              <a:t>начинаем с поперечно-щипковой пальпации в положении сидя </a:t>
            </a:r>
            <a:endParaRPr lang="ru-RU" sz="2000" dirty="0"/>
          </a:p>
        </p:txBody>
      </p:sp>
      <p:sp>
        <p:nvSpPr>
          <p:cNvPr id="10" name="TextBox 9"/>
          <p:cNvSpPr txBox="1"/>
          <p:nvPr/>
        </p:nvSpPr>
        <p:spPr>
          <a:xfrm>
            <a:off x="1770192" y="4696625"/>
            <a:ext cx="1013284" cy="338554"/>
          </a:xfrm>
          <a:prstGeom prst="rect">
            <a:avLst/>
          </a:prstGeom>
          <a:noFill/>
        </p:spPr>
        <p:txBody>
          <a:bodyPr wrap="square" rtlCol="0">
            <a:spAutoFit/>
          </a:bodyPr>
          <a:lstStyle/>
          <a:p>
            <a:r>
              <a:rPr lang="ru-RU" sz="1600" b="1" dirty="0">
                <a:solidFill>
                  <a:srgbClr val="0000FF"/>
                </a:solidFill>
                <a:latin typeface="Times New Roman" panose="02020603050405020304" pitchFamily="18" charset="0"/>
                <a:cs typeface="Times New Roman" panose="02020603050405020304" pitchFamily="18" charset="0"/>
              </a:rPr>
              <a:t>Рис.1</a:t>
            </a:r>
          </a:p>
        </p:txBody>
      </p:sp>
      <p:sp>
        <p:nvSpPr>
          <p:cNvPr id="11" name="TextBox 10"/>
          <p:cNvSpPr txBox="1"/>
          <p:nvPr/>
        </p:nvSpPr>
        <p:spPr>
          <a:xfrm>
            <a:off x="5539916" y="4696625"/>
            <a:ext cx="1013284" cy="338554"/>
          </a:xfrm>
          <a:prstGeom prst="rect">
            <a:avLst/>
          </a:prstGeom>
          <a:noFill/>
        </p:spPr>
        <p:txBody>
          <a:bodyPr wrap="square" rtlCol="0">
            <a:spAutoFit/>
          </a:bodyPr>
          <a:lstStyle/>
          <a:p>
            <a:r>
              <a:rPr lang="ru-RU" sz="1600" b="1" dirty="0" smtClean="0">
                <a:solidFill>
                  <a:srgbClr val="0000FF"/>
                </a:solidFill>
                <a:latin typeface="Times New Roman" panose="02020603050405020304" pitchFamily="18" charset="0"/>
                <a:cs typeface="Times New Roman" panose="02020603050405020304" pitchFamily="18" charset="0"/>
              </a:rPr>
              <a:t>Рис.2</a:t>
            </a:r>
            <a:endParaRPr lang="ru-RU" sz="1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2241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37</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456705"/>
            <a:ext cx="6851104" cy="2180207"/>
          </a:xfrm>
          <a:prstGeom prst="rect">
            <a:avLst/>
          </a:prstGeom>
        </p:spPr>
        <p:txBody>
          <a:bodyPr wrap="square">
            <a:spAutoFit/>
          </a:bodyPr>
          <a:lstStyle/>
          <a:p>
            <a:pPr algn="ct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поверхностном расположении ТТ вызывается судорожное подергивание исследуемых участков. При расположении ТТ с внутренней поверхности венечного отростка, пальпацию проводим при открытом рте, прижимая мышцу к венечному отростку. Если АТТ располагаются в передней части височной мышцы, то боль может возникать во фронтальных зубах верхней челюсти и по мезиальному краю височной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мышцы (Рис 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2636912"/>
            <a:ext cx="6192688" cy="3092425"/>
          </a:xfrm>
          <a:prstGeom prst="rect">
            <a:avLst/>
          </a:prstGeom>
        </p:spPr>
      </p:pic>
      <p:sp>
        <p:nvSpPr>
          <p:cNvPr id="5" name="Прямоугольник 4"/>
          <p:cNvSpPr/>
          <p:nvPr/>
        </p:nvSpPr>
        <p:spPr>
          <a:xfrm>
            <a:off x="1727684" y="5876165"/>
            <a:ext cx="6840760" cy="646331"/>
          </a:xfrm>
          <a:prstGeom prst="rect">
            <a:avLst/>
          </a:prstGeom>
        </p:spPr>
        <p:txBody>
          <a:bodyPr wrap="square">
            <a:spAutoFit/>
          </a:bodyPr>
          <a:lstStyle/>
          <a:p>
            <a:pPr algn="ctr"/>
            <a:r>
              <a:rPr lang="ru-RU" b="1" dirty="0" smtClean="0">
                <a:solidFill>
                  <a:srgbClr val="0000FF"/>
                </a:solidFill>
                <a:latin typeface="Times New Roman" panose="02020603050405020304" pitchFamily="18" charset="0"/>
                <a:ea typeface="Calibri" panose="020F0502020204030204" pitchFamily="34" charset="0"/>
              </a:rPr>
              <a:t>Рис. 1 - Схема </a:t>
            </a:r>
            <a:r>
              <a:rPr lang="ru-RU" b="1" dirty="0">
                <a:solidFill>
                  <a:srgbClr val="0000FF"/>
                </a:solidFill>
                <a:latin typeface="Times New Roman" panose="02020603050405020304" pitchFamily="18" charset="0"/>
                <a:ea typeface="Calibri" panose="020F0502020204030204" pitchFamily="34" charset="0"/>
              </a:rPr>
              <a:t>распространения боли при локализации тригерных точек в разных частях височной мышцы.</a:t>
            </a:r>
            <a:endParaRPr lang="ru-RU" b="1" dirty="0">
              <a:solidFill>
                <a:srgbClr val="0000FF"/>
              </a:solidFill>
            </a:endParaRPr>
          </a:p>
        </p:txBody>
      </p:sp>
    </p:spTree>
    <p:extLst>
      <p:ext uri="{BB962C8B-B14F-4D97-AF65-F5344CB8AC3E}">
        <p14:creationId xmlns:p14="http://schemas.microsoft.com/office/powerpoint/2010/main" val="15327452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38</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96516" y="711054"/>
            <a:ext cx="7128792" cy="1277786"/>
          </a:xfrm>
          <a:prstGeom prst="rect">
            <a:avLst/>
          </a:prstGeom>
        </p:spPr>
        <p:txBody>
          <a:bodyPr wrap="square">
            <a:spAutoFit/>
          </a:bodyPr>
          <a:lstStyle/>
          <a:p>
            <a:pPr algn="ct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нахождении АТТ в средней части мышцы, боль может иррадиировать в верхние премоляры и моляры, височную область (рис.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а).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Расположение ТТ в дистально верхних отделах височной мышцы вызывает при пальпации боль в этом участке (рис.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б).</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1988840"/>
            <a:ext cx="6130353" cy="3312368"/>
          </a:xfrm>
          <a:prstGeom prst="rect">
            <a:avLst/>
          </a:prstGeom>
        </p:spPr>
      </p:pic>
      <p:sp>
        <p:nvSpPr>
          <p:cNvPr id="5" name="Прямоугольник 4"/>
          <p:cNvSpPr/>
          <p:nvPr/>
        </p:nvSpPr>
        <p:spPr>
          <a:xfrm>
            <a:off x="2195736" y="5486249"/>
            <a:ext cx="6192688" cy="685059"/>
          </a:xfrm>
          <a:prstGeom prst="rect">
            <a:avLst/>
          </a:prstGeom>
        </p:spPr>
        <p:txBody>
          <a:bodyPr wrap="square">
            <a:spAutoFit/>
          </a:bodyPr>
          <a:lstStyle/>
          <a:p>
            <a:pPr algn="ctr">
              <a:lnSpc>
                <a:spcPct val="107000"/>
              </a:lnSpc>
              <a:spcAft>
                <a:spcPts val="800"/>
              </a:spcAft>
            </a:pPr>
            <a:r>
              <a:rPr lang="ru-RU"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Рис. </a:t>
            </a:r>
            <a:r>
              <a:rPr lang="ru-RU"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а, б. </a:t>
            </a:r>
            <a:r>
              <a:rPr lang="ru-RU"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Схема распространения боли при локализации тригерных точек в разных частях височной мышцы.</a:t>
            </a:r>
            <a:endParaRPr lang="ru-RU" sz="16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123728" y="2276872"/>
            <a:ext cx="1152128" cy="338554"/>
          </a:xfrm>
          <a:prstGeom prst="rect">
            <a:avLst/>
          </a:prstGeom>
          <a:noFill/>
        </p:spPr>
        <p:txBody>
          <a:bodyPr wrap="square" rtlCol="0">
            <a:spAutoFit/>
          </a:bodyPr>
          <a:lstStyle/>
          <a:p>
            <a:r>
              <a:rPr lang="ru-RU" sz="1600" b="1" dirty="0" smtClean="0">
                <a:solidFill>
                  <a:schemeClr val="bg2"/>
                </a:solidFill>
                <a:latin typeface="Times New Roman" panose="02020603050405020304" pitchFamily="18" charset="0"/>
                <a:cs typeface="Times New Roman" panose="02020603050405020304" pitchFamily="18" charset="0"/>
              </a:rPr>
              <a:t>Рис. 1а</a:t>
            </a:r>
            <a:endParaRPr lang="ru-RU" sz="1600" b="1" dirty="0">
              <a:solidFill>
                <a:schemeClr val="bg2"/>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224908" y="2274461"/>
            <a:ext cx="1152128" cy="338554"/>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Рис. 1б</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94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39</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4" name="Прямоугольник 3"/>
          <p:cNvSpPr/>
          <p:nvPr/>
        </p:nvSpPr>
        <p:spPr>
          <a:xfrm>
            <a:off x="1763688" y="314871"/>
            <a:ext cx="7300624" cy="2450543"/>
          </a:xfrm>
          <a:prstGeom prst="rect">
            <a:avLst/>
          </a:prstGeom>
        </p:spPr>
        <p:txBody>
          <a:bodyPr wrap="square">
            <a:spAutoFit/>
          </a:bodyPr>
          <a:lstStyle/>
          <a:p>
            <a:pPr>
              <a:lnSpc>
                <a:spcPct val="107000"/>
              </a:lnSpc>
              <a:spcAft>
                <a:spcPts val="80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некоторых случаях (переохлаждение, инфекция), во время спазма жевательных мышц, выявление миофасциальных тригерных точек (МТТ) весьма затруднительно, при этом открывание рта резко ограничено из-за болезненности в мышцах. Спам мышц может быть односторонним и двухсторонним. При одностороннем спазме происходит смещение нижней челюсти в сторону поражения, возникает дезокклюзия. В этих случаях выявление и инактивация МТТ проводится поэтапно На область височной и жевательной мышц накладывается согревающий компресс или назначается глубокое прогревание с помощью физиопроцедур в течение 15-20 мин. С последующей пальпацией.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111" y="2829738"/>
            <a:ext cx="4078633" cy="3354665"/>
          </a:xfrm>
          <a:prstGeom prst="rect">
            <a:avLst/>
          </a:prstGeom>
        </p:spPr>
      </p:pic>
      <p:sp>
        <p:nvSpPr>
          <p:cNvPr id="9" name="Прямоугольник 8"/>
          <p:cNvSpPr/>
          <p:nvPr/>
        </p:nvSpPr>
        <p:spPr>
          <a:xfrm>
            <a:off x="6053744" y="2829738"/>
            <a:ext cx="2862064" cy="2450543"/>
          </a:xfrm>
          <a:prstGeom prst="rect">
            <a:avLst/>
          </a:prstGeom>
        </p:spPr>
        <p:txBody>
          <a:bodyPr wrap="square">
            <a:spAutoFit/>
          </a:bodyPr>
          <a:lstStyle/>
          <a:p>
            <a:pPr>
              <a:lnSpc>
                <a:spcPct val="107000"/>
              </a:lnSpc>
              <a:spcAft>
                <a:spcPts val="80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Эффективностью процедуры служит степень открывания рта (на 2-3 см). После пальпаторного выявления АТТ можно провести инъекцию анестетика в ТТ для полного открывания рта и проведения лечебного массажа жевательных мышц.</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1865576" y="6184403"/>
            <a:ext cx="6850712" cy="307777"/>
          </a:xfrm>
          <a:prstGeom prst="rect">
            <a:avLst/>
          </a:prstGeom>
        </p:spPr>
        <p:txBody>
          <a:bodyPr wrap="square">
            <a:spAutoFit/>
          </a:bodyPr>
          <a:lstStyle/>
          <a:p>
            <a:r>
              <a:rPr lang="ru-RU" sz="1400" b="1" dirty="0">
                <a:solidFill>
                  <a:srgbClr val="FF0000"/>
                </a:solidFill>
                <a:latin typeface="Times New Roman" panose="02020603050405020304" pitchFamily="18" charset="0"/>
                <a:ea typeface="Calibri" panose="020F0502020204030204" pitchFamily="34" charset="0"/>
              </a:rPr>
              <a:t>Бол. Ю., 27 л. Инъекция анестетика в тригерную точку жевательной мышцы.</a:t>
            </a:r>
            <a:endParaRPr lang="ru-RU" sz="1400" b="1" dirty="0">
              <a:solidFill>
                <a:srgbClr val="FF0000"/>
              </a:solidFill>
            </a:endParaRPr>
          </a:p>
        </p:txBody>
      </p:sp>
    </p:spTree>
    <p:extLst>
      <p:ext uri="{BB962C8B-B14F-4D97-AF65-F5344CB8AC3E}">
        <p14:creationId xmlns:p14="http://schemas.microsoft.com/office/powerpoint/2010/main" val="2720208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70729" y="828387"/>
            <a:ext cx="5137350" cy="5032147"/>
          </a:xfrm>
          <a:prstGeom prst="rect">
            <a:avLst/>
          </a:prstGeom>
        </p:spPr>
        <p:txBody>
          <a:bodyPr wrap="square">
            <a:spAutoFit/>
          </a:bodyPr>
          <a:lstStyle/>
          <a:p>
            <a:pPr>
              <a:lnSpc>
                <a:spcPct val="107000"/>
              </a:lnSpc>
              <a:spcAft>
                <a:spcPts val="80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Под </a:t>
            </a:r>
            <a:r>
              <a:rPr lang="ru-RU"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парафункцией жевательных мышц </a:t>
            </a:r>
            <a:r>
              <a:rPr lang="ru-RU" sz="2000" b="1" dirty="0">
                <a:latin typeface="Times New Roman" panose="02020603050405020304" pitchFamily="18" charset="0"/>
                <a:ea typeface="Calibri" panose="020F0502020204030204" pitchFamily="34" charset="0"/>
                <a:cs typeface="Times New Roman" panose="02020603050405020304" pitchFamily="18" charset="0"/>
              </a:rPr>
              <a:t>подразумевают нарушения функциональной целостности нейромышечного комплекса жевательного аппарата, проявляющееся в виде повышения или понижения тонуса жевательных мышц, сопровождающихся сжатием или скрежетанием зубов, самопроизвольными беспорядочными движениями нижней челюсти, не связанными с естественными физиологическими актами, а также в затруднении или невозможности смыкания зубов в положении центральной окклюзии.</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Бруксизм: dr_andriy — LiveJour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2115153"/>
            <a:ext cx="1951256" cy="262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99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40</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5" name="Прямоугольник 4"/>
          <p:cNvSpPr/>
          <p:nvPr/>
        </p:nvSpPr>
        <p:spPr>
          <a:xfrm>
            <a:off x="1907704" y="823928"/>
            <a:ext cx="6624736" cy="5210144"/>
          </a:xfrm>
          <a:prstGeom prst="rect">
            <a:avLst/>
          </a:prstGeom>
        </p:spPr>
        <p:txBody>
          <a:bodyPr wrap="square">
            <a:spAutoFit/>
          </a:bodyPr>
          <a:lstStyle/>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Если спазм мышц небольшой и открывание рта не менее 2 см, то для выявления поверхностью расположенных МТТ можно использовать наружное обезболивание. Пациент открывает рот в пределах терпимого растяжения мышцы, которое фиксируется вставкой между зубами. Струя хладагента – анестетика- наносится на кожу в области исследуемой мышцы </a:t>
            </a:r>
            <a:r>
              <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снизу </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вверх по ходу мышечного волокна параллельными полосами обязательно с двух сторон. По степени открывания рта судят об эффективности процедуры. </a:t>
            </a:r>
            <a:r>
              <a:rPr lang="ru-RU"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Пальпаторно</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выявляют МТТ, проводят массаж и растяжение мышцы.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775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41</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11266" name="Picture 2" descr="Латеральная крыловидная мышца — Википед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3" y="1658760"/>
            <a:ext cx="4320480" cy="364244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07704" y="828387"/>
            <a:ext cx="6318448" cy="830997"/>
          </a:xfrm>
          <a:prstGeom prst="rect">
            <a:avLst/>
          </a:prstGeom>
        </p:spPr>
        <p:txBody>
          <a:bodyPr wrap="square">
            <a:spAutoFit/>
          </a:bodyPr>
          <a:lstStyle/>
          <a:p>
            <a:pPr algn="ctr"/>
            <a:r>
              <a:rPr lang="ru-RU" sz="2400" b="1" dirty="0">
                <a:solidFill>
                  <a:srgbClr val="FF0000"/>
                </a:solidFill>
                <a:latin typeface="Times New Roman" panose="02020603050405020304" pitchFamily="18" charset="0"/>
                <a:ea typeface="Calibri" panose="020F0502020204030204" pitchFamily="34" charset="0"/>
              </a:rPr>
              <a:t>Исследование крыловидных мышц </a:t>
            </a:r>
            <a:endParaRPr lang="ru-RU" sz="2400" b="1" dirty="0" smtClean="0">
              <a:solidFill>
                <a:srgbClr val="FF0000"/>
              </a:solidFill>
              <a:latin typeface="Times New Roman" panose="02020603050405020304" pitchFamily="18" charset="0"/>
              <a:ea typeface="Calibri" panose="020F0502020204030204" pitchFamily="34" charset="0"/>
            </a:endParaRPr>
          </a:p>
          <a:p>
            <a:pPr algn="ctr"/>
            <a:r>
              <a:rPr lang="ru-RU" sz="2400" b="1" dirty="0" smtClean="0">
                <a:solidFill>
                  <a:srgbClr val="FF0000"/>
                </a:solidFill>
                <a:latin typeface="Times New Roman" panose="02020603050405020304" pitchFamily="18" charset="0"/>
                <a:ea typeface="Calibri" panose="020F0502020204030204" pitchFamily="34" charset="0"/>
              </a:rPr>
              <a:t>(</a:t>
            </a:r>
            <a:r>
              <a:rPr lang="en-US" sz="2400" b="1" dirty="0">
                <a:solidFill>
                  <a:srgbClr val="FF0000"/>
                </a:solidFill>
                <a:latin typeface="Times New Roman" panose="02020603050405020304" pitchFamily="18" charset="0"/>
                <a:ea typeface="Calibri" panose="020F0502020204030204" pitchFamily="34" charset="0"/>
              </a:rPr>
              <a:t>m</a:t>
            </a:r>
            <a:r>
              <a:rPr lang="ru-RU" sz="2400" b="1" dirty="0">
                <a:solidFill>
                  <a:srgbClr val="FF0000"/>
                </a:solidFill>
                <a:latin typeface="Times New Roman" panose="02020603050405020304" pitchFamily="18" charset="0"/>
                <a:ea typeface="Calibri" panose="020F0502020204030204" pitchFamily="34" charset="0"/>
              </a:rPr>
              <a:t>. </a:t>
            </a:r>
            <a:r>
              <a:rPr lang="en-US" sz="2400" b="1" dirty="0" smtClean="0">
                <a:solidFill>
                  <a:srgbClr val="FF0000"/>
                </a:solidFill>
                <a:latin typeface="Times New Roman" panose="02020603050405020304" pitchFamily="18" charset="0"/>
                <a:ea typeface="Calibri" panose="020F0502020204030204" pitchFamily="34" charset="0"/>
              </a:rPr>
              <a:t>pterygoideus </a:t>
            </a:r>
            <a:r>
              <a:rPr lang="en-US" sz="2400" b="1" dirty="0">
                <a:solidFill>
                  <a:srgbClr val="FF0000"/>
                </a:solidFill>
                <a:latin typeface="Times New Roman" panose="02020603050405020304" pitchFamily="18" charset="0"/>
                <a:ea typeface="Calibri" panose="020F0502020204030204" pitchFamily="34" charset="0"/>
              </a:rPr>
              <a:t>lateralis</a:t>
            </a:r>
            <a:r>
              <a:rPr lang="ru-RU" sz="2400" b="1" dirty="0">
                <a:solidFill>
                  <a:srgbClr val="FF0000"/>
                </a:solidFill>
                <a:latin typeface="Times New Roman" panose="02020603050405020304" pitchFamily="18" charset="0"/>
                <a:ea typeface="Calibri" panose="020F0502020204030204" pitchFamily="34" charset="0"/>
              </a:rPr>
              <a:t>) </a:t>
            </a:r>
            <a:endParaRPr lang="ru-RU" sz="2400" b="1" dirty="0">
              <a:solidFill>
                <a:srgbClr val="FF0000"/>
              </a:solidFill>
            </a:endParaRPr>
          </a:p>
        </p:txBody>
      </p:sp>
    </p:spTree>
    <p:extLst>
      <p:ext uri="{BB962C8B-B14F-4D97-AF65-F5344CB8AC3E}">
        <p14:creationId xmlns:p14="http://schemas.microsoft.com/office/powerpoint/2010/main" val="353732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42</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36680" y="476672"/>
            <a:ext cx="7115760" cy="2463238"/>
          </a:xfrm>
          <a:prstGeom prst="rect">
            <a:avLst/>
          </a:prstGeom>
        </p:spPr>
        <p:txBody>
          <a:bodyPr wrap="square">
            <a:spAutoFit/>
          </a:bodyPr>
          <a:lstStyle/>
          <a:p>
            <a:pPr>
              <a:lnSpc>
                <a:spcPct val="107000"/>
              </a:lnSpc>
              <a:spcAft>
                <a:spcPts val="800"/>
              </a:spcAft>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Пальпация </a:t>
            </a:r>
            <a:r>
              <a:rPr lang="ru-RU" b="1" i="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латеральной крыловидной мышцы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проводится в положении «полусидя» с слегка запрокинутой головой или лежа при полуоткрытом рте, зафиксировав его вставкой. Пальпируются задние концы обеих головок мышцы, лежащей под жевательной мышцей, через отверстие между вырезкой нижней челюсти и скуловой дугой (рис. 1 а). При пальпации нижней головки через ротовую полость необходимо пальцем скользить в верхний задний угол защечного мешка и давить им во внутрь (рис. 1 б).</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440" y="3429000"/>
            <a:ext cx="6732240" cy="2341450"/>
          </a:xfrm>
          <a:prstGeom prst="rect">
            <a:avLst/>
          </a:prstGeom>
        </p:spPr>
      </p:pic>
      <p:sp>
        <p:nvSpPr>
          <p:cNvPr id="5" name="Прямоугольник 4"/>
          <p:cNvSpPr/>
          <p:nvPr/>
        </p:nvSpPr>
        <p:spPr>
          <a:xfrm>
            <a:off x="2339752" y="5853853"/>
            <a:ext cx="6102424" cy="734688"/>
          </a:xfrm>
          <a:prstGeom prst="rect">
            <a:avLst/>
          </a:prstGeom>
        </p:spPr>
        <p:txBody>
          <a:bodyPr wrap="square">
            <a:spAutoFit/>
          </a:bodyPr>
          <a:lstStyle/>
          <a:p>
            <a:pPr algn="ctr">
              <a:lnSpc>
                <a:spcPct val="107000"/>
              </a:lnSpc>
              <a:spcAft>
                <a:spcPts val="800"/>
              </a:spcAft>
            </a:pPr>
            <a:r>
              <a:rPr lang="ru-RU"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Рис. </a:t>
            </a:r>
            <a:r>
              <a:rPr lang="ru-RU" sz="2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ru-RU"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а</a:t>
            </a:r>
            <a:r>
              <a:rPr lang="ru-RU" sz="2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б</a:t>
            </a:r>
            <a:r>
              <a:rPr lang="ru-RU"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Схема </a:t>
            </a:r>
            <a:r>
              <a:rPr lang="ru-RU"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пальпации латеральной крыловидной мышцы.</a:t>
            </a:r>
            <a:endParaRPr lang="ru-RU"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943708" y="3429000"/>
            <a:ext cx="792088" cy="307777"/>
          </a:xfrm>
          <a:prstGeom prst="rect">
            <a:avLst/>
          </a:prstGeom>
          <a:noFill/>
        </p:spPr>
        <p:txBody>
          <a:bodyPr wrap="square" rtlCol="0">
            <a:spAutoFit/>
          </a:bodyPr>
          <a:lstStyle/>
          <a:p>
            <a:r>
              <a:rPr lang="ru-RU" sz="1400" b="1" dirty="0">
                <a:solidFill>
                  <a:srgbClr val="FF0000"/>
                </a:solidFill>
                <a:latin typeface="Times New Roman" panose="02020603050405020304" pitchFamily="18" charset="0"/>
                <a:cs typeface="Times New Roman" panose="02020603050405020304" pitchFamily="18" charset="0"/>
              </a:rPr>
              <a:t>Рис. 1 а</a:t>
            </a:r>
          </a:p>
        </p:txBody>
      </p:sp>
      <p:sp>
        <p:nvSpPr>
          <p:cNvPr id="9" name="TextBox 8"/>
          <p:cNvSpPr txBox="1"/>
          <p:nvPr/>
        </p:nvSpPr>
        <p:spPr>
          <a:xfrm>
            <a:off x="5439152" y="3436630"/>
            <a:ext cx="792088" cy="307777"/>
          </a:xfrm>
          <a:prstGeom prst="rect">
            <a:avLst/>
          </a:prstGeom>
          <a:noFill/>
        </p:spPr>
        <p:txBody>
          <a:bodyPr wrap="square" rtlCol="0">
            <a:spAutoFit/>
          </a:bodyPr>
          <a:lstStyle/>
          <a:p>
            <a:r>
              <a:rPr lang="ru-RU" sz="1400" b="1" dirty="0">
                <a:solidFill>
                  <a:srgbClr val="FF0000"/>
                </a:solidFill>
                <a:latin typeface="Times New Roman" panose="02020603050405020304" pitchFamily="18" charset="0"/>
                <a:cs typeface="Times New Roman" panose="02020603050405020304" pitchFamily="18" charset="0"/>
              </a:rPr>
              <a:t>Рис. 1 </a:t>
            </a:r>
            <a:r>
              <a:rPr lang="ru-RU" sz="1400" b="1" dirty="0" smtClean="0">
                <a:solidFill>
                  <a:srgbClr val="FF0000"/>
                </a:solidFill>
                <a:latin typeface="Times New Roman" panose="02020603050405020304" pitchFamily="18" charset="0"/>
                <a:cs typeface="Times New Roman" panose="02020603050405020304" pitchFamily="18" charset="0"/>
              </a:rPr>
              <a:t>б</a:t>
            </a:r>
            <a:endParaRPr lang="ru-RU" sz="1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20326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43</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10" name="Рисунок 9"/>
          <p:cNvPicPr>
            <a:picLocks noChangeAspect="1"/>
          </p:cNvPicPr>
          <p:nvPr/>
        </p:nvPicPr>
        <p:blipFill>
          <a:blip r:embed="rId4"/>
          <a:stretch>
            <a:fillRect/>
          </a:stretch>
        </p:blipFill>
        <p:spPr>
          <a:xfrm>
            <a:off x="1547664" y="620688"/>
            <a:ext cx="7401345" cy="5616624"/>
          </a:xfrm>
          <a:prstGeom prst="rect">
            <a:avLst/>
          </a:prstGeom>
        </p:spPr>
      </p:pic>
    </p:spTree>
    <p:extLst>
      <p:ext uri="{BB962C8B-B14F-4D97-AF65-F5344CB8AC3E}">
        <p14:creationId xmlns:p14="http://schemas.microsoft.com/office/powerpoint/2010/main" val="1778937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580624" y="6345261"/>
            <a:ext cx="2133600" cy="365125"/>
          </a:xfrm>
        </p:spPr>
        <p:txBody>
          <a:bodyPr/>
          <a:lstStyle/>
          <a:p>
            <a:fld id="{725C68B6-61C2-468F-89AB-4B9F7531AA68}" type="slidenum">
              <a:rPr lang="ru-RU" smtClean="0"/>
              <a:pPr/>
              <a:t>44</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585" y="1995930"/>
            <a:ext cx="7328717" cy="2866139"/>
          </a:xfrm>
          <a:prstGeom prst="rect">
            <a:avLst/>
          </a:prstGeom>
        </p:spPr>
      </p:pic>
      <p:sp>
        <p:nvSpPr>
          <p:cNvPr id="4" name="Прямоугольник 3"/>
          <p:cNvSpPr/>
          <p:nvPr/>
        </p:nvSpPr>
        <p:spPr>
          <a:xfrm>
            <a:off x="1578478" y="828387"/>
            <a:ext cx="7416824" cy="882678"/>
          </a:xfrm>
          <a:prstGeom prst="rect">
            <a:avLst/>
          </a:prstGeom>
        </p:spPr>
        <p:txBody>
          <a:bodyPr wrap="square">
            <a:spAutoFit/>
          </a:bodyPr>
          <a:lstStyle/>
          <a:p>
            <a:pPr algn="ct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Наличие ТТ в мышце дает резкую болезненность глубоко в ВНЧС и в области верхнечелюстного </a:t>
            </a:r>
            <a:r>
              <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синуса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960672" y="5142583"/>
            <a:ext cx="6804248" cy="707886"/>
          </a:xfrm>
          <a:prstGeom prst="rect">
            <a:avLst/>
          </a:prstGeom>
        </p:spPr>
        <p:txBody>
          <a:bodyPr wrap="square">
            <a:spAutoFit/>
          </a:bodyPr>
          <a:lstStyle/>
          <a:p>
            <a:r>
              <a:rPr lang="ru-RU" sz="2000" b="1" dirty="0" smtClean="0">
                <a:solidFill>
                  <a:schemeClr val="accent1">
                    <a:lumMod val="75000"/>
                  </a:schemeClr>
                </a:solidFill>
                <a:latin typeface="Times New Roman" panose="02020603050405020304" pitchFamily="18" charset="0"/>
                <a:ea typeface="Calibri" panose="020F0502020204030204" pitchFamily="34" charset="0"/>
              </a:rPr>
              <a:t>Рис. 1 - Схема </a:t>
            </a:r>
            <a:r>
              <a:rPr lang="ru-RU" sz="2000" b="1" dirty="0">
                <a:solidFill>
                  <a:schemeClr val="accent1">
                    <a:lumMod val="75000"/>
                  </a:schemeClr>
                </a:solidFill>
                <a:latin typeface="Times New Roman" panose="02020603050405020304" pitchFamily="18" charset="0"/>
                <a:ea typeface="Calibri" panose="020F0502020204030204" pitchFamily="34" charset="0"/>
              </a:rPr>
              <a:t>распространения боли при локализации тригерных точек в латеральной крыловидной мышце</a:t>
            </a:r>
            <a:r>
              <a:rPr lang="ru-RU" sz="2000" dirty="0">
                <a:solidFill>
                  <a:schemeClr val="accent1">
                    <a:lumMod val="75000"/>
                  </a:schemeClr>
                </a:solidFill>
                <a:latin typeface="Times New Roman" panose="02020603050405020304" pitchFamily="18" charset="0"/>
                <a:ea typeface="Calibri" panose="020F0502020204030204" pitchFamily="34" charset="0"/>
              </a:rPr>
              <a:t>.</a:t>
            </a:r>
            <a:endParaRPr lang="ru-RU" sz="2000" dirty="0">
              <a:solidFill>
                <a:schemeClr val="accent1">
                  <a:lumMod val="75000"/>
                </a:schemeClr>
              </a:solidFill>
            </a:endParaRPr>
          </a:p>
        </p:txBody>
      </p:sp>
    </p:spTree>
    <p:extLst>
      <p:ext uri="{BB962C8B-B14F-4D97-AF65-F5344CB8AC3E}">
        <p14:creationId xmlns:p14="http://schemas.microsoft.com/office/powerpoint/2010/main" val="2270888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45</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479778"/>
            <a:ext cx="7058704" cy="1938992"/>
          </a:xfrm>
          <a:prstGeom prst="rect">
            <a:avLst/>
          </a:prstGeom>
        </p:spPr>
        <p:txBody>
          <a:bodyPr wrap="square">
            <a:spAutoFit/>
          </a:bodyPr>
          <a:lstStyle/>
          <a:p>
            <a:r>
              <a:rPr lang="ru-RU" sz="2000" dirty="0">
                <a:solidFill>
                  <a:srgbClr val="000000"/>
                </a:solidFill>
                <a:latin typeface="Times New Roman" panose="02020603050405020304" pitchFamily="18" charset="0"/>
                <a:ea typeface="Calibri" panose="020F0502020204030204" pitchFamily="34" charset="0"/>
              </a:rPr>
              <a:t>Пальпацию ТТ нужно проводить внутриротовым способом при максимально открытом рте и введением анестетиков в передний конец нижней головки при ограничении открывания рта. Наружно проводить инъекцию нужно непосредственно под мыщелком на уровне шейки нижней челюсти, кончик иглы направляя в сторону коней верхних зубов </a:t>
            </a:r>
            <a:r>
              <a:rPr lang="ru-RU" sz="2000" dirty="0" smtClean="0">
                <a:solidFill>
                  <a:srgbClr val="000000"/>
                </a:solidFill>
                <a:latin typeface="Times New Roman" panose="02020603050405020304" pitchFamily="18" charset="0"/>
                <a:ea typeface="Calibri" panose="020F0502020204030204" pitchFamily="34" charset="0"/>
              </a:rPr>
              <a:t>(рис. 1).</a:t>
            </a:r>
            <a:endParaRPr lang="ru-RU" sz="2000"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476862"/>
            <a:ext cx="4104456" cy="3421960"/>
          </a:xfrm>
          <a:prstGeom prst="rect">
            <a:avLst/>
          </a:prstGeom>
        </p:spPr>
      </p:pic>
      <p:sp>
        <p:nvSpPr>
          <p:cNvPr id="5" name="Прямоугольник 4"/>
          <p:cNvSpPr/>
          <p:nvPr/>
        </p:nvSpPr>
        <p:spPr>
          <a:xfrm>
            <a:off x="1388616" y="6000636"/>
            <a:ext cx="7361768" cy="646331"/>
          </a:xfrm>
          <a:prstGeom prst="rect">
            <a:avLst/>
          </a:prstGeom>
        </p:spPr>
        <p:txBody>
          <a:bodyPr wrap="square">
            <a:spAutoFit/>
          </a:bodyPr>
          <a:lstStyle/>
          <a:p>
            <a:pPr algn="ctr"/>
            <a:r>
              <a:rPr lang="ru-RU" b="1" dirty="0" smtClean="0">
                <a:solidFill>
                  <a:schemeClr val="accent1">
                    <a:lumMod val="75000"/>
                  </a:schemeClr>
                </a:solidFill>
                <a:latin typeface="Times New Roman" panose="02020603050405020304" pitchFamily="18" charset="0"/>
                <a:ea typeface="Calibri" panose="020F0502020204030204" pitchFamily="34" charset="0"/>
              </a:rPr>
              <a:t>Рис</a:t>
            </a:r>
            <a:r>
              <a:rPr lang="ru-RU" b="1" dirty="0">
                <a:solidFill>
                  <a:schemeClr val="accent1">
                    <a:lumMod val="75000"/>
                  </a:schemeClr>
                </a:solidFill>
                <a:latin typeface="Times New Roman" panose="02020603050405020304" pitchFamily="18" charset="0"/>
                <a:ea typeface="Calibri" panose="020F0502020204030204" pitchFamily="34" charset="0"/>
              </a:rPr>
              <a:t>. </a:t>
            </a:r>
            <a:r>
              <a:rPr lang="ru-RU" b="1" dirty="0" smtClean="0">
                <a:solidFill>
                  <a:schemeClr val="accent1">
                    <a:lumMod val="75000"/>
                  </a:schemeClr>
                </a:solidFill>
                <a:latin typeface="Times New Roman" panose="02020603050405020304" pitchFamily="18" charset="0"/>
                <a:ea typeface="Calibri" panose="020F0502020204030204" pitchFamily="34" charset="0"/>
              </a:rPr>
              <a:t>1 - Схема </a:t>
            </a:r>
            <a:r>
              <a:rPr lang="ru-RU" b="1" dirty="0">
                <a:solidFill>
                  <a:schemeClr val="accent1">
                    <a:lumMod val="75000"/>
                  </a:schemeClr>
                </a:solidFill>
                <a:latin typeface="Times New Roman" panose="02020603050405020304" pitchFamily="18" charset="0"/>
                <a:ea typeface="Calibri" panose="020F0502020204030204" pitchFamily="34" charset="0"/>
              </a:rPr>
              <a:t>наружной инъекции </a:t>
            </a:r>
            <a:endParaRPr lang="ru-RU" b="1" dirty="0" smtClean="0">
              <a:solidFill>
                <a:schemeClr val="accent1">
                  <a:lumMod val="75000"/>
                </a:schemeClr>
              </a:solidFill>
              <a:latin typeface="Times New Roman" panose="02020603050405020304" pitchFamily="18" charset="0"/>
              <a:ea typeface="Calibri" panose="020F0502020204030204" pitchFamily="34" charset="0"/>
            </a:endParaRPr>
          </a:p>
          <a:p>
            <a:pPr algn="ctr"/>
            <a:r>
              <a:rPr lang="ru-RU" b="1" dirty="0" smtClean="0">
                <a:solidFill>
                  <a:schemeClr val="accent1">
                    <a:lumMod val="75000"/>
                  </a:schemeClr>
                </a:solidFill>
                <a:latin typeface="Times New Roman" panose="02020603050405020304" pitchFamily="18" charset="0"/>
                <a:ea typeface="Calibri" panose="020F0502020204030204" pitchFamily="34" charset="0"/>
              </a:rPr>
              <a:t>в </a:t>
            </a:r>
            <a:r>
              <a:rPr lang="ru-RU" b="1" dirty="0">
                <a:solidFill>
                  <a:schemeClr val="accent1">
                    <a:lumMod val="75000"/>
                  </a:schemeClr>
                </a:solidFill>
                <a:latin typeface="Times New Roman" panose="02020603050405020304" pitchFamily="18" charset="0"/>
                <a:ea typeface="Calibri" panose="020F0502020204030204" pitchFamily="34" charset="0"/>
              </a:rPr>
              <a:t>латеральную крыловидную мышцу.</a:t>
            </a:r>
            <a:endParaRPr lang="ru-RU" b="1" dirty="0">
              <a:solidFill>
                <a:schemeClr val="accent1">
                  <a:lumMod val="75000"/>
                </a:schemeClr>
              </a:solidFill>
            </a:endParaRPr>
          </a:p>
        </p:txBody>
      </p:sp>
    </p:spTree>
    <p:extLst>
      <p:ext uri="{BB962C8B-B14F-4D97-AF65-F5344CB8AC3E}">
        <p14:creationId xmlns:p14="http://schemas.microsoft.com/office/powerpoint/2010/main" val="345253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46</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12290" name="Picture 2" descr="Медиальная крыловидная мышца — Википед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772816"/>
            <a:ext cx="4288789" cy="361573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51720" y="833755"/>
            <a:ext cx="6318448" cy="830997"/>
          </a:xfrm>
          <a:prstGeom prst="rect">
            <a:avLst/>
          </a:prstGeom>
        </p:spPr>
        <p:txBody>
          <a:bodyPr wrap="square">
            <a:spAutoFit/>
          </a:bodyPr>
          <a:lstStyle/>
          <a:p>
            <a:pPr algn="ctr"/>
            <a:r>
              <a:rPr lang="ru-RU" sz="2400" b="1" dirty="0">
                <a:solidFill>
                  <a:srgbClr val="FF0000"/>
                </a:solidFill>
                <a:latin typeface="Times New Roman" panose="02020603050405020304" pitchFamily="18" charset="0"/>
                <a:ea typeface="Calibri" panose="020F0502020204030204" pitchFamily="34" charset="0"/>
              </a:rPr>
              <a:t>Исследование медиальных крыловидных мышц (</a:t>
            </a:r>
            <a:r>
              <a:rPr lang="en-US" sz="2400" b="1" dirty="0">
                <a:solidFill>
                  <a:srgbClr val="FF0000"/>
                </a:solidFill>
                <a:latin typeface="Times New Roman" panose="02020603050405020304" pitchFamily="18" charset="0"/>
                <a:ea typeface="Calibri" panose="020F0502020204030204" pitchFamily="34" charset="0"/>
              </a:rPr>
              <a:t>m</a:t>
            </a:r>
            <a:r>
              <a:rPr lang="ru-RU" sz="2400" b="1" dirty="0">
                <a:solidFill>
                  <a:srgbClr val="FF0000"/>
                </a:solidFill>
                <a:latin typeface="Times New Roman" panose="02020603050405020304" pitchFamily="18" charset="0"/>
                <a:ea typeface="Calibri" panose="020F0502020204030204" pitchFamily="34" charset="0"/>
              </a:rPr>
              <a:t>. </a:t>
            </a:r>
            <a:r>
              <a:rPr lang="en-US" sz="2400" b="1" dirty="0">
                <a:solidFill>
                  <a:srgbClr val="FF0000"/>
                </a:solidFill>
                <a:latin typeface="Times New Roman" panose="02020603050405020304" pitchFamily="18" charset="0"/>
                <a:ea typeface="Calibri" panose="020F0502020204030204" pitchFamily="34" charset="0"/>
              </a:rPr>
              <a:t>pterygoideus medialis</a:t>
            </a:r>
            <a:r>
              <a:rPr lang="ru-RU" sz="2400" b="1" dirty="0">
                <a:solidFill>
                  <a:srgbClr val="FF0000"/>
                </a:solidFill>
                <a:latin typeface="Times New Roman" panose="02020603050405020304" pitchFamily="18" charset="0"/>
                <a:ea typeface="Calibri" panose="020F0502020204030204" pitchFamily="34" charset="0"/>
              </a:rPr>
              <a:t>) </a:t>
            </a:r>
            <a:endParaRPr lang="ru-RU" sz="2400" b="1" dirty="0">
              <a:solidFill>
                <a:srgbClr val="FF0000"/>
              </a:solidFill>
            </a:endParaRPr>
          </a:p>
        </p:txBody>
      </p:sp>
    </p:spTree>
    <p:extLst>
      <p:ext uri="{BB962C8B-B14F-4D97-AF65-F5344CB8AC3E}">
        <p14:creationId xmlns:p14="http://schemas.microsoft.com/office/powerpoint/2010/main" val="2745588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47</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5572858" y="297464"/>
            <a:ext cx="3548366" cy="7113871"/>
          </a:xfrm>
          <a:prstGeom prst="rect">
            <a:avLst/>
          </a:prstGeom>
        </p:spPr>
        <p:txBody>
          <a:bodyPr wrap="square">
            <a:spAutoFit/>
          </a:bodyPr>
          <a:lstStyle/>
          <a:p>
            <a:pPr algn="ctr">
              <a:lnSpc>
                <a:spcPct val="107000"/>
              </a:lnSpc>
              <a:spcAft>
                <a:spcPts val="800"/>
              </a:spcAft>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Пальпировать мышцу необходимо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 легким запрокидыванием головы больного.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наружной пальпации нижних отделов мышцы палец проводили под нижнюю челюсть и скользили им по внутренней поверхности челюсти от угла вверх (рис.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u-RU" dirty="0"/>
              <a:t> </a:t>
            </a:r>
            <a:r>
              <a:rPr lang="ru-RU" dirty="0" smtClean="0">
                <a:latin typeface="Times New Roman" panose="02020603050405020304" pitchFamily="18" charset="0"/>
                <a:cs typeface="Times New Roman" panose="02020603050405020304" pitchFamily="18" charset="0"/>
              </a:rPr>
              <a:t>Пальпацию </a:t>
            </a:r>
            <a:r>
              <a:rPr lang="ru-RU" dirty="0">
                <a:latin typeface="Times New Roman" panose="02020603050405020304" pitchFamily="18" charset="0"/>
                <a:cs typeface="Times New Roman" panose="02020603050405020304" pitchFamily="18" charset="0"/>
              </a:rPr>
              <a:t>средней части брюшка мышцы осуществляли через полость рта (рис. </a:t>
            </a:r>
            <a:r>
              <a:rPr lang="ru-RU" dirty="0" smtClean="0">
                <a:latin typeface="Times New Roman" panose="02020603050405020304" pitchFamily="18" charset="0"/>
                <a:cs typeface="Times New Roman" panose="02020603050405020304" pitchFamily="18" charset="0"/>
              </a:rPr>
              <a:t>1 </a:t>
            </a:r>
            <a:r>
              <a:rPr lang="ru-RU" dirty="0">
                <a:latin typeface="Times New Roman" panose="02020603050405020304" pitchFamily="18" charset="0"/>
                <a:cs typeface="Times New Roman" panose="02020603050405020304" pitchFamily="18" charset="0"/>
              </a:rPr>
              <a:t>б</a:t>
            </a:r>
            <a:r>
              <a:rPr lang="ru-RU" dirty="0" smtClean="0">
                <a:latin typeface="Times New Roman" panose="02020603050405020304" pitchFamily="18" charset="0"/>
                <a:cs typeface="Times New Roman" panose="02020603050405020304" pitchFamily="18" charset="0"/>
              </a:rPr>
              <a:t>).</a:t>
            </a:r>
            <a:r>
              <a:rPr lang="ru-RU" dirty="0"/>
              <a:t> </a:t>
            </a:r>
            <a:r>
              <a:rPr lang="ru-RU" dirty="0">
                <a:latin typeface="Times New Roman" panose="02020603050405020304" pitchFamily="18" charset="0"/>
                <a:cs typeface="Times New Roman" panose="02020603050405020304" pitchFamily="18" charset="0"/>
              </a:rPr>
              <a:t>Кончик указательного пальца скользит по молярам до края ветви нижней челюсти, лежащей позади и латеральнее последнего моляра. Непосредственно за костным краем ветви нижней челюсти находится вертикально расположенное брюшко медиальной крыловидной мышцы.</a:t>
            </a:r>
          </a:p>
          <a:p>
            <a:pPr algn="ctr">
              <a:lnSpc>
                <a:spcPct val="107000"/>
              </a:lnSpc>
              <a:spcAft>
                <a:spcPts val="800"/>
              </a:spcAft>
            </a:pPr>
            <a:endParaRPr lang="ru-RU" dirty="0">
              <a:latin typeface="Times New Roman" panose="02020603050405020304" pitchFamily="18" charset="0"/>
              <a:cs typeface="Times New Roman" panose="02020603050405020304" pitchFamily="18" charset="0"/>
            </a:endParaRPr>
          </a:p>
          <a:p>
            <a:pPr algn="ctr">
              <a:lnSpc>
                <a:spcPct val="107000"/>
              </a:lnSpc>
              <a:spcAft>
                <a:spcPts val="800"/>
              </a:spcAft>
            </a:pP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8118" y="277144"/>
            <a:ext cx="3816423" cy="272950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4174" y="3583782"/>
            <a:ext cx="3816424" cy="2538314"/>
          </a:xfrm>
          <a:prstGeom prst="rect">
            <a:avLst/>
          </a:prstGeom>
        </p:spPr>
      </p:pic>
      <p:sp>
        <p:nvSpPr>
          <p:cNvPr id="6" name="Прямоугольник 5"/>
          <p:cNvSpPr/>
          <p:nvPr/>
        </p:nvSpPr>
        <p:spPr>
          <a:xfrm>
            <a:off x="1437864" y="2999007"/>
            <a:ext cx="4267200" cy="584775"/>
          </a:xfrm>
          <a:prstGeom prst="rect">
            <a:avLst/>
          </a:prstGeom>
        </p:spPr>
        <p:txBody>
          <a:bodyPr wrap="square">
            <a:spAutoFit/>
          </a:bodyPr>
          <a:lstStyle/>
          <a:p>
            <a:pPr algn="ctr"/>
            <a:r>
              <a:rPr lang="ru-RU" sz="1600" b="1" dirty="0">
                <a:solidFill>
                  <a:srgbClr val="FF0000"/>
                </a:solidFill>
                <a:latin typeface="Times New Roman" panose="02020603050405020304" pitchFamily="18" charset="0"/>
                <a:ea typeface="Calibri" panose="020F0502020204030204" pitchFamily="34" charset="0"/>
              </a:rPr>
              <a:t>Рис. </a:t>
            </a:r>
            <a:r>
              <a:rPr lang="ru-RU" sz="1600" b="1" dirty="0" smtClean="0">
                <a:solidFill>
                  <a:srgbClr val="FF0000"/>
                </a:solidFill>
                <a:latin typeface="Times New Roman" panose="02020603050405020304" pitchFamily="18" charset="0"/>
                <a:ea typeface="Calibri" panose="020F0502020204030204" pitchFamily="34" charset="0"/>
              </a:rPr>
              <a:t>1 </a:t>
            </a:r>
            <a:r>
              <a:rPr lang="ru-RU" sz="1600" b="1" dirty="0">
                <a:solidFill>
                  <a:srgbClr val="FF0000"/>
                </a:solidFill>
                <a:latin typeface="Times New Roman" panose="02020603050405020304" pitchFamily="18" charset="0"/>
                <a:ea typeface="Calibri" panose="020F0502020204030204" pitchFamily="34" charset="0"/>
              </a:rPr>
              <a:t>а. Схема наружной пальпации медиальной крыловидной </a:t>
            </a:r>
            <a:r>
              <a:rPr lang="ru-RU" sz="1600" b="1" dirty="0" smtClean="0">
                <a:solidFill>
                  <a:srgbClr val="FF0000"/>
                </a:solidFill>
                <a:latin typeface="Times New Roman" panose="02020603050405020304" pitchFamily="18" charset="0"/>
                <a:ea typeface="Calibri" panose="020F0502020204030204" pitchFamily="34" charset="0"/>
              </a:rPr>
              <a:t>мышцы.</a:t>
            </a:r>
            <a:endParaRPr lang="ru-RU" sz="1600" b="1" dirty="0">
              <a:solidFill>
                <a:srgbClr val="FF0000"/>
              </a:solidFill>
            </a:endParaRPr>
          </a:p>
        </p:txBody>
      </p:sp>
      <p:sp>
        <p:nvSpPr>
          <p:cNvPr id="9" name="Прямоугольник 8"/>
          <p:cNvSpPr/>
          <p:nvPr/>
        </p:nvSpPr>
        <p:spPr>
          <a:xfrm>
            <a:off x="1437864" y="6122096"/>
            <a:ext cx="4275400" cy="619272"/>
          </a:xfrm>
          <a:prstGeom prst="rect">
            <a:avLst/>
          </a:prstGeom>
        </p:spPr>
        <p:txBody>
          <a:bodyPr wrap="square">
            <a:spAutoFit/>
          </a:bodyPr>
          <a:lstStyle/>
          <a:p>
            <a:pPr algn="ctr">
              <a:lnSpc>
                <a:spcPct val="107000"/>
              </a:lnSpc>
              <a:spcAft>
                <a:spcPts val="800"/>
              </a:spcAft>
            </a:pPr>
            <a:r>
              <a:rPr lang="ru-RU"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Рис. </a:t>
            </a:r>
            <a:r>
              <a:rPr lang="ru-RU"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ru-RU"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 Схема пальпации медиальной крыловидной мышцы через полость рта.</a:t>
            </a:r>
            <a:endParaRPr lang="ru-RU"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0667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48</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pic>
        <p:nvPicPr>
          <p:cNvPr id="13314" name="Picture 2" descr="https://present5.com/presentation/1/-146158635_451515604.pdf-img/-146158635_451515604.pdf-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620688"/>
            <a:ext cx="7117680" cy="5338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299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49</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582350" y="572880"/>
            <a:ext cx="7128792" cy="1323439"/>
          </a:xfrm>
          <a:prstGeom prst="rect">
            <a:avLst/>
          </a:prstGeom>
        </p:spPr>
        <p:txBody>
          <a:bodyPr wrap="square">
            <a:spAutoFit/>
          </a:bodyPr>
          <a:lstStyle/>
          <a:p>
            <a:pPr algn="ctr"/>
            <a:r>
              <a:rPr lang="ru-RU" sz="2000" dirty="0">
                <a:solidFill>
                  <a:srgbClr val="000000"/>
                </a:solidFill>
                <a:latin typeface="Times New Roman" panose="02020603050405020304" pitchFamily="18" charset="0"/>
                <a:ea typeface="Calibri" panose="020F0502020204030204" pitchFamily="34" charset="0"/>
              </a:rPr>
              <a:t>ТТ, расположенные в медиальной крыловидной мышце, дают «боль во рту» - (язык, глотка, твердое небо) и в области ниже и кзади ВНЧС, глубоко в ухе, вызывая ощущение его заложенности </a:t>
            </a:r>
            <a:r>
              <a:rPr lang="ru-RU" sz="2000" dirty="0" smtClean="0">
                <a:solidFill>
                  <a:srgbClr val="000000"/>
                </a:solidFill>
                <a:latin typeface="Times New Roman" panose="02020603050405020304" pitchFamily="18" charset="0"/>
                <a:ea typeface="Calibri" panose="020F0502020204030204" pitchFamily="34" charset="0"/>
              </a:rPr>
              <a:t>(Рис.1)</a:t>
            </a:r>
            <a:endParaRPr lang="ru-RU" sz="2000"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988840"/>
            <a:ext cx="6766117" cy="3312368"/>
          </a:xfrm>
          <a:prstGeom prst="rect">
            <a:avLst/>
          </a:prstGeom>
        </p:spPr>
      </p:pic>
      <p:sp>
        <p:nvSpPr>
          <p:cNvPr id="5" name="Прямоугольник 4"/>
          <p:cNvSpPr/>
          <p:nvPr/>
        </p:nvSpPr>
        <p:spPr>
          <a:xfrm>
            <a:off x="1763688" y="5486249"/>
            <a:ext cx="6552728" cy="685059"/>
          </a:xfrm>
          <a:prstGeom prst="rect">
            <a:avLst/>
          </a:prstGeom>
        </p:spPr>
        <p:txBody>
          <a:bodyPr wrap="square">
            <a:spAutoFit/>
          </a:bodyPr>
          <a:lstStyle/>
          <a:p>
            <a:pPr algn="ctr">
              <a:lnSpc>
                <a:spcPct val="107000"/>
              </a:lnSpc>
              <a:spcAft>
                <a:spcPts val="80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Рис.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 Схема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распространения боли при локализации триггерных точек в медальной крыловидной мышце.</a:t>
            </a:r>
            <a:endParaRPr lang="ru-RU"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7986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Гипертонус жевательных мышц: на что влияет и как избавиться | Новости |  Всеукраинская ассоциация пенсионеров"/>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2902" y="4213265"/>
            <a:ext cx="1882176" cy="2119801"/>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a:p>
        </p:txBody>
      </p:sp>
      <p:pic>
        <p:nvPicPr>
          <p:cNvPr id="7" name="Рисунок 6"/>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476672"/>
            <a:ext cx="6984776" cy="5335691"/>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Таким же образом, можно сказать, что парафункции жевательных мышц являются </a:t>
            </a:r>
            <a:r>
              <a:rPr 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полиэтиологичным заболеванием</a:t>
            </a:r>
            <a:r>
              <a:rPr lang="ru-RU" dirty="0">
                <a:latin typeface="Times New Roman" panose="02020603050405020304" pitchFamily="18" charset="0"/>
                <a:ea typeface="Calibri" panose="020F0502020204030204" pitchFamily="34" charset="0"/>
                <a:cs typeface="Times New Roman" panose="02020603050405020304" pitchFamily="18" charset="0"/>
              </a:rPr>
              <a:t>, приводящим к серьезным нарушениям в полости рта, которые в свою очередь усугубляют тяжесть проявления парафункции.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Общие </a:t>
            </a:r>
            <a:r>
              <a:rPr lang="ru-RU" dirty="0">
                <a:latin typeface="Times New Roman" panose="02020603050405020304" pitchFamily="18" charset="0"/>
                <a:ea typeface="Calibri" panose="020F0502020204030204" pitchFamily="34" charset="0"/>
                <a:cs typeface="Times New Roman" panose="02020603050405020304" pitchFamily="18" charset="0"/>
              </a:rPr>
              <a:t>изменения в организме приводят к ухудшению обменных процессов в жевательных мышцах, осложняя тяжесть кинических проявлений. Поэтому обследование пациентов с парафункцией жевательных мышц рекомендуется проводить всесторонне и комплексно.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Стоматологи </a:t>
            </a:r>
            <a:r>
              <a:rPr lang="ru-RU" dirty="0">
                <a:latin typeface="Times New Roman" panose="02020603050405020304" pitchFamily="18" charset="0"/>
                <a:ea typeface="Calibri" panose="020F0502020204030204" pitchFamily="34" charset="0"/>
                <a:cs typeface="Times New Roman" panose="02020603050405020304" pitchFamily="18" charset="0"/>
              </a:rPr>
              <a:t>должны выявлять все этиологические факторы парафункций, определять осложнения, вызванные нарушением функции нейромышечного комплекса. влияние </a:t>
            </a:r>
            <a:r>
              <a:rPr lang="ru-RU" dirty="0" smtClean="0">
                <a:latin typeface="Times New Roman" panose="02020603050405020304" pitchFamily="18" charset="0"/>
                <a:ea typeface="Calibri" panose="020F0502020204030204" pitchFamily="34" charset="0"/>
                <a:cs typeface="Times New Roman" panose="02020603050405020304" pitchFamily="18" charset="0"/>
              </a:rPr>
              <a:t/>
            </a:r>
            <a:br>
              <a:rPr lang="ru-RU" dirty="0" smtClean="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общесоматической </a:t>
            </a:r>
            <a:r>
              <a:rPr lang="ru-RU" dirty="0">
                <a:latin typeface="Times New Roman" panose="02020603050405020304" pitchFamily="18" charset="0"/>
                <a:ea typeface="Calibri" panose="020F0502020204030204" pitchFamily="34" charset="0"/>
                <a:cs typeface="Times New Roman" panose="02020603050405020304" pitchFamily="18" charset="0"/>
              </a:rPr>
              <a:t>патологии и психоэмоциональной неуравновешенности, являющейся </a:t>
            </a:r>
            <a:r>
              <a:rPr lang="ru-RU" dirty="0" smtClean="0">
                <a:latin typeface="Times New Roman" panose="02020603050405020304" pitchFamily="18" charset="0"/>
                <a:ea typeface="Calibri" panose="020F0502020204030204" pitchFamily="34" charset="0"/>
                <a:cs typeface="Times New Roman" panose="02020603050405020304" pitchFamily="18" charset="0"/>
              </a:rPr>
              <a:t>фоном </a:t>
            </a:r>
            <a:br>
              <a:rPr lang="ru-RU" dirty="0" smtClean="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для </a:t>
            </a:r>
            <a:r>
              <a:rPr lang="ru-RU" dirty="0">
                <a:latin typeface="Times New Roman" panose="02020603050405020304" pitchFamily="18" charset="0"/>
                <a:ea typeface="Calibri" panose="020F0502020204030204" pitchFamily="34" charset="0"/>
                <a:cs typeface="Times New Roman" panose="02020603050405020304" pitchFamily="18" charset="0"/>
              </a:rPr>
              <a:t>парафункций, дает возможность проведения этиопатогенетического лечения этой </a:t>
            </a:r>
            <a:r>
              <a:rPr lang="ru-RU" dirty="0" smtClean="0">
                <a:latin typeface="Times New Roman" panose="02020603050405020304" pitchFamily="18" charset="0"/>
                <a:ea typeface="Calibri" panose="020F0502020204030204" pitchFamily="34" charset="0"/>
                <a:cs typeface="Times New Roman" panose="02020603050405020304" pitchFamily="18" charset="0"/>
              </a:rPr>
              <a:t/>
            </a:r>
            <a:br>
              <a:rPr lang="ru-RU" dirty="0" smtClean="0">
                <a:latin typeface="Times New Roman" panose="02020603050405020304" pitchFamily="18" charset="0"/>
                <a:ea typeface="Calibri" panose="020F0502020204030204" pitchFamily="34" charset="0"/>
                <a:cs typeface="Times New Roman" panose="02020603050405020304" pitchFamily="18" charset="0"/>
              </a:rPr>
            </a:br>
            <a:r>
              <a:rPr lang="ru-RU" dirty="0" smtClean="0">
                <a:latin typeface="Times New Roman" panose="02020603050405020304" pitchFamily="18" charset="0"/>
                <a:ea typeface="Calibri" panose="020F0502020204030204" pitchFamily="34" charset="0"/>
                <a:cs typeface="Times New Roman" panose="02020603050405020304" pitchFamily="18" charset="0"/>
              </a:rPr>
              <a:t>сложной </a:t>
            </a:r>
            <a:r>
              <a:rPr lang="ru-RU" dirty="0">
                <a:latin typeface="Times New Roman" panose="02020603050405020304" pitchFamily="18" charset="0"/>
                <a:ea typeface="Calibri" panose="020F0502020204030204" pitchFamily="34" charset="0"/>
                <a:cs typeface="Times New Roman" panose="02020603050405020304" pitchFamily="18" charset="0"/>
              </a:rPr>
              <a:t>патологии.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869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50</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30540" y="262357"/>
            <a:ext cx="7254552" cy="1277786"/>
          </a:xfrm>
          <a:prstGeom prst="rect">
            <a:avLst/>
          </a:prstGeom>
        </p:spPr>
        <p:txBody>
          <a:bodyPr wrap="square">
            <a:spAutoFit/>
          </a:bodyPr>
          <a:lstStyle/>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Инактивация ТТ в мышце проводится с помощью обезболивания в положении больного лежа с полуоткрытым ртом, наружно вводя иглу между венечным и мыщелковым отростками и направляя ее вниз, вдоль вертикальной оси ветви нижней челюсти (рис.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1540143"/>
            <a:ext cx="3960440" cy="3488532"/>
          </a:xfrm>
          <a:prstGeom prst="rect">
            <a:avLst/>
          </a:prstGeom>
        </p:spPr>
      </p:pic>
      <p:sp>
        <p:nvSpPr>
          <p:cNvPr id="5" name="Прямоугольник 4"/>
          <p:cNvSpPr/>
          <p:nvPr/>
        </p:nvSpPr>
        <p:spPr>
          <a:xfrm>
            <a:off x="1802548" y="5055942"/>
            <a:ext cx="7110536" cy="1482970"/>
          </a:xfrm>
          <a:prstGeom prst="rect">
            <a:avLst/>
          </a:prstGeom>
        </p:spPr>
        <p:txBody>
          <a:bodyPr wrap="square">
            <a:spAutoFit/>
          </a:bodyPr>
          <a:lstStyle/>
          <a:p>
            <a:pPr algn="ctr">
              <a:lnSpc>
                <a:spcPct val="107000"/>
              </a:lnSpc>
              <a:spcAft>
                <a:spcPts val="80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Рис.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Схема проведения инъекции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в</a:t>
            </a:r>
          </a:p>
          <a:p>
            <a:pPr algn="ctr">
              <a:lnSpc>
                <a:spcPct val="107000"/>
              </a:lnSpc>
              <a:spcAft>
                <a:spcPts val="800"/>
              </a:spcAft>
            </a:pP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медиальную крыловидную мышцу.</a:t>
            </a:r>
            <a:endParaRPr lang="ru-RU"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Устранение ТТ в медиальной крыловидной мышце вызывало ощущение комфорта в полости рта.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14207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51</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63688" y="548680"/>
            <a:ext cx="7128792" cy="5533694"/>
          </a:xfrm>
          <a:prstGeom prst="rect">
            <a:avLst/>
          </a:prstGeom>
        </p:spPr>
        <p:txBody>
          <a:bodyPr wrap="square">
            <a:spAutoFit/>
          </a:bodyPr>
          <a:lstStyle/>
          <a:p>
            <a:pPr>
              <a:lnSpc>
                <a:spcPct val="107000"/>
              </a:lnSpc>
              <a:spcAft>
                <a:spcPts val="800"/>
              </a:spcAft>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внешнем осмотре и пальпации жевательных мышц отмечается болезненность, напряжение, выявляются активные и латентные ТТ и зоны, подергивания отдельных мышечных волокон жевательных мышц, затрудненное или болезненное открывание рта, смещение н.ч. по отношению к срединной линии лица. В полости рта имеются фасетки стирания на клыках, резцах, молярах, отколы эмали. При ночном скрежетании зубов боковые нагрузки чаще воздействуют на жевательную группу зубов. Парафункция вызывает деформации окклюзионной поверхности и прикуса, сагиттальные и трансверзальные смещения нижней челюсти. </a:t>
            </a:r>
            <a:endPar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Помимо </a:t>
            </a:r>
            <a:r>
              <a:rPr lang="ru-RU"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клинического</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обследования больных с парафункцией жевательных мышц используются </a:t>
            </a:r>
            <a:r>
              <a:rPr lang="ru-RU"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специальные методы обследования,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из них функциональные являются наиболее информативными.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88411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52</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486000" y="332656"/>
            <a:ext cx="7200800" cy="2759602"/>
          </a:xfrm>
          <a:prstGeom prst="rect">
            <a:avLst/>
          </a:prstGeom>
        </p:spPr>
        <p:txBody>
          <a:bodyPr wrap="square">
            <a:spAutoFit/>
          </a:bodyPr>
          <a:lstStyle/>
          <a:p>
            <a:pPr algn="ctr">
              <a:lnSpc>
                <a:spcPct val="107000"/>
              </a:lnSpc>
              <a:spcAft>
                <a:spcPts val="80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Электромиография жевательных мышц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основана на регистрации биоэлектрической активности мышц. Состояние относительного физиологического покоя представляет изоэлектрическую линию. При произвольном жевании ЭМГ представляет собой чередование фаз биоэлектрической активности и биоэлектрического покоя. Причем биоэлектрическая активность незначительно превалирует над биоэлектрическим покое. Метод ЭМГ целесообразно применять для уточнения диагноза и контроля качества лечения в совокупности с другими функциональными методами.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338" name="Picture 2" descr="Электромиография — Стоматолог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164266"/>
            <a:ext cx="5754307" cy="355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2569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53</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19672" y="144488"/>
            <a:ext cx="7236296" cy="6145016"/>
          </a:xfrm>
          <a:prstGeom prst="rect">
            <a:avLst/>
          </a:prstGeom>
        </p:spPr>
        <p:txBody>
          <a:bodyPr wrap="square">
            <a:spAutoFit/>
          </a:bodyPr>
          <a:lstStyle/>
          <a:p>
            <a:pPr>
              <a:lnSpc>
                <a:spcPct val="107000"/>
              </a:lnSpc>
              <a:spcAft>
                <a:spcPts val="800"/>
              </a:spcAft>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
            <a:b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Другим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дополнительным методом исследования является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электроэнцефалография</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Степень выраженности изменения ЭЭГ соответствует тяжести общесоматической патологии ЦНС по данным наших исследований. У лиц с неврологическими расстройствами личности выявлены функциональные изменения в гипоталамо-диэнцефальной области, нарушение в корково-подкорковом взаимоотношении. Выявлены три типа ЭЭГ</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ru-RU" dirty="0" smtClean="0">
                <a:latin typeface="Calibri" panose="020F0502020204030204" pitchFamily="34" charset="0"/>
                <a:ea typeface="Calibri" panose="020F0502020204030204" pitchFamily="34" charset="0"/>
                <a:cs typeface="Times New Roman" panose="02020603050405020304" pitchFamily="18" charset="0"/>
              </a:rPr>
              <a:t/>
            </a:r>
            <a:br>
              <a:rPr lang="ru-RU" dirty="0" smtClean="0">
                <a:latin typeface="Calibri" panose="020F0502020204030204" pitchFamily="34" charset="0"/>
                <a:ea typeface="Calibri" panose="020F0502020204030204" pitchFamily="34" charset="0"/>
                <a:cs typeface="Times New Roman" panose="02020603050405020304" pitchFamily="18" charset="0"/>
              </a:rPr>
            </a:br>
            <a:endParaRPr lang="ru-RU"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Условно-нормальная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Плоская» </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ЭЭГ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преобладанием</a:t>
            </a:r>
            <a:b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тетта</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-волн</a:t>
            </a: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У </a:t>
            </a: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лиц с мнимым жеванием отмечается частичное поражение пирамидальных путей. </a:t>
            </a:r>
            <a:endParaRPr lang="ru-RU"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366" name="Picture 6" descr="Где пройти электроэнцефалографию (ЭЭГ) в Красноярск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19" y="2708920"/>
            <a:ext cx="4144001" cy="276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4073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54</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404664"/>
            <a:ext cx="6678488" cy="2668551"/>
          </a:xfrm>
          <a:prstGeom prst="rect">
            <a:avLst/>
          </a:prstGeom>
        </p:spPr>
        <p:txBody>
          <a:bodyPr wrap="square">
            <a:spAutoFit/>
          </a:bodyPr>
          <a:lstStyle/>
          <a:p>
            <a:pPr algn="ct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Мы предлагаем использовать методом совместной записи ЭЭГ и ЭМГ </a:t>
            </a:r>
            <a:endPar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патент №2099005». </a:t>
            </a:r>
            <a:endPar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Для </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оценки качества функционирования нейромышечного комплекса (головной мозг – жевательная мышца).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ЭЭГ и ЭМГ – новые услуги в МЦ «Столица». Новости сети клиник Столиц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067743"/>
            <a:ext cx="5112568" cy="340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433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55</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20280" y="579877"/>
            <a:ext cx="6966520" cy="2858539"/>
          </a:xfrm>
          <a:prstGeom prst="rect">
            <a:avLst/>
          </a:prstGeom>
        </p:spPr>
        <p:txBody>
          <a:bodyPr wrap="square">
            <a:spAutoFit/>
          </a:bodyPr>
          <a:lstStyle/>
          <a:p>
            <a:pPr>
              <a:lnSpc>
                <a:spcPct val="107000"/>
              </a:lnSpc>
              <a:spcAft>
                <a:spcPts val="800"/>
              </a:spcAft>
            </a:pPr>
            <a:r>
              <a:rPr lang="ru-RU"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Рентгенологические методы </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исследования используются для выявлений осложнений, вызванных парафункцией со стороны зубов, челюстей, ВНЧС. Дентальные рентгенологические снимки рекомендуют проводить для оценки качества зубов, взятых под опору ортопедических конструкций.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410" name="Picture 2" descr="3D томограф, снимки КТ и ОПТГ зубов | Cтоматология Люксар в Красноярск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438416"/>
            <a:ext cx="4852491" cy="29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642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56</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91680" y="332656"/>
            <a:ext cx="7272808" cy="3253711"/>
          </a:xfrm>
          <a:prstGeom prst="rect">
            <a:avLst/>
          </a:prstGeom>
        </p:spPr>
        <p:txBody>
          <a:bodyPr wrap="square">
            <a:spAutoFit/>
          </a:bodyPr>
          <a:lstStyle/>
          <a:p>
            <a:pPr>
              <a:lnSpc>
                <a:spcPct val="107000"/>
              </a:lnSpc>
              <a:spcAft>
                <a:spcPts val="800"/>
              </a:spcAft>
            </a:pPr>
            <a:r>
              <a:rPr lang="ru-RU"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Лабораторные методы исследования </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проводятся для изучения общего состояния организма у больных. Исследуется кровь, моча, АД и другие. При декомпенсированных формах сахарного диабета (высокий уровень сахара крови) преобладает клиническая форма парафункции жевательных мышц – «мнимое жевание». Резко повышается артериальное давление под влиянием стресса.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434" name="Picture 2" descr="Лабораторные исследован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566474"/>
            <a:ext cx="4409398" cy="315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8507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57</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63688" y="379329"/>
            <a:ext cx="7067128" cy="5977021"/>
          </a:xfrm>
          <a:prstGeom prst="rect">
            <a:avLst/>
          </a:prstGeom>
        </p:spPr>
        <p:txBody>
          <a:bodyPr wrap="square">
            <a:spAutoFit/>
          </a:bodyPr>
          <a:lstStyle/>
          <a:p>
            <a:pPr>
              <a:lnSpc>
                <a:spcPct val="107000"/>
              </a:lnSpc>
              <a:spcAft>
                <a:spcPts val="800"/>
              </a:spcAft>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парафункциях жевательных мышц Петросовым Ю.А. установлено, что в ВНЧС возникает </a:t>
            </a:r>
            <a:r>
              <a:rPr lang="ru-RU" sz="20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три формы нарушений</a:t>
            </a: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компенсированной форме имеются локальные изменения в суставе.</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декомпенсированной форме – обнаружены перестроечные процессы в элементах сочленения в местах повышенного давления мышц. </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воспалительно- дегенеративной форме возникают морфологические изменения в ВНЧС, как осложнения при статическом состоянии жевательных мышц. </a:t>
            </a:r>
            <a:endPar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Несвоевременное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протезирование приводит к выраженным изменениям в мышцах, то есть местные факторы способствуют возникновению парафункции жевательных мышц.</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06242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58</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02024" y="615094"/>
            <a:ext cx="6984776" cy="2829493"/>
          </a:xfrm>
          <a:prstGeom prst="rect">
            <a:avLst/>
          </a:prstGeom>
        </p:spPr>
        <p:txBody>
          <a:bodyPr wrap="square">
            <a:spAutoFit/>
          </a:bodyPr>
          <a:lstStyle/>
          <a:p>
            <a:pPr>
              <a:lnSpc>
                <a:spcPct val="107000"/>
              </a:lnSpc>
              <a:spcAft>
                <a:spcPts val="800"/>
              </a:spcAft>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После проведенного субъективного и объективного исследования, обсуждение полученных результатов, уточняем диагноз и планируем лечебные мероприятия.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Общие </a:t>
            </a:r>
            <a:r>
              <a:rPr lang="ru-RU" sz="20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санационные мероприятия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проводятся под контролем окклюзионных капп и в короткие сроки, снимаются над-  и поддесневые отложения, пациенты обучаются правилам гигиены полости рта. Ликвидируются все очаги хронической инфекции.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458" name="Picture 2" descr="Капы при бруксизме по выгодной цене — Стоматология «Все свои!» —  официальный сай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767849"/>
            <a:ext cx="3607042" cy="253661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Профессиональное удаление зубных отложений | Стоматология &quot;Имплант-Эксперт&quot;  | Яндекс Дзе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3767849"/>
            <a:ext cx="2808312" cy="253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3927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59</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907704" y="548680"/>
            <a:ext cx="6858000" cy="5595378"/>
          </a:xfrm>
          <a:prstGeom prst="rect">
            <a:avLst/>
          </a:prstGeom>
        </p:spPr>
        <p:txBody>
          <a:bodyPr wrap="square">
            <a:spAutoFit/>
          </a:bodyPr>
          <a:lstStyle/>
          <a:p>
            <a:pPr algn="ctr">
              <a:lnSpc>
                <a:spcPct val="107000"/>
              </a:lnSpc>
              <a:spcAft>
                <a:spcPts val="800"/>
              </a:spcAft>
            </a:pPr>
            <a:r>
              <a:rPr lang="ru-RU"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Общие принципы лечения пациентов с парафункцией жевательных мышц.</a:t>
            </a:r>
            <a:endParaRPr lang="ru-RU"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Лечение больных с парафункцией жевательных мышц на фоне общесоматической патологии представляет определенные трудности и требует индивидуального покоя. Общие патологические заболевания и психоэмоциональные нарушения являются фоном для возникновения парафункций, поэтому нормализация общего состояния организма обязательно должна проводиться одновременно с местными стоматологическими мероприятиями. Выявление и лечение соматической патологии проводится врачами-специалистами «общего» и «узкого» профиля. Часто для эффективного лечения больных с парафункциями жевательных мышц и общесоматической патологии пациентов необходимо госпитализировать или направлять на лечение в дневной стационар. План комплексного индивидуального лечения строится стоматологом совместно с врачами общего профиля в соответствии с клинической картиной парафункции, длительности тяжести, течения общего заболевания.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6994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dirty="0"/>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510380"/>
            <a:ext cx="6696744" cy="5837239"/>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Вопросы происхождения, клиники, диагностики, лечения и реабилитации больных с парафункцией жевательных мышц представляют одну из наиболее сложных проблем современной медицины и ортопедической стоматологии.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Важность </a:t>
            </a:r>
            <a:r>
              <a:rPr lang="ru-RU" dirty="0">
                <a:latin typeface="Times New Roman" panose="02020603050405020304" pitchFamily="18" charset="0"/>
                <a:ea typeface="Calibri" panose="020F0502020204030204" pitchFamily="34" charset="0"/>
                <a:cs typeface="Times New Roman" panose="02020603050405020304" pitchFamily="18" charset="0"/>
              </a:rPr>
              <a:t>данной проблемы, прежде </a:t>
            </a:r>
            <a:r>
              <a:rPr lang="ru-RU" dirty="0" smtClean="0">
                <a:latin typeface="Times New Roman" panose="02020603050405020304" pitchFamily="18" charset="0"/>
                <a:ea typeface="Calibri" panose="020F0502020204030204" pitchFamily="34" charset="0"/>
                <a:cs typeface="Times New Roman" panose="02020603050405020304" pitchFamily="18" charset="0"/>
              </a:rPr>
              <a:t>всего</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определяется </a:t>
            </a:r>
            <a:r>
              <a:rPr lang="ru-RU" dirty="0">
                <a:latin typeface="Times New Roman" panose="02020603050405020304" pitchFamily="18" charset="0"/>
                <a:ea typeface="Calibri" panose="020F0502020204030204" pitchFamily="34" charset="0"/>
                <a:cs typeface="Times New Roman" panose="02020603050405020304" pitchFamily="18" charset="0"/>
              </a:rPr>
              <a:t>большой частотой этой патологии, трудностями диагностики, стёртостью и разнообразием клинической картины, а также отсутствием эффективных методов лечения. Впервые в 1901 году </a:t>
            </a:r>
            <a:r>
              <a:rPr lang="en-US" dirty="0" err="1">
                <a:latin typeface="Times New Roman" panose="02020603050405020304" pitchFamily="18" charset="0"/>
                <a:ea typeface="Calibri" panose="020F0502020204030204" pitchFamily="34" charset="0"/>
                <a:cs typeface="Times New Roman" panose="02020603050405020304" pitchFamily="18" charset="0"/>
              </a:rPr>
              <a:t>Karoli</a:t>
            </a:r>
            <a:r>
              <a:rPr lang="ru-RU" dirty="0">
                <a:latin typeface="Times New Roman" panose="02020603050405020304" pitchFamily="18" charset="0"/>
                <a:ea typeface="Calibri" panose="020F0502020204030204" pitchFamily="34" charset="0"/>
                <a:cs typeface="Times New Roman" panose="02020603050405020304" pitchFamily="18" charset="0"/>
              </a:rPr>
              <a:t> описал напряжение и спазм жевательных мышц, приводящих к поражению пародонта.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Эту </a:t>
            </a:r>
            <a:r>
              <a:rPr lang="ru-RU" dirty="0">
                <a:latin typeface="Times New Roman" panose="02020603050405020304" pitchFamily="18" charset="0"/>
                <a:ea typeface="Calibri" panose="020F0502020204030204" pitchFamily="34" charset="0"/>
                <a:cs typeface="Times New Roman" panose="02020603050405020304" pitchFamily="18" charset="0"/>
              </a:rPr>
              <a:t>патологию он назвал «Травматической невралгией», так как связал ее с изменениями в центральной нервной системе.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Распространённость парафункции жевательных мышц по данным ряда авторов варьирует и зависит от возраста, пола, региона, клинической картины и наличия соматических </a:t>
            </a:r>
            <a:r>
              <a:rPr lang="ru-RU" dirty="0" smtClean="0">
                <a:latin typeface="Times New Roman" panose="02020603050405020304" pitchFamily="18" charset="0"/>
                <a:ea typeface="Calibri" panose="020F0502020204030204" pitchFamily="34" charset="0"/>
                <a:cs typeface="Times New Roman" panose="02020603050405020304" pitchFamily="18" charset="0"/>
              </a:rPr>
              <a:t>заболеваний. </a:t>
            </a: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b="1"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детском </a:t>
            </a:r>
            <a:r>
              <a:rPr lang="ru-RU" dirty="0">
                <a:latin typeface="Times New Roman" panose="02020603050405020304" pitchFamily="18" charset="0"/>
                <a:ea typeface="Calibri" panose="020F0502020204030204" pitchFamily="34" charset="0"/>
                <a:cs typeface="Times New Roman" panose="02020603050405020304" pitchFamily="18" charset="0"/>
              </a:rPr>
              <a:t>возрасте частота парафункций жевательных мышц колеблется от 15,6% до 18%, </a:t>
            </a:r>
            <a:r>
              <a:rPr lang="ru-RU" b="1"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у подростков</a:t>
            </a:r>
            <a:r>
              <a:rPr lang="ru-RU" dirty="0">
                <a:latin typeface="Times New Roman" panose="02020603050405020304" pitchFamily="18" charset="0"/>
                <a:ea typeface="Calibri" panose="020F0502020204030204" pitchFamily="34" charset="0"/>
                <a:cs typeface="Times New Roman" panose="02020603050405020304" pitchFamily="18" charset="0"/>
              </a:rPr>
              <a:t>: 10-21% обследованных и </a:t>
            </a:r>
            <a:r>
              <a:rPr lang="ru-RU" b="1"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у взрослых </a:t>
            </a:r>
            <a:r>
              <a:rPr lang="ru-RU" dirty="0">
                <a:latin typeface="Times New Roman" panose="02020603050405020304" pitchFamily="18" charset="0"/>
                <a:ea typeface="Calibri" panose="020F0502020204030204" pitchFamily="34" charset="0"/>
                <a:cs typeface="Times New Roman" panose="02020603050405020304" pitchFamily="18" charset="0"/>
              </a:rPr>
              <a:t>составляет от 53% до 76,2%.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581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60</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91680" y="0"/>
            <a:ext cx="6995120" cy="6499664"/>
          </a:xfrm>
          <a:prstGeom prst="rect">
            <a:avLst/>
          </a:prstGeom>
        </p:spPr>
        <p:txBody>
          <a:bodyPr wrap="square">
            <a:spAutoFit/>
          </a:bodyPr>
          <a:lstStyle/>
          <a:p>
            <a:pPr>
              <a:lnSpc>
                <a:spcPct val="107000"/>
              </a:lnSpc>
              <a:spcAft>
                <a:spcPts val="800"/>
              </a:spcAft>
            </a:pP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Лечение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у стоматологов направлено в первую очередь </a:t>
            </a: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на:</a:t>
            </a:r>
          </a:p>
          <a:p>
            <a:pPr marL="285750" indent="-285750">
              <a:lnSpc>
                <a:spcPct val="107000"/>
              </a:lnSpc>
              <a:spcAft>
                <a:spcPts val="800"/>
              </a:spcAft>
              <a:buFont typeface="Arial" panose="020B0604020202020204" pitchFamily="34" charset="0"/>
              <a:buChar cha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снятие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болей и напряжения в жевательных мышцах, </a:t>
            </a:r>
            <a:endPar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устранения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местных факторов, провоцирующих парафункцию</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снятия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психоэмоционального напряжения, </a:t>
            </a:r>
            <a:endPar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рациональное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протезирование дефектов зубных рядов</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Нормализацию окклюзионных соотношений челюстей и устранение преждевременных контактов, блокирующих движение н.ч., необходимо начинать с функционального пришлифовывания зубов и создания плотного фиссуро-бугоркового контакта. Проводить сошлифовывание довольно сложно из-за напряжения жевательных мышц и наличия боли в зубах и мышцах. Пациенты с парафункцией жевательных мышц очень чувствительны к малейшим изменениям окклюзионных взаимоотношений и при сошлифовывании зубов легко провоцируется боль и напряжение в жевательных мышцах. В связи с этим, сошлифовывание должно проводиться точечно и щадяще, не более 2-3 зубов в одно посещение, с обязательным сохранением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трехпунктного</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контакта. Иногда подключаются фармакологические средства, снижающие напряжение в мышцах.</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3079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Избирательное пришлифовывание зуб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352368"/>
            <a:ext cx="4608512" cy="370985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61</a:t>
            </a:fld>
            <a:endParaRPr lang="ru-RU"/>
          </a:p>
        </p:txBody>
      </p:sp>
      <p:pic>
        <p:nvPicPr>
          <p:cNvPr id="7" name="Рисунок 6"/>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907704" y="300396"/>
            <a:ext cx="6840760" cy="2051972"/>
          </a:xfrm>
          <a:prstGeom prst="rect">
            <a:avLst/>
          </a:prstGeom>
        </p:spPr>
        <p:txBody>
          <a:bodyPr wrap="square">
            <a:spAutoFit/>
          </a:bodyPr>
          <a:lstStyle/>
          <a:p>
            <a:pPr algn="ctr">
              <a:lnSpc>
                <a:spcPct val="107000"/>
              </a:lnSpc>
              <a:spcAft>
                <a:spcPts val="800"/>
              </a:spcAft>
            </a:pPr>
            <a:r>
              <a:rPr lang="ru-RU"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Хватова</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(2000 г.) рекомендует начинать устранение преждевременных контактов с центрических из задней контактной позиции центральную окклюзию. Затем следует устранять эксцентрические суперконтакты в переднебоковой окклюзии. Сошлифовывание проводится постепенно с промежутками в 6-10 дней.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3059832" y="6171684"/>
            <a:ext cx="4896544" cy="369332"/>
          </a:xfrm>
          <a:prstGeom prst="rect">
            <a:avLst/>
          </a:prstGeom>
          <a:noFill/>
        </p:spPr>
        <p:txBody>
          <a:bodyPr wrap="square" rtlCol="0">
            <a:spAutoFit/>
          </a:bodyPr>
          <a:lstStyle/>
          <a:p>
            <a:r>
              <a:rPr lang="ru-RU" b="1" dirty="0" smtClean="0">
                <a:solidFill>
                  <a:srgbClr val="0070C0"/>
                </a:solidFill>
                <a:latin typeface="Times New Roman" panose="02020603050405020304" pitchFamily="18" charset="0"/>
                <a:cs typeface="Times New Roman" panose="02020603050405020304" pitchFamily="18" charset="0"/>
              </a:rPr>
              <a:t>Рис. – избирательное пришлифовывание</a:t>
            </a:r>
            <a:endParaRPr lang="ru-RU"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2846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62</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0576" y="799723"/>
            <a:ext cx="6858000" cy="5130507"/>
          </a:xfrm>
          <a:prstGeom prst="rect">
            <a:avLst/>
          </a:prstGeom>
        </p:spPr>
        <p:txBody>
          <a:bodyPr wrap="square">
            <a:spAutoFit/>
          </a:bodyPr>
          <a:lstStyle/>
          <a:p>
            <a:pPr>
              <a:lnSpc>
                <a:spcPct val="107000"/>
              </a:lnSpc>
              <a:spcAft>
                <a:spcPts val="8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Лечение повышенной стираемости при парафункции жевательных мышц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проводится в несколько этапов. Сначала восстанавливается окклюзионная высота временными цельнолитыми конструкциями, проводится лечение парафункции жевательных мышц, которое завершается восстановлением частичных рефлексов зубного ряда. Хороший эффект в лечении дают окклюзионные каппы, способствующие разрыву рефлекторной связи между головным мозгом и жевательной мышцей, идущий по корковым нисходящим пирамидальным путям. Каппы позволяют снять напряжение и снизить тонус жевательных мышц, уменьшить боль, установить челюсть в правильное положение, нормализовать функцию ВНЧС. Величина разобщения составляет от 2-3 мм до 5-7 мм. Кафедра рекомендует изготавливать каппу на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в.ч</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которая перекрывает полностью зубной ряд и имеет отпечатки зубов-антагонистов нижней челюсти, это препятствует смещению зубов, что важно при глубоком прикусе и патологии пародонта. Наиболее полную информацию о каппах дает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Хватова</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26189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63</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619672" y="332656"/>
            <a:ext cx="6480720" cy="5211620"/>
          </a:xfrm>
          <a:prstGeom prst="rect">
            <a:avLst/>
          </a:prstGeom>
        </p:spPr>
        <p:txBody>
          <a:bodyPr wrap="square">
            <a:spAutoFit/>
          </a:bodyPr>
          <a:lstStyle/>
          <a:p>
            <a:pPr>
              <a:lnSpc>
                <a:spcPct val="107000"/>
              </a:lnSpc>
              <a:spcAft>
                <a:spcPts val="8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Разобщающая шина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используется при значительном снижении окклюзионной высоты. Величина физиологического покоя и высота окклюзионной шины должна быть одинаковой. Шина изготавливается на одной из челюстей, перекрывая зубной ряд.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Репозиционная шина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осуществляет репозицию н.ч. при ее смещении. Устанавливается под рентгенологическим контролем ВНЧС, носится 3 месяца.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Релаксационная шина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изготавливается с перекидными кламмерами, проходящими между клыками и премолярами на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в.ч</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величина сообщения - 1-2 мм</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Стабилизирующая шина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изготавливается на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в.ч</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создает множественный контакт щечных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бугров </a:t>
            </a:r>
            <a:b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нижних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зубов в центральной окклюзии</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разобщение 2 мм.</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506" name="Picture 2" descr="Мышечно-суставная дисфункция: v_furman — LiveJour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164401"/>
            <a:ext cx="3172564" cy="239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3825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64</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907704" y="566806"/>
            <a:ext cx="6635080" cy="2862194"/>
          </a:xfrm>
          <a:prstGeom prst="rect">
            <a:avLst/>
          </a:prstGeom>
        </p:spPr>
        <p:txBody>
          <a:bodyPr wrap="square">
            <a:spAutoFit/>
          </a:bodyPr>
          <a:lstStyle/>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Клинические наблюдения кафедры показали, что аппаратурное лечение парафункций жевательных мышц должно быть строго индивидуализировано в зависимости от клинической формы парафункции жевательных мышц и возникающих осложнений (трансверзальных или дистальных смещений н.ч., стираемость зубов).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Наряду с аппаратами применяются инъекции анестетиков и физиопроцедуры – </a:t>
            </a:r>
            <a:r>
              <a:rPr lang="ru-RU"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электрофорез с лекарственными веществами, массаж, проводится </a:t>
            </a:r>
            <a:r>
              <a:rPr lang="ru-RU" b="1" i="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электромиостимуляция</a:t>
            </a:r>
            <a:r>
              <a:rPr lang="ru-RU"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ru-RU" sz="16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530" name="Picture 2" descr="Электрофорез - что это за процедура? Показания и противопоказания к  применени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501" y="3520576"/>
            <a:ext cx="3528392" cy="235226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Лечение бруксизма ботоксом / диспортом - Пластическая хирургия, врачебная и  аппаратная косметология в Королёве – Пластический хирург Мурзаева Резеда  Атаевн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652" y="3520576"/>
            <a:ext cx="2703140" cy="235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050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65</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692696"/>
            <a:ext cx="6635080" cy="5540876"/>
          </a:xfrm>
          <a:prstGeom prst="rect">
            <a:avLst/>
          </a:prstGeom>
        </p:spPr>
        <p:txBody>
          <a:bodyPr wrap="square">
            <a:spAutoFit/>
          </a:bodyPr>
          <a:lstStyle/>
          <a:p>
            <a:pPr>
              <a:lnSpc>
                <a:spcPct val="107000"/>
              </a:lnSpc>
              <a:spcAft>
                <a:spcPts val="800"/>
              </a:spcAft>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Таким образом, лечение пациентов с различными формами парафункций жевательных мышц представляет определенные трудности, осуществляется комплексно врачами общего профиля и стоматологами. </a:t>
            </a:r>
          </a:p>
          <a:p>
            <a:pPr algn="ctr">
              <a:lnSpc>
                <a:spcPct val="107000"/>
              </a:lnSpc>
              <a:spcAft>
                <a:spcPts val="800"/>
              </a:spcAft>
            </a:pPr>
            <a:r>
              <a:rPr lang="ru-RU" b="1" i="1" dirty="0" smtClean="0">
                <a:solidFill>
                  <a:srgbClr val="4F81BD"/>
                </a:solidFill>
                <a:latin typeface="Times New Roman" panose="02020603050405020304" pitchFamily="18" charset="0"/>
                <a:ea typeface="Calibri" panose="020F0502020204030204" pitchFamily="34" charset="0"/>
                <a:cs typeface="Times New Roman" panose="02020603050405020304" pitchFamily="18" charset="0"/>
              </a:rPr>
              <a:t>Проводят местное лечение, снимают нефункциональные ортопедические конструкции, ликвидируют преждевременные зубные контакты. </a:t>
            </a:r>
          </a:p>
          <a:p>
            <a:pPr>
              <a:lnSpc>
                <a:spcPct val="107000"/>
              </a:lnSpc>
              <a:spcAft>
                <a:spcPts val="800"/>
              </a:spcAft>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Общесанационные мероприятия проводятся под контролем окклюзионных капп, проводится массаж, </a:t>
            </a:r>
            <a:r>
              <a:rPr lang="ru-RU"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миогимнастика</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физиопроцедуры, устраняется боль и напряжение в жевательных мышцах. При массивном удалении зуб изготавливаются иммедиат-каппы. </a:t>
            </a:r>
          </a:p>
          <a:p>
            <a:pPr algn="ctr">
              <a:lnSpc>
                <a:spcPct val="107000"/>
              </a:lnSpc>
              <a:spcAft>
                <a:spcPts val="800"/>
              </a:spcAft>
            </a:pPr>
            <a:r>
              <a:rPr lang="ru-RU" b="1"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Завершается лечение рациональным протезированием. Для предупреждения рецидивов парафункции изготавливаются окклюзионные каппы из эластичной пластмассы. </a:t>
            </a:r>
          </a:p>
          <a:p>
            <a:pPr>
              <a:lnSpc>
                <a:spcPct val="107000"/>
              </a:lnSpc>
              <a:spcAft>
                <a:spcPts val="800"/>
              </a:spcAft>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Пациенты находятся на диспансерном наблюдении с посещением стоматолога один раз в шесть месяцев.</a:t>
            </a:r>
            <a:endParaRPr lang="ru-RU" sz="16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73978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8"/>
            <a:ext cx="9149631" cy="6853782"/>
          </a:xfrm>
          <a:prstGeom prst="rect">
            <a:avLst/>
          </a:prstGeom>
        </p:spPr>
      </p:pic>
      <p:pic>
        <p:nvPicPr>
          <p:cNvPr id="3" name="Picture 2" descr="C:\Users\1\Desktop\логотип.png"/>
          <p:cNvPicPr>
            <a:picLocks noChangeAspect="1" noChangeArrowheads="1"/>
          </p:cNvPicPr>
          <p:nvPr/>
        </p:nvPicPr>
        <p:blipFill>
          <a:blip r:embed="rId3" cstate="print">
            <a:lum bright="-10000"/>
          </a:blip>
          <a:srcRect/>
          <a:stretch>
            <a:fillRect/>
          </a:stretch>
        </p:blipFill>
        <p:spPr bwMode="auto">
          <a:xfrm>
            <a:off x="1187624" y="44624"/>
            <a:ext cx="1368152" cy="1423511"/>
          </a:xfrm>
          <a:prstGeom prst="rect">
            <a:avLst/>
          </a:prstGeom>
          <a:noFill/>
          <a:ln w="9525">
            <a:noFill/>
            <a:miter lim="800000"/>
            <a:headEnd/>
            <a:tailEnd/>
          </a:ln>
        </p:spPr>
      </p:pic>
      <p:sp>
        <p:nvSpPr>
          <p:cNvPr id="5" name="TextBox 4"/>
          <p:cNvSpPr txBox="1"/>
          <p:nvPr/>
        </p:nvSpPr>
        <p:spPr>
          <a:xfrm>
            <a:off x="3563888" y="1859925"/>
            <a:ext cx="5328592" cy="1938992"/>
          </a:xfrm>
          <a:prstGeom prst="rect">
            <a:avLst/>
          </a:prstGeom>
          <a:noFill/>
        </p:spPr>
        <p:txBody>
          <a:bodyPr wrap="square" rtlCol="0">
            <a:spAutoFit/>
          </a:bodyPr>
          <a:lstStyle/>
          <a:p>
            <a:pPr algn="ctr"/>
            <a:r>
              <a:rPr lang="ru-RU" sz="6000" b="1" dirty="0" smtClean="0">
                <a:solidFill>
                  <a:schemeClr val="bg1"/>
                </a:solidFill>
                <a:latin typeface="Cambria" panose="02040503050406030204" pitchFamily="18" charset="0"/>
              </a:rPr>
              <a:t>Благодарю за внимание!</a:t>
            </a:r>
            <a:endParaRPr lang="ru-RU" sz="3600" b="1" dirty="0" smtClean="0">
              <a:solidFill>
                <a:schemeClr val="bg1"/>
              </a:solidFill>
              <a:latin typeface="Cambria" panose="02040503050406030204" pitchFamily="18" charset="0"/>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66</a:t>
            </a:fld>
            <a:endParaRPr lang="ru-RU"/>
          </a:p>
        </p:txBody>
      </p:sp>
      <p:sp>
        <p:nvSpPr>
          <p:cNvPr id="8" name="Rectangle 3"/>
          <p:cNvSpPr>
            <a:spLocks noChangeArrowheads="1"/>
          </p:cNvSpPr>
          <p:nvPr/>
        </p:nvSpPr>
        <p:spPr bwMode="auto">
          <a:xfrm>
            <a:off x="2843808" y="63881"/>
            <a:ext cx="6192688" cy="1384995"/>
          </a:xfrm>
          <a:prstGeom prst="rect">
            <a:avLst/>
          </a:prstGeom>
          <a:noFill/>
          <a:ln w="9525">
            <a:noFill/>
            <a:miter lim="800000"/>
            <a:headEnd/>
            <a:tailEnd/>
          </a:ln>
        </p:spPr>
        <p:txBody>
          <a:bodyPr wrap="square" anchor="ctr">
            <a:spAutoFit/>
          </a:bodyPr>
          <a:lstStyle/>
          <a:p>
            <a:pPr algn="ctr"/>
            <a:r>
              <a:rPr lang="ru-RU" sz="1400" b="1" dirty="0" smtClean="0">
                <a:latin typeface="Cambria" panose="02040503050406030204" pitchFamily="18" charset="0"/>
                <a:cs typeface="Times New Roman" pitchFamily="18" charset="0"/>
              </a:rPr>
              <a:t>ФЕДЕРАЛЬНОЕ  ГОСУДАРСТВЕННОЕ БЮДЖЕТНОЕ ОБРАЗОВАТЕЛЬНОЕ </a:t>
            </a:r>
            <a:r>
              <a:rPr lang="ru-RU" sz="1400" b="1" dirty="0">
                <a:latin typeface="Cambria" panose="02040503050406030204" pitchFamily="18" charset="0"/>
                <a:cs typeface="Times New Roman" pitchFamily="18" charset="0"/>
              </a:rPr>
              <a:t>УЧРЕЖДЕНИЕ  </a:t>
            </a:r>
            <a:r>
              <a:rPr lang="ru-RU" sz="1400" b="1" dirty="0" smtClean="0">
                <a:latin typeface="Cambria" panose="02040503050406030204" pitchFamily="18" charset="0"/>
                <a:cs typeface="Times New Roman" pitchFamily="18" charset="0"/>
              </a:rPr>
              <a:t>ВЫСШЕГО ОБРАЗОВАНИЯ</a:t>
            </a:r>
          </a:p>
          <a:p>
            <a:pPr algn="ctr"/>
            <a:endParaRPr lang="ru-RU" sz="1400" b="1" dirty="0">
              <a:latin typeface="Cambria" panose="02040503050406030204" pitchFamily="18" charset="0"/>
            </a:endParaRPr>
          </a:p>
          <a:p>
            <a:pPr algn="ctr" eaLnBrk="0" hangingPunct="0"/>
            <a:r>
              <a:rPr lang="ru-RU" sz="1400" b="1" dirty="0">
                <a:solidFill>
                  <a:srgbClr val="C00000"/>
                </a:solidFill>
                <a:latin typeface="Cambria" panose="02040503050406030204" pitchFamily="18" charset="0"/>
                <a:cs typeface="Times New Roman" pitchFamily="18" charset="0"/>
              </a:rPr>
              <a:t>КУБАНСКИЙ ГОСУДАРСТВЕННЫЙ МЕДИЦИНСКИЙ </a:t>
            </a:r>
            <a:r>
              <a:rPr lang="ru-RU" sz="1400" b="1" dirty="0" smtClean="0">
                <a:solidFill>
                  <a:srgbClr val="C00000"/>
                </a:solidFill>
                <a:latin typeface="Cambria" panose="02040503050406030204" pitchFamily="18" charset="0"/>
                <a:cs typeface="Times New Roman" pitchFamily="18" charset="0"/>
              </a:rPr>
              <a:t>УНИВЕРСИТЕТ</a:t>
            </a:r>
          </a:p>
          <a:p>
            <a:pPr algn="ctr" eaLnBrk="0" hangingPunct="0"/>
            <a:endParaRPr lang="ru-RU" sz="1400" b="1" dirty="0">
              <a:solidFill>
                <a:srgbClr val="C00000"/>
              </a:solidFill>
              <a:latin typeface="Cambria" panose="02040503050406030204" pitchFamily="18" charset="0"/>
            </a:endParaRPr>
          </a:p>
          <a:p>
            <a:pPr algn="ctr" eaLnBrk="0" hangingPunct="0"/>
            <a:r>
              <a:rPr lang="ru-RU" sz="1400" b="1" dirty="0">
                <a:latin typeface="Cambria" panose="02040503050406030204" pitchFamily="18" charset="0"/>
                <a:cs typeface="Times New Roman" pitchFamily="18" charset="0"/>
              </a:rPr>
              <a:t>МИНИСТЕРСТВА ЗДРАВООХРАНЕНИЯ </a:t>
            </a:r>
            <a:r>
              <a:rPr lang="ru-RU" sz="1400" b="1" dirty="0" smtClean="0">
                <a:latin typeface="Cambria" panose="02040503050406030204" pitchFamily="18" charset="0"/>
                <a:cs typeface="Times New Roman" pitchFamily="18" charset="0"/>
              </a:rPr>
              <a:t>РОССИЙСКОЙ ФЕДЕРАЦИИ</a:t>
            </a:r>
            <a:endParaRPr lang="ru-RU" sz="1400" b="1" dirty="0">
              <a:latin typeface="Cambria" panose="02040503050406030204" pitchFamily="18" charset="0"/>
            </a:endParaRPr>
          </a:p>
        </p:txBody>
      </p:sp>
    </p:spTree>
    <p:extLst>
      <p:ext uri="{BB962C8B-B14F-4D97-AF65-F5344CB8AC3E}">
        <p14:creationId xmlns:p14="http://schemas.microsoft.com/office/powerpoint/2010/main" val="1922436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a:p>
        </p:txBody>
      </p:sp>
      <p:pic>
        <p:nvPicPr>
          <p:cNvPr id="7" name="Рисунок 6"/>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63688" y="302718"/>
            <a:ext cx="7056784" cy="6236194"/>
          </a:xfrm>
          <a:prstGeom prst="rect">
            <a:avLst/>
          </a:prstGeom>
        </p:spPr>
        <p:txBody>
          <a:bodyPr wrap="square">
            <a:spAutoFit/>
          </a:bodyPr>
          <a:lstStyle/>
          <a:p>
            <a:pPr>
              <a:lnSpc>
                <a:spcPct val="107000"/>
              </a:lnSpc>
              <a:spcAft>
                <a:spcPts val="800"/>
              </a:spcAft>
            </a:pP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Причины возникновения </a:t>
            </a:r>
            <a:r>
              <a:rPr lang="ru-RU" dirty="0">
                <a:latin typeface="Times New Roman" panose="02020603050405020304" pitchFamily="18" charset="0"/>
                <a:ea typeface="Calibri" panose="020F0502020204030204" pitchFamily="34" charset="0"/>
                <a:cs typeface="Times New Roman" panose="02020603050405020304" pitchFamily="18" charset="0"/>
              </a:rPr>
              <a:t>парафункции жевательных мышц разнообразны.</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Ряд авторов отдают предпочтение местным нарушениям, другие авторы считают, что общие изменения в организме доминируют. Такое деление схематично, так как взаимосочетание и превалирование местных или общих факторов коренным образом меняет клиническую форму парафункций, а, следовательно, и методы проводимого лечения.</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Из </a:t>
            </a:r>
            <a:r>
              <a:rPr lang="ru-RU" b="1"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местных </a:t>
            </a:r>
            <a:r>
              <a:rPr lang="ru-RU" dirty="0">
                <a:latin typeface="Times New Roman" panose="02020603050405020304" pitchFamily="18" charset="0"/>
                <a:ea typeface="Calibri" panose="020F0502020204030204" pitchFamily="34" charset="0"/>
                <a:cs typeface="Times New Roman" panose="02020603050405020304" pitchFamily="18" charset="0"/>
              </a:rPr>
              <a:t>причин, доминирующую роль авторы отдают:</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окклюзионным нарушениям и преждевременным зубным контактам,</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деформациям зубных рядов и частичной потере зубов.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Данные нарушения приводят к </a:t>
            </a:r>
            <a:r>
              <a:rPr lang="ru-RU" dirty="0" err="1">
                <a:latin typeface="Times New Roman" panose="02020603050405020304" pitchFamily="18" charset="0"/>
                <a:ea typeface="Calibri" panose="020F0502020204030204" pitchFamily="34" charset="0"/>
                <a:cs typeface="Times New Roman" panose="02020603050405020304" pitchFamily="18" charset="0"/>
              </a:rPr>
              <a:t>трансверзальным</a:t>
            </a:r>
            <a:r>
              <a:rPr lang="ru-RU" dirty="0">
                <a:latin typeface="Times New Roman" panose="02020603050405020304" pitchFamily="18" charset="0"/>
                <a:ea typeface="Calibri" panose="020F0502020204030204" pitchFamily="34" charset="0"/>
                <a:cs typeface="Times New Roman" panose="02020603050405020304" pitchFamily="18" charset="0"/>
              </a:rPr>
              <a:t> и дистальным смещениями н.ч., блокируют плавность движения, вызывают напряжение и боль в жевательных мышцах. Неравномерная патологическая стираемость, некачественно изготовленные зубные протезы, приводят к снижению </a:t>
            </a:r>
            <a:r>
              <a:rPr lang="ru-RU" dirty="0" err="1">
                <a:latin typeface="Times New Roman" panose="02020603050405020304" pitchFamily="18" charset="0"/>
                <a:ea typeface="Calibri" panose="020F0502020204030204" pitchFamily="34" charset="0"/>
                <a:cs typeface="Times New Roman" panose="02020603050405020304" pitchFamily="18" charset="0"/>
              </a:rPr>
              <a:t>межальвеолярной</a:t>
            </a:r>
            <a:r>
              <a:rPr lang="ru-RU" dirty="0">
                <a:latin typeface="Times New Roman" panose="02020603050405020304" pitchFamily="18" charset="0"/>
                <a:ea typeface="Calibri" panose="020F0502020204030204" pitchFamily="34" charset="0"/>
                <a:cs typeface="Times New Roman" panose="02020603050405020304" pitchFamily="18" charset="0"/>
              </a:rPr>
              <a:t> высоты. В жевательных мышцах возникают сначала функциональные изменения, а, затем и морфологические.</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277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Самая частая причина боли в лице - и это не тройничный нерв! | О мигрени и  не только | Яндекс Дзе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996952"/>
            <a:ext cx="1974957" cy="1672131"/>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8</a:t>
            </a:fld>
            <a:endParaRPr lang="ru-RU"/>
          </a:p>
        </p:txBody>
      </p:sp>
      <p:pic>
        <p:nvPicPr>
          <p:cNvPr id="7" name="Рисунок 6"/>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835696" y="568960"/>
            <a:ext cx="7200800" cy="6145016"/>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Общесоматические заболевания усугубляют тяжесть течения парафункций. Имеются единичные сообщения о взаимосвязи клинической формы парафункции жевательных мышц с общими заболеваниями организма.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Анализ </a:t>
            </a:r>
            <a:r>
              <a:rPr lang="ru-RU" dirty="0">
                <a:latin typeface="Times New Roman" panose="02020603050405020304" pitchFamily="18" charset="0"/>
                <a:ea typeface="Calibri" panose="020F0502020204030204" pitchFamily="34" charset="0"/>
                <a:cs typeface="Times New Roman" panose="02020603050405020304" pitchFamily="18" charset="0"/>
              </a:rPr>
              <a:t>отечественной и зарубежной литературы показывает, что на возникновение парафункций жевательных мышц влияют как местные стоматологические факторы, так и общие, которые можно подразделить на экзогенные и эндогенные.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Среди </a:t>
            </a: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экзогенных</a:t>
            </a:r>
            <a:r>
              <a:rPr lang="ru-RU" dirty="0" smtClean="0">
                <a:latin typeface="Times New Roman" panose="02020603050405020304" pitchFamily="18" charset="0"/>
                <a:ea typeface="Calibri" panose="020F0502020204030204" pitchFamily="34" charset="0"/>
                <a:cs typeface="Times New Roman" panose="02020603050405020304" pitchFamily="18" charset="0"/>
              </a:rPr>
              <a:t> превалируют: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профессиональные вредности;</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воздействие </a:t>
            </a:r>
            <a:r>
              <a:rPr lang="ru-RU" dirty="0">
                <a:latin typeface="Times New Roman" panose="02020603050405020304" pitchFamily="18" charset="0"/>
                <a:ea typeface="Calibri" panose="020F0502020204030204" pitchFamily="34" charset="0"/>
                <a:cs typeface="Times New Roman" panose="02020603050405020304" pitchFamily="18" charset="0"/>
              </a:rPr>
              <a:t>окружающей </a:t>
            </a:r>
            <a:r>
              <a:rPr lang="ru-RU" dirty="0" smtClean="0">
                <a:latin typeface="Times New Roman" panose="02020603050405020304" pitchFamily="18" charset="0"/>
                <a:ea typeface="Calibri" panose="020F0502020204030204" pitchFamily="34" charset="0"/>
                <a:cs typeface="Times New Roman" panose="02020603050405020304" pitchFamily="18" charset="0"/>
              </a:rPr>
              <a:t>среды;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стрессовые </a:t>
            </a:r>
            <a:r>
              <a:rPr lang="ru-RU" dirty="0">
                <a:latin typeface="Times New Roman" panose="02020603050405020304" pitchFamily="18" charset="0"/>
                <a:ea typeface="Calibri" panose="020F0502020204030204" pitchFamily="34" charset="0"/>
                <a:cs typeface="Times New Roman" panose="02020603050405020304" pitchFamily="18" charset="0"/>
              </a:rPr>
              <a:t>ситуации (напряжение). </a:t>
            </a: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К </a:t>
            </a: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эндогенным</a:t>
            </a:r>
            <a:r>
              <a:rPr lang="ru-RU" dirty="0">
                <a:latin typeface="Times New Roman" panose="02020603050405020304" pitchFamily="18" charset="0"/>
                <a:ea typeface="Calibri" panose="020F0502020204030204" pitchFamily="34" charset="0"/>
                <a:cs typeface="Times New Roman" panose="02020603050405020304" pitchFamily="18" charset="0"/>
              </a:rPr>
              <a:t> можно отнести наличие общесоматической патологии. У одних больных с парафункцией жевательных мышц превалируют местные факторы, и они являются этиологическими.  В этом случае развивается определенная клиническая форма парафункций.</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У других больных доминируют общие факторы, они являются ведущими в комплексе с местными проявлениями.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24941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Бруксизм (зубной скрежет): причины и леч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065" y="4365104"/>
            <a:ext cx="3591736" cy="1991246"/>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9</a:t>
            </a:fld>
            <a:endParaRPr lang="ru-RU"/>
          </a:p>
        </p:txBody>
      </p:sp>
      <p:pic>
        <p:nvPicPr>
          <p:cNvPr id="7" name="Рисунок 6"/>
          <p:cNvPicPr/>
          <p:nvPr/>
        </p:nvPicPr>
        <p:blipFill rotWithShape="1">
          <a:blip r:embed="rId3"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8" name="Picture 2" descr="C:\Users\1\Desktop\логотип.png"/>
          <p:cNvPicPr>
            <a:picLocks noChangeAspect="1" noChangeArrowheads="1"/>
          </p:cNvPicPr>
          <p:nvPr/>
        </p:nvPicPr>
        <p:blipFill>
          <a:blip r:embed="rId4"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3" name="Прямоугольник 2"/>
          <p:cNvSpPr/>
          <p:nvPr/>
        </p:nvSpPr>
        <p:spPr>
          <a:xfrm>
            <a:off x="1763688" y="620688"/>
            <a:ext cx="6552728" cy="5153334"/>
          </a:xfrm>
          <a:prstGeom prst="rect">
            <a:avLst/>
          </a:prstGeom>
        </p:spPr>
        <p:txBody>
          <a:bodyPr wrap="square">
            <a:spAutoFit/>
          </a:bodyPr>
          <a:lstStyle/>
          <a:p>
            <a:pPr>
              <a:lnSpc>
                <a:spcPct val="107000"/>
              </a:lnSpc>
              <a:spcAft>
                <a:spcPts val="800"/>
              </a:spcAft>
            </a:pP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Клиническая картина</a:t>
            </a:r>
            <a:r>
              <a:rPr lang="ru-RU" dirty="0">
                <a:latin typeface="Times New Roman" panose="02020603050405020304" pitchFamily="18" charset="0"/>
                <a:ea typeface="Calibri" panose="020F0502020204030204" pitchFamily="34" charset="0"/>
                <a:cs typeface="Times New Roman" panose="02020603050405020304" pitchFamily="18" charset="0"/>
              </a:rPr>
              <a:t> парафункции жевательных мышц весьма разнообразна и включает в себя различные формы. Некоторые из них имеют стёртую клиническую картину, поэтому не всегда вовремя и правильно диагностируются специалистами. Другие же пациенты, наоборот, предъявляют разнообразные жалобы, бурно их излагают, попадают к врачам общего профиля, где получают симптоматическое лечение, усугубляя данное заболевание.</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dirty="0">
                <a:latin typeface="Times New Roman" panose="02020603050405020304" pitchFamily="18" charset="0"/>
                <a:ea typeface="Calibri" panose="020F0502020204030204" pitchFamily="34" charset="0"/>
                <a:cs typeface="Times New Roman" panose="02020603050405020304" pitchFamily="18" charset="0"/>
              </a:rPr>
              <a:t>1987 году </a:t>
            </a:r>
            <a:r>
              <a:rPr lang="ru-RU" dirty="0" err="1">
                <a:latin typeface="Times New Roman" panose="02020603050405020304" pitchFamily="18" charset="0"/>
                <a:ea typeface="Calibri" panose="020F0502020204030204" pitchFamily="34" charset="0"/>
                <a:cs typeface="Times New Roman" panose="02020603050405020304" pitchFamily="18" charset="0"/>
              </a:rPr>
              <a:t>Залигян</a:t>
            </a:r>
            <a:r>
              <a:rPr lang="ru-RU" dirty="0">
                <a:latin typeface="Times New Roman" panose="02020603050405020304" pitchFamily="18" charset="0"/>
                <a:ea typeface="Calibri" panose="020F0502020204030204" pitchFamily="34" charset="0"/>
                <a:cs typeface="Times New Roman" panose="02020603050405020304" pitchFamily="18" charset="0"/>
              </a:rPr>
              <a:t> предложила выделить следующие </a:t>
            </a:r>
            <a:r>
              <a:rPr lang="en-US" dirty="0" smtClean="0">
                <a:latin typeface="Times New Roman" panose="02020603050405020304" pitchFamily="18" charset="0"/>
                <a:ea typeface="Calibri" panose="020F0502020204030204" pitchFamily="34" charset="0"/>
                <a:cs typeface="Times New Roman" panose="02020603050405020304" pitchFamily="18" charset="0"/>
              </a:rPr>
              <a:t/>
            </a:r>
            <a:br>
              <a:rPr lang="en-US" dirty="0" smtClean="0">
                <a:latin typeface="Times New Roman" panose="02020603050405020304" pitchFamily="18" charset="0"/>
                <a:ea typeface="Calibri" panose="020F0502020204030204" pitchFamily="34" charset="0"/>
                <a:cs typeface="Times New Roman" panose="02020603050405020304" pitchFamily="18" charset="0"/>
              </a:rPr>
            </a:br>
            <a:r>
              <a:rPr lang="ru-RU" b="1"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формы </a:t>
            </a:r>
            <a:r>
              <a:rPr lang="ru-RU"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бруксизма</a:t>
            </a:r>
            <a:r>
              <a:rPr lang="ru-RU" dirty="0">
                <a:latin typeface="Times New Roman" panose="02020603050405020304" pitchFamily="18" charset="0"/>
                <a:ea typeface="Calibri" panose="020F0502020204030204" pitchFamily="34" charset="0"/>
                <a:cs typeface="Times New Roman" panose="02020603050405020304" pitchFamily="18" charset="0"/>
              </a:rPr>
              <a:t> у взрослых:</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1. Острая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2. Хроническая компенсированная</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3. Хроническая осложненная</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4. </a:t>
            </a:r>
            <a:r>
              <a:rPr lang="ru-RU" dirty="0" err="1">
                <a:latin typeface="Times New Roman" panose="02020603050405020304" pitchFamily="18" charset="0"/>
                <a:ea typeface="Calibri" panose="020F0502020204030204" pitchFamily="34" charset="0"/>
                <a:cs typeface="Times New Roman" panose="02020603050405020304" pitchFamily="18" charset="0"/>
              </a:rPr>
              <a:t>Нейробруксизм</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1914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2421</TotalTime>
  <Words>4697</Words>
  <Application>Microsoft Office PowerPoint</Application>
  <PresentationFormat>Экран (4:3)</PresentationFormat>
  <Paragraphs>308</Paragraphs>
  <Slides>66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66</vt:i4>
      </vt:variant>
    </vt:vector>
  </HeadingPairs>
  <TitlesOfParts>
    <vt:vector size="72" baseType="lpstr">
      <vt:lpstr>Arial</vt:lpstr>
      <vt:lpstr>Calibri</vt:lpstr>
      <vt:lpstr>Cambria</vt:lpstr>
      <vt:lpstr>Courier New</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Наталья</dc:creator>
  <cp:lastModifiedBy>Кафедра</cp:lastModifiedBy>
  <cp:revision>157</cp:revision>
  <dcterms:modified xsi:type="dcterms:W3CDTF">2020-12-29T08:01:51Z</dcterms:modified>
</cp:coreProperties>
</file>