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36"/>
  </p:notesMasterIdLst>
  <p:sldIdLst>
    <p:sldId id="273" r:id="rId2"/>
    <p:sldId id="274" r:id="rId3"/>
    <p:sldId id="292" r:id="rId4"/>
    <p:sldId id="319" r:id="rId5"/>
    <p:sldId id="320" r:id="rId6"/>
    <p:sldId id="328" r:id="rId7"/>
    <p:sldId id="329" r:id="rId8"/>
    <p:sldId id="293" r:id="rId9"/>
    <p:sldId id="321" r:id="rId10"/>
    <p:sldId id="322" r:id="rId11"/>
    <p:sldId id="323" r:id="rId12"/>
    <p:sldId id="299" r:id="rId13"/>
    <p:sldId id="294" r:id="rId14"/>
    <p:sldId id="295" r:id="rId15"/>
    <p:sldId id="296" r:id="rId16"/>
    <p:sldId id="297" r:id="rId17"/>
    <p:sldId id="298" r:id="rId18"/>
    <p:sldId id="301" r:id="rId19"/>
    <p:sldId id="302" r:id="rId20"/>
    <p:sldId id="303" r:id="rId21"/>
    <p:sldId id="330" r:id="rId22"/>
    <p:sldId id="331" r:id="rId23"/>
    <p:sldId id="304" r:id="rId24"/>
    <p:sldId id="325" r:id="rId25"/>
    <p:sldId id="332" r:id="rId26"/>
    <p:sldId id="333" r:id="rId27"/>
    <p:sldId id="324" r:id="rId28"/>
    <p:sldId id="306" r:id="rId29"/>
    <p:sldId id="326" r:id="rId30"/>
    <p:sldId id="327" r:id="rId31"/>
    <p:sldId id="307" r:id="rId32"/>
    <p:sldId id="308" r:id="rId33"/>
    <p:sldId id="309" r:id="rId34"/>
    <p:sldId id="290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52" d="100"/>
          <a:sy n="52" d="100"/>
        </p:scale>
        <p:origin x="1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3BBDB59-DC51-40E0-828D-401CD37657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7D0890-37D9-4B38-A9F3-036CAB33840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D842DC-BAE1-42EF-B4D3-F272D23FAA27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B496F9F2-F780-4679-8E25-611106A505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3348459-C7E1-4568-AC83-106C962DA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F1254-A6FA-48CD-88AD-F4E918CF1B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3667AD-E596-43EA-9293-4F8A095D8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7E361DE-EEF1-4656-B21A-4309A0AA2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330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0E07E1-9D09-456D-8AFB-2393498C3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D7EF-15E6-4C6D-B04E-6071A9305F14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D959C7-BCFC-425C-99A4-C204359E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31033-F4CB-497E-95C8-55BF99E6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9C804-B1ED-4B8B-B11B-41C59DE6DE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294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72F399-54BE-4518-B348-4A2DBF64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B65E0-665B-40EA-B9A1-5DE77BB5CBA8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C623F-06FA-4E01-B00A-5848C4E5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E750C-EBA5-4601-BDBF-B2B39DDF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993AF-EB93-49F6-AD3D-D5F5B32DC4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224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78AA63-2FFB-4FE4-9E3F-5BFAD587F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4B598-CEF3-4D05-909D-65CBBF744EE9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9D0EDA-436F-4C11-9B1D-E0719989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208F0-D053-4105-8DFB-B6054A93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F81E0-F5CA-47C7-A7CE-02B1B576BC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300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ACC961-614A-45AD-A3BA-27245EDD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881C-4F37-4F47-A98F-750FB649B81E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88EB4C-28BD-4E50-95B9-CB6DBA84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3DA193-08EE-4EFD-95F2-80E5A2CE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440F5-1D3B-43FC-A6FC-2A9DE9DF7E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787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B80124-8CAD-4FFC-B6BB-880F225C8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9C72-4EE7-4F5F-92C6-02A88712FB66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297DF0-1512-4269-AC14-9B1FCDD3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CC2CC-44BD-4DE7-92FE-A5C7FCCB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82336-99CB-40E7-9FF9-FADA75DA27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602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A84095D-3605-497B-ABE7-9351BF77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02F3F-9B8C-4801-8800-E769AF6D78EE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147F076-28C8-4CFC-8300-21803E64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828C1CA-AA7C-4EE1-BD10-BB6EDD5E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5BBFD-8233-425F-AB59-F9E0208C08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46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8AF0035-8927-4590-80B9-1C3E12DA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0F81-C6E5-4CB1-9E1E-E1D30EA0805B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41BAA7D-E270-46F4-BE9A-2E699EF3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5194F05-A411-45C9-9A25-7AABF5A8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7908F-1FC4-4F41-8022-19F1698079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15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C2A97A3-E148-43FF-B321-BB136815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0AAE-74EF-41D0-8A02-5521B25812A8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844ACE4-B4EC-4CD7-9621-9386EE5D6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FAA58C5-375E-41ED-BAD6-C0CB7919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268B5-D93C-44A2-8A50-04F5E66819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26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F31E6423-7A6C-4A64-8594-94B4B12D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A343F-A7CA-4FB2-B187-F8174492520B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4EEBDDB-5EDE-4444-B372-433279A4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364AA55-8A60-4DBA-8DAE-CFA2D364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1C72-56E6-4355-AED1-156134C9C3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4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2A6A32B-50D5-46A9-B4E9-7C6E4782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20B0-E8BA-44ED-BB22-242DD4B1F7F3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01367BB-6F69-419B-8C50-6264F084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3684232-9AB9-45A4-BA23-0A69A475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0787-7D9C-4CE7-B76F-4F0D9BD9DA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859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A2D24A0-DB60-4F4E-8870-CB78DBBE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2E55-F32A-48A3-824F-714D1664D497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4AD4D71-A29B-40F2-90FB-D4CA81C5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E3178BA-7BA5-4D83-B2B2-B841EF61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46536-F90B-4F34-B93E-549E5BCC08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731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67C4053-A9FF-43E5-927A-C5B9DF3EB9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DDDACB3-22E5-45B2-86F2-7D704FC5F1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C9B233-CC69-46E0-A8AC-A6919F3CB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0DA6A7-3BCB-45D8-9372-06556B2B2E8A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C0C1A-FF00-4AE3-A66C-2DB6CB847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9F7940-2864-4287-8AFE-DD2D928C1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E1F6ABA0-DB5F-40D7-8082-8C52F7F365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B8C58882-68CE-4090-AFB1-D06BAABE7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503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1\Desktop\логотип.png">
            <a:extLst>
              <a:ext uri="{FF2B5EF4-FFF2-40B4-BE49-F238E27FC236}">
                <a16:creationId xmlns:a16="http://schemas.microsoft.com/office/drawing/2014/main" id="{B84A80EA-3D9A-40F7-AFFA-144796B8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16033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EE279C-71E9-431D-97E0-D9F85F73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0C3436-FD22-42E0-B8CD-DCA0DF768EB2}" type="slidenum">
              <a:rPr lang="ru-RU" altLang="ru-RU">
                <a:solidFill>
                  <a:srgbClr val="898989"/>
                </a:solidFill>
              </a:rPr>
              <a:pPr/>
              <a:t>1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077" name="TextBox 5">
            <a:extLst>
              <a:ext uri="{FF2B5EF4-FFF2-40B4-BE49-F238E27FC236}">
                <a16:creationId xmlns:a16="http://schemas.microsoft.com/office/drawing/2014/main" id="{BD598AA0-6A40-4C41-A63B-D963DB1BB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469900"/>
            <a:ext cx="454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Лекция</a:t>
            </a:r>
          </a:p>
          <a:p>
            <a:pPr algn="ctr" eaLnBrk="1" hangingPunct="1"/>
            <a:r>
              <a:rPr lang="ru-RU" altLang="ru-RU" sz="1600" b="1" dirty="0">
                <a:latin typeface="Cambria" panose="02040503050406030204" pitchFamily="18" charset="0"/>
              </a:rPr>
              <a:t>по модулю </a:t>
            </a:r>
            <a:r>
              <a:rPr lang="ru-RU" altLang="ru-RU" sz="1600" b="1" dirty="0" smtClean="0">
                <a:latin typeface="Cambria" panose="02040503050406030204" pitchFamily="18" charset="0"/>
              </a:rPr>
              <a:t>«</a:t>
            </a:r>
            <a:r>
              <a:rPr lang="ru-RU" altLang="ru-RU" sz="1600" b="1" dirty="0" err="1" smtClean="0">
                <a:latin typeface="Cambria" panose="02040503050406030204" pitchFamily="18" charset="0"/>
              </a:rPr>
              <a:t>Гнатология</a:t>
            </a:r>
            <a:r>
              <a:rPr lang="ru-RU" altLang="ru-RU" sz="1600" b="1" dirty="0" smtClean="0">
                <a:latin typeface="Cambria" panose="02040503050406030204" pitchFamily="18" charset="0"/>
              </a:rPr>
              <a:t>»</a:t>
            </a:r>
            <a:endParaRPr lang="ru-RU" altLang="ru-RU" sz="1600" b="1" dirty="0">
              <a:latin typeface="Cambria" panose="02040503050406030204" pitchFamily="18" charset="0"/>
            </a:endParaRPr>
          </a:p>
          <a:p>
            <a:pPr algn="ctr" eaLnBrk="1" hangingPunct="1"/>
            <a:r>
              <a:rPr lang="ru-RU" altLang="ru-RU" sz="1600" b="1" dirty="0">
                <a:latin typeface="Cambria" panose="02040503050406030204" pitchFamily="18" charset="0"/>
              </a:rPr>
              <a:t>учебной дисциплины «Стоматология»</a:t>
            </a:r>
          </a:p>
        </p:txBody>
      </p:sp>
      <p:sp>
        <p:nvSpPr>
          <p:cNvPr id="3078" name="Подзаголовок 2">
            <a:extLst>
              <a:ext uri="{FF2B5EF4-FFF2-40B4-BE49-F238E27FC236}">
                <a16:creationId xmlns:a16="http://schemas.microsoft.com/office/drawing/2014/main" id="{6AC26322-C941-4FFC-841C-358720720F77}"/>
              </a:ext>
            </a:extLst>
          </p:cNvPr>
          <p:cNvSpPr txBox="1">
            <a:spLocks/>
          </p:cNvSpPr>
          <p:nvPr/>
        </p:nvSpPr>
        <p:spPr bwMode="auto">
          <a:xfrm>
            <a:off x="3282950" y="2212110"/>
            <a:ext cx="58674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Тема:</a:t>
            </a:r>
            <a:r>
              <a:rPr lang="ru-RU" alt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Анкилоз височно-нижнечелюстного сустава</a:t>
            </a:r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»</a:t>
            </a:r>
            <a:endParaRPr lang="ru-RU" altLang="ru-RU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ru-RU" altLang="ru-RU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ru-RU" altLang="ru-RU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DF436B-8864-4FAF-B10A-2F0976C44067}"/>
              </a:ext>
            </a:extLst>
          </p:cNvPr>
          <p:cNvSpPr txBox="1"/>
          <p:nvPr/>
        </p:nvSpPr>
        <p:spPr>
          <a:xfrm>
            <a:off x="3514725" y="4043363"/>
            <a:ext cx="5678488" cy="16989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Лекцию подготовила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" pitchFamily="18" charset="0"/>
              </a:rPr>
              <a:t>Доцент кафедры ортопедической стоматологии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" pitchFamily="18" charset="0"/>
              </a:rPr>
              <a:t>Калпакьянц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" pitchFamily="18" charset="0"/>
              </a:rPr>
              <a:t> Ольга Юрьевна</a:t>
            </a:r>
          </a:p>
          <a:p>
            <a:pPr algn="ctr" eaLnBrk="1" hangingPunct="1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080" name="Рисунок 3">
            <a:extLst>
              <a:ext uri="{FF2B5EF4-FFF2-40B4-BE49-F238E27FC236}">
                <a16:creationId xmlns:a16="http://schemas.microsoft.com/office/drawing/2014/main" id="{91B05BB8-4626-4FB1-90B0-426D08706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-26988"/>
            <a:ext cx="2000250" cy="145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>
            <a:extLst>
              <a:ext uri="{FF2B5EF4-FFF2-40B4-BE49-F238E27FC236}">
                <a16:creationId xmlns:a16="http://schemas.microsoft.com/office/drawing/2014/main" id="{3EC7A22C-4A3E-4063-9705-24A3A295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1\Desktop\логотип.png">
            <a:extLst>
              <a:ext uri="{FF2B5EF4-FFF2-40B4-BE49-F238E27FC236}">
                <a16:creationId xmlns:a16="http://schemas.microsoft.com/office/drawing/2014/main" id="{69209BDF-9E7C-4529-85EA-975EBD5F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7A98B0-DC61-47EA-801A-A0DE3017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6519EE-10E2-481A-AE62-37C1FED52279}" type="slidenum">
              <a:rPr lang="ru-RU" altLang="ru-RU">
                <a:solidFill>
                  <a:srgbClr val="898989"/>
                </a:solidFill>
              </a:rPr>
              <a:pPr/>
              <a:t>10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5125" name="TextBox 2">
            <a:extLst>
              <a:ext uri="{FF2B5EF4-FFF2-40B4-BE49-F238E27FC236}">
                <a16:creationId xmlns:a16="http://schemas.microsoft.com/office/drawing/2014/main" id="{41E05F31-C187-49A0-96B9-EDEF6037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4BB5C27-DB22-4248-A685-0C3F68B60633}"/>
              </a:ext>
            </a:extLst>
          </p:cNvPr>
          <p:cNvSpPr txBox="1">
            <a:spLocks/>
          </p:cNvSpPr>
          <p:nvPr/>
        </p:nvSpPr>
        <p:spPr>
          <a:xfrm>
            <a:off x="2267744" y="447748"/>
            <a:ext cx="6603929" cy="873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Клиническая картина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6">
            <a:extLst>
              <a:ext uri="{FF2B5EF4-FFF2-40B4-BE49-F238E27FC236}">
                <a16:creationId xmlns:a16="http://schemas.microsoft.com/office/drawing/2014/main" id="{0EB9426A-D635-44D6-8406-D981198F0E0A}"/>
              </a:ext>
            </a:extLst>
          </p:cNvPr>
          <p:cNvSpPr txBox="1">
            <a:spLocks/>
          </p:cNvSpPr>
          <p:nvPr/>
        </p:nvSpPr>
        <p:spPr>
          <a:xfrm>
            <a:off x="1631526" y="1088231"/>
            <a:ext cx="7515741" cy="531165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Aft>
                <a:spcPts val="1200"/>
              </a:spcAft>
              <a:buNone/>
            </a:pPr>
            <a:r>
              <a:rPr lang="ru-RU" sz="2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При одностороннем 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анкилозе происходит задержка роста и развития ветви и тела нижней челюсти на пораженной стороне и нормальное развитие на здоровой. При этом отмечается прогрессирующая асимметрия лица за счет смещения подбородка в сторону поражения. Открывание рта ограничено в пределах 0,7-1,0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см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ru-RU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При открывании рта смещение челюсти увеличивается. У всех больных отмечается нарушение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окклюзионных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 взаимоотношений зубных рядов и челюстей. При одностороннем поражении сустава у большинства больных на пораженной стороне альвеолярные отростки вместе с жевательными зубами наклоняются в оральную сторону, что приводит к резкому уменьшению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межальвеолярной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 высоты и к выраженной деформации челюстно-лицевой области. У ряда больных наблюдается перекрестный прикус.</a:t>
            </a:r>
          </a:p>
          <a:p>
            <a:pPr marL="0" indent="0" algn="l">
              <a:buNone/>
            </a:pPr>
            <a:endParaRPr lang="ru-RU" sz="2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>
            <a:extLst>
              <a:ext uri="{FF2B5EF4-FFF2-40B4-BE49-F238E27FC236}">
                <a16:creationId xmlns:a16="http://schemas.microsoft.com/office/drawing/2014/main" id="{3EC7A22C-4A3E-4063-9705-24A3A295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1\Desktop\логотип.png">
            <a:extLst>
              <a:ext uri="{FF2B5EF4-FFF2-40B4-BE49-F238E27FC236}">
                <a16:creationId xmlns:a16="http://schemas.microsoft.com/office/drawing/2014/main" id="{69209BDF-9E7C-4529-85EA-975EBD5F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7A98B0-DC61-47EA-801A-A0DE3017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6519EE-10E2-481A-AE62-37C1FED52279}" type="slidenum">
              <a:rPr lang="ru-RU" altLang="ru-RU">
                <a:solidFill>
                  <a:srgbClr val="898989"/>
                </a:solidFill>
              </a:rPr>
              <a:pPr/>
              <a:t>11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5125" name="TextBox 2">
            <a:extLst>
              <a:ext uri="{FF2B5EF4-FFF2-40B4-BE49-F238E27FC236}">
                <a16:creationId xmlns:a16="http://schemas.microsoft.com/office/drawing/2014/main" id="{41E05F31-C187-49A0-96B9-EDEF6037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4BB5C27-DB22-4248-A685-0C3F68B60633}"/>
              </a:ext>
            </a:extLst>
          </p:cNvPr>
          <p:cNvSpPr txBox="1">
            <a:spLocks/>
          </p:cNvSpPr>
          <p:nvPr/>
        </p:nvSpPr>
        <p:spPr>
          <a:xfrm>
            <a:off x="2267744" y="447748"/>
            <a:ext cx="6603929" cy="873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Клиническая картина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6">
            <a:extLst>
              <a:ext uri="{FF2B5EF4-FFF2-40B4-BE49-F238E27FC236}">
                <a16:creationId xmlns:a16="http://schemas.microsoft.com/office/drawing/2014/main" id="{0EB9426A-D635-44D6-8406-D981198F0E0A}"/>
              </a:ext>
            </a:extLst>
          </p:cNvPr>
          <p:cNvSpPr txBox="1">
            <a:spLocks/>
          </p:cNvSpPr>
          <p:nvPr/>
        </p:nvSpPr>
        <p:spPr>
          <a:xfrm>
            <a:off x="1631526" y="1088231"/>
            <a:ext cx="7515741" cy="531165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Aft>
                <a:spcPts val="600"/>
              </a:spcAft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При двустороннем поражении суставов развивается двусторонняя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микрогения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, вследствие резкого прогрессирующего недоразвития нижней челюсти. Возникает сагиттальная щель в пределах от 1 до 10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см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. Фронтальные зубы верхней челюсти при закрытом рте располагаются на нижней губе.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У всех больных при пальпации в пораженном суставе отмечается либо незначительное шарнирное движение при фиброзном анкилозе, либо полное отсутствие подвижности при костном сращении сочленовных поверхностей.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По данным литературы, полная неподвижность нижней челюсти наблюдается в 50 % случаев с двусторонним и в 19 % - с односторонним анкилозами.</a:t>
            </a:r>
          </a:p>
        </p:txBody>
      </p:sp>
    </p:spTree>
    <p:extLst>
      <p:ext uri="{BB962C8B-B14F-4D97-AF65-F5344CB8AC3E}">
        <p14:creationId xmlns:p14="http://schemas.microsoft.com/office/powerpoint/2010/main" val="400159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>
            <a:extLst>
              <a:ext uri="{FF2B5EF4-FFF2-40B4-BE49-F238E27FC236}">
                <a16:creationId xmlns:a16="http://schemas.microsoft.com/office/drawing/2014/main" id="{68AC6EE1-45CE-42C2-B78A-94D4FEE5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C:\Users\1\Desktop\логотип.png">
            <a:extLst>
              <a:ext uri="{FF2B5EF4-FFF2-40B4-BE49-F238E27FC236}">
                <a16:creationId xmlns:a16="http://schemas.microsoft.com/office/drawing/2014/main" id="{7126299C-2C43-45BC-A829-77257AE6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BB361E-68C0-4947-A2DD-7A276A71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256453-7331-47D6-81DE-04B3E49E945B}" type="slidenum">
              <a:rPr lang="ru-RU" altLang="ru-RU">
                <a:solidFill>
                  <a:srgbClr val="898989"/>
                </a:solidFill>
              </a:rPr>
              <a:pPr/>
              <a:t>12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2293" name="TextBox 2">
            <a:extLst>
              <a:ext uri="{FF2B5EF4-FFF2-40B4-BE49-F238E27FC236}">
                <a16:creationId xmlns:a16="http://schemas.microsoft.com/office/drawing/2014/main" id="{B7839E8C-D30D-4CEE-B116-712C281E7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6" name="Содержимое 5" descr="IMG_0347.JPG">
            <a:extLst>
              <a:ext uri="{FF2B5EF4-FFF2-40B4-BE49-F238E27FC236}">
                <a16:creationId xmlns:a16="http://schemas.microsoft.com/office/drawing/2014/main" id="{1B10AF01-9774-42B1-9988-EFD7DA6BD8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0468" y="115888"/>
            <a:ext cx="4417482" cy="3313112"/>
          </a:xfrm>
          <a:prstGeom prst="rect">
            <a:avLst/>
          </a:prstGeom>
        </p:spPr>
      </p:pic>
      <p:pic>
        <p:nvPicPr>
          <p:cNvPr id="8" name="Содержимое 3" descr="IMG_0348.JPG">
            <a:extLst>
              <a:ext uri="{FF2B5EF4-FFF2-40B4-BE49-F238E27FC236}">
                <a16:creationId xmlns:a16="http://schemas.microsoft.com/office/drawing/2014/main" id="{B5EC6F96-51E2-4F29-AF90-5CBA7A81864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6929" y="3429000"/>
            <a:ext cx="4417482" cy="33131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>
            <a:extLst>
              <a:ext uri="{FF2B5EF4-FFF2-40B4-BE49-F238E27FC236}">
                <a16:creationId xmlns:a16="http://schemas.microsoft.com/office/drawing/2014/main" id="{F6FE5AAA-3686-4B91-A711-68D8F8E9C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Users\1\Desktop\логотип.png">
            <a:extLst>
              <a:ext uri="{FF2B5EF4-FFF2-40B4-BE49-F238E27FC236}">
                <a16:creationId xmlns:a16="http://schemas.microsoft.com/office/drawing/2014/main" id="{F2FA5B4E-718B-423E-9F74-7356B372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BA3A37-5067-4C83-BACA-841D0A55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9F809-55D0-4AEF-985D-451AE893D234}" type="slidenum">
              <a:rPr lang="ru-RU" altLang="ru-RU">
                <a:solidFill>
                  <a:srgbClr val="898989"/>
                </a:solidFill>
              </a:rPr>
              <a:pPr/>
              <a:t>13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7173" name="TextBox 2">
            <a:extLst>
              <a:ext uri="{FF2B5EF4-FFF2-40B4-BE49-F238E27FC236}">
                <a16:creationId xmlns:a16="http://schemas.microsoft.com/office/drawing/2014/main" id="{6AC65CF6-B6C0-4872-9D77-CE4FC6EE5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7110DB-D532-4D3D-823A-AE002B1A75A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9752" y="80673"/>
            <a:ext cx="5347440" cy="666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>
            <a:extLst>
              <a:ext uri="{FF2B5EF4-FFF2-40B4-BE49-F238E27FC236}">
                <a16:creationId xmlns:a16="http://schemas.microsoft.com/office/drawing/2014/main" id="{5CF0F8E2-6405-4F91-BB8C-AAF45B4A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1\Desktop\логотип.png">
            <a:extLst>
              <a:ext uri="{FF2B5EF4-FFF2-40B4-BE49-F238E27FC236}">
                <a16:creationId xmlns:a16="http://schemas.microsoft.com/office/drawing/2014/main" id="{5C4EFF20-473D-4B76-957D-5EDAB252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CD37D3-7C9D-4AB4-9F3C-96E1BB35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98A2EF-60D3-4287-BCAF-355C34330190}" type="slidenum">
              <a:rPr lang="ru-RU" altLang="ru-RU">
                <a:solidFill>
                  <a:srgbClr val="898989"/>
                </a:solidFill>
              </a:rPr>
              <a:pPr/>
              <a:t>14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8197" name="TextBox 2">
            <a:extLst>
              <a:ext uri="{FF2B5EF4-FFF2-40B4-BE49-F238E27FC236}">
                <a16:creationId xmlns:a16="http://schemas.microsoft.com/office/drawing/2014/main" id="{A50C8956-79CD-42E9-ABB3-C07423D8C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6CA2C4-2B6B-4666-B9AA-F51551D0BB3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6147" y="136525"/>
            <a:ext cx="4830202" cy="645708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>
            <a:extLst>
              <a:ext uri="{FF2B5EF4-FFF2-40B4-BE49-F238E27FC236}">
                <a16:creationId xmlns:a16="http://schemas.microsoft.com/office/drawing/2014/main" id="{E7914B38-A19E-4FC7-918D-23F478C1C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C:\Users\1\Desktop\логотип.png">
            <a:extLst>
              <a:ext uri="{FF2B5EF4-FFF2-40B4-BE49-F238E27FC236}">
                <a16:creationId xmlns:a16="http://schemas.microsoft.com/office/drawing/2014/main" id="{9BC9A95B-47E5-4AD5-9B5E-32104EDD0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DCFE6E-152B-4FF2-855F-838F033D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AAB89A-35F7-4EDF-9BA4-54C20D15C8EB}" type="slidenum">
              <a:rPr lang="ru-RU" altLang="ru-RU">
                <a:solidFill>
                  <a:srgbClr val="898989"/>
                </a:solidFill>
              </a:rPr>
              <a:pPr/>
              <a:t>15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9221" name="TextBox 2">
            <a:extLst>
              <a:ext uri="{FF2B5EF4-FFF2-40B4-BE49-F238E27FC236}">
                <a16:creationId xmlns:a16="http://schemas.microsoft.com/office/drawing/2014/main" id="{2EA08662-41A2-48A6-9368-ED88250AA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F79E3C-7C02-4757-9376-213F7A3FD5B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6051" y="115888"/>
            <a:ext cx="5015888" cy="652534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>
            <a:extLst>
              <a:ext uri="{FF2B5EF4-FFF2-40B4-BE49-F238E27FC236}">
                <a16:creationId xmlns:a16="http://schemas.microsoft.com/office/drawing/2014/main" id="{AEF9F2B6-8786-425B-85D6-6728F8EB6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C:\Users\1\Desktop\логотип.png">
            <a:extLst>
              <a:ext uri="{FF2B5EF4-FFF2-40B4-BE49-F238E27FC236}">
                <a16:creationId xmlns:a16="http://schemas.microsoft.com/office/drawing/2014/main" id="{A5DE75CB-653C-42F3-A786-3DA3BC325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BB0C36-CB74-44A7-BE56-2F4067D2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FADC64-EC87-4767-BA52-E11D26BED453}" type="slidenum">
              <a:rPr lang="ru-RU" altLang="ru-RU">
                <a:solidFill>
                  <a:srgbClr val="898989"/>
                </a:solidFill>
              </a:rPr>
              <a:pPr/>
              <a:t>16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0245" name="TextBox 2">
            <a:extLst>
              <a:ext uri="{FF2B5EF4-FFF2-40B4-BE49-F238E27FC236}">
                <a16:creationId xmlns:a16="http://schemas.microsoft.com/office/drawing/2014/main" id="{36A03742-1CC2-4607-88BD-A8D715C65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6" name="Содержимое 3" descr="IMG_0340.JPG">
            <a:extLst>
              <a:ext uri="{FF2B5EF4-FFF2-40B4-BE49-F238E27FC236}">
                <a16:creationId xmlns:a16="http://schemas.microsoft.com/office/drawing/2014/main" id="{EF4438E6-70C6-49FA-B0CE-6BB744AB69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>
            <a:extLst>
              <a:ext uri="{FF2B5EF4-FFF2-40B4-BE49-F238E27FC236}">
                <a16:creationId xmlns:a16="http://schemas.microsoft.com/office/drawing/2014/main" id="{C7267189-0969-43E5-ADE8-C7585DE84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C:\Users\1\Desktop\логотип.png">
            <a:extLst>
              <a:ext uri="{FF2B5EF4-FFF2-40B4-BE49-F238E27FC236}">
                <a16:creationId xmlns:a16="http://schemas.microsoft.com/office/drawing/2014/main" id="{1C39C11E-3E75-45DD-BA91-C4D803769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74C81A-8080-4495-9C69-B5E73949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612B2E-9738-4A0C-BA4D-9872604AF083}" type="slidenum">
              <a:rPr lang="ru-RU" altLang="ru-RU">
                <a:solidFill>
                  <a:srgbClr val="898989"/>
                </a:solidFill>
              </a:rPr>
              <a:pPr/>
              <a:t>17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1269" name="TextBox 2">
            <a:extLst>
              <a:ext uri="{FF2B5EF4-FFF2-40B4-BE49-F238E27FC236}">
                <a16:creationId xmlns:a16="http://schemas.microsoft.com/office/drawing/2014/main" id="{30CAD4D9-4733-4790-A7F0-35E6385F1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6" name="Содержимое 3" descr="IMG_0343.JPG">
            <a:extLst>
              <a:ext uri="{FF2B5EF4-FFF2-40B4-BE49-F238E27FC236}">
                <a16:creationId xmlns:a16="http://schemas.microsoft.com/office/drawing/2014/main" id="{80DCDA5A-2182-41AC-AF60-6EC58E5BEC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>
            <a:extLst>
              <a:ext uri="{FF2B5EF4-FFF2-40B4-BE49-F238E27FC236}">
                <a16:creationId xmlns:a16="http://schemas.microsoft.com/office/drawing/2014/main" id="{A1B99E3B-0570-4ED0-9731-465770BE2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C:\Users\1\Desktop\логотип.png">
            <a:extLst>
              <a:ext uri="{FF2B5EF4-FFF2-40B4-BE49-F238E27FC236}">
                <a16:creationId xmlns:a16="http://schemas.microsoft.com/office/drawing/2014/main" id="{64CDC362-7B4A-4EB2-8D0B-F761B0995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FB69AA-CB99-4624-AACB-7FCC2E0A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93E96E-FF9D-4F6B-B017-7ED94C1C51E6}" type="slidenum">
              <a:rPr lang="ru-RU" altLang="ru-RU">
                <a:solidFill>
                  <a:srgbClr val="898989"/>
                </a:solidFill>
              </a:rPr>
              <a:pPr/>
              <a:t>18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4341" name="TextBox 2">
            <a:extLst>
              <a:ext uri="{FF2B5EF4-FFF2-40B4-BE49-F238E27FC236}">
                <a16:creationId xmlns:a16="http://schemas.microsoft.com/office/drawing/2014/main" id="{07F90994-CB1C-45A5-A36D-098B5D0CF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45537-DDBF-4C10-9982-04365205E330}"/>
              </a:ext>
            </a:extLst>
          </p:cNvPr>
          <p:cNvSpPr txBox="1"/>
          <p:nvPr/>
        </p:nvSpPr>
        <p:spPr>
          <a:xfrm>
            <a:off x="1942939" y="2028616"/>
            <a:ext cx="698532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анкилозов височно-нижнечелюстного сустава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>
            <a:extLst>
              <a:ext uri="{FF2B5EF4-FFF2-40B4-BE49-F238E27FC236}">
                <a16:creationId xmlns:a16="http://schemas.microsoft.com/office/drawing/2014/main" id="{D1CF22F7-E3B4-4DA6-803B-1CEBD939E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C:\Users\1\Desktop\логотип.png">
            <a:extLst>
              <a:ext uri="{FF2B5EF4-FFF2-40B4-BE49-F238E27FC236}">
                <a16:creationId xmlns:a16="http://schemas.microsoft.com/office/drawing/2014/main" id="{5C2BA61D-40A0-4A0D-A4AD-5DEEA2AF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C82625-DFCF-4068-A967-E726EF55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FDBF54-ED9F-46E6-8179-780270BBDD80}" type="slidenum">
              <a:rPr lang="ru-RU" altLang="ru-RU">
                <a:solidFill>
                  <a:srgbClr val="898989"/>
                </a:solidFill>
              </a:rPr>
              <a:pPr/>
              <a:t>19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5365" name="TextBox 2">
            <a:extLst>
              <a:ext uri="{FF2B5EF4-FFF2-40B4-BE49-F238E27FC236}">
                <a16:creationId xmlns:a16="http://schemas.microsoft.com/office/drawing/2014/main" id="{A2F4AD2A-7004-430B-BEB9-E3040116E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DFAAF1-4601-4039-A09A-02AACF615A19}"/>
              </a:ext>
            </a:extLst>
          </p:cNvPr>
          <p:cNvSpPr txBox="1"/>
          <p:nvPr/>
        </p:nvSpPr>
        <p:spPr>
          <a:xfrm>
            <a:off x="1835150" y="482797"/>
            <a:ext cx="698477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анкилозов ВНЧС </a:t>
            </a:r>
          </a:p>
          <a:p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Проводится в основном путем сложных хирургических операций.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Оперативные вмешательства направлены на восстановление подвижной челюсти, функционального состояния зубочелюстной системы, устранение </a:t>
            </a:r>
            <a:r>
              <a:rPr lang="ru-RU" sz="2400" dirty="0" err="1">
                <a:latin typeface="Cambria" panose="02040503050406030204" pitchFamily="18" charset="0"/>
              </a:rPr>
              <a:t>микрогении</a:t>
            </a:r>
            <a:r>
              <a:rPr lang="ru-RU" sz="2400" dirty="0">
                <a:latin typeface="Cambria" panose="02040503050406030204" pitchFamily="18" charset="0"/>
              </a:rPr>
              <a:t> и деформации в челюстно-лицевой области. 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Для создания ложного сустава были предложены различные виды операций. С целью </a:t>
            </a:r>
            <a:r>
              <a:rPr lang="ru-RU" sz="2400" dirty="0" err="1">
                <a:latin typeface="Cambria" panose="02040503050406030204" pitchFamily="18" charset="0"/>
              </a:rPr>
              <a:t>избежания</a:t>
            </a:r>
            <a:r>
              <a:rPr lang="ru-RU" sz="2400" dirty="0">
                <a:latin typeface="Cambria" panose="02040503050406030204" pitchFamily="18" charset="0"/>
              </a:rPr>
              <a:t> рецидива хирурги стали вводить между </a:t>
            </a:r>
            <a:r>
              <a:rPr lang="ru-RU" sz="2400" dirty="0" err="1">
                <a:latin typeface="Cambria" panose="02040503050406030204" pitchFamily="18" charset="0"/>
              </a:rPr>
              <a:t>резицированными</a:t>
            </a:r>
            <a:r>
              <a:rPr lang="ru-RU" sz="2400" dirty="0">
                <a:latin typeface="Cambria" panose="02040503050406030204" pitchFamily="18" charset="0"/>
              </a:rPr>
              <a:t> фрагментами различные трансплантаты</a:t>
            </a:r>
          </a:p>
          <a:p>
            <a:endParaRPr lang="ru-RU" sz="24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>
            <a:extLst>
              <a:ext uri="{FF2B5EF4-FFF2-40B4-BE49-F238E27FC236}">
                <a16:creationId xmlns:a16="http://schemas.microsoft.com/office/drawing/2014/main" id="{87C9F9BC-4E34-4234-87CA-48D702B81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C:\Users\1\Desktop\логотип.png">
            <a:extLst>
              <a:ext uri="{FF2B5EF4-FFF2-40B4-BE49-F238E27FC236}">
                <a16:creationId xmlns:a16="http://schemas.microsoft.com/office/drawing/2014/main" id="{D490AB84-A949-44C3-86F3-8EF6ABD0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91B026-068B-4C07-ACBB-654A9FB8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B194DC-BF83-4DCA-8C0C-DC0C5A251A1A}" type="slidenum">
              <a:rPr lang="ru-RU" altLang="ru-RU">
                <a:solidFill>
                  <a:srgbClr val="898989"/>
                </a:solidFill>
              </a:rPr>
              <a:pPr/>
              <a:t>2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4101" name="TextBox 2">
            <a:extLst>
              <a:ext uri="{FF2B5EF4-FFF2-40B4-BE49-F238E27FC236}">
                <a16:creationId xmlns:a16="http://schemas.microsoft.com/office/drawing/2014/main" id="{897D70A1-E587-4FF0-B9B1-FD40D0C83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ru-RU" alt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Arial" panose="020B0604020202020204" pitchFamily="34" charset="0"/>
              </a:rPr>
              <a:t>Вопросы:</a:t>
            </a:r>
            <a:r>
              <a:rPr lang="ru-RU" altLang="ru-RU" sz="44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altLang="ru-RU" sz="44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</a:br>
            <a:endParaRPr lang="ru-RU" altLang="ru-RU" sz="4400" b="1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ru-RU" sz="3200" dirty="0"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Этиология, патогенез анкилозов ВНЧС</a:t>
            </a:r>
            <a:br>
              <a:rPr lang="ru-RU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ru-RU" sz="3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Клиническая </a:t>
            </a:r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картина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ru-RU" sz="3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Лечение анкилозов ВНЧС</a:t>
            </a:r>
          </a:p>
          <a:p>
            <a:pPr eaLnBrk="1"/>
            <a:endParaRPr lang="ru-RU" altLang="ru-RU" sz="3200" b="1" dirty="0"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eaLnBrk="1"/>
            <a:r>
              <a:rPr lang="ru-RU" altLang="ru-RU" sz="3200" b="1" dirty="0"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  <a:p>
            <a:pPr eaLnBrk="1" hangingPunct="1"/>
            <a:endParaRPr lang="ru-RU" altLang="ru-RU" sz="3200" b="1" dirty="0"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>
            <a:extLst>
              <a:ext uri="{FF2B5EF4-FFF2-40B4-BE49-F238E27FC236}">
                <a16:creationId xmlns:a16="http://schemas.microsoft.com/office/drawing/2014/main" id="{DE25F429-401A-481E-9A13-8A023CAE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C:\Users\1\Desktop\логотип.png">
            <a:extLst>
              <a:ext uri="{FF2B5EF4-FFF2-40B4-BE49-F238E27FC236}">
                <a16:creationId xmlns:a16="http://schemas.microsoft.com/office/drawing/2014/main" id="{91DC2664-CBA3-46F2-AA58-3F1DA4CC8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2C34D7-EF5E-4BB1-A1F9-7E43874A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780D62-7F7E-4291-A59C-EAEEA344F568}" type="slidenum">
              <a:rPr lang="ru-RU" altLang="ru-RU">
                <a:solidFill>
                  <a:srgbClr val="898989"/>
                </a:solidFill>
              </a:rPr>
              <a:pPr/>
              <a:t>20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6389" name="TextBox 2">
            <a:extLst>
              <a:ext uri="{FF2B5EF4-FFF2-40B4-BE49-F238E27FC236}">
                <a16:creationId xmlns:a16="http://schemas.microsoft.com/office/drawing/2014/main" id="{DC4EE460-AFD5-4D7C-92A7-3F4FBA42C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D3D3C-0CA0-43D1-A421-7363AA598127}"/>
              </a:ext>
            </a:extLst>
          </p:cNvPr>
          <p:cNvSpPr txBox="1"/>
          <p:nvPr/>
        </p:nvSpPr>
        <p:spPr>
          <a:xfrm>
            <a:off x="1691680" y="705177"/>
            <a:ext cx="72009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3000" b="1" dirty="0">
                <a:solidFill>
                  <a:srgbClr val="FF0000"/>
                </a:solidFill>
              </a:rPr>
              <a:t>Лечение анкилозов ВНЧС в детском возрасте</a:t>
            </a:r>
            <a:r>
              <a:rPr lang="ru-RU" sz="2400" dirty="0"/>
              <a:t>, </a:t>
            </a:r>
            <a:r>
              <a:rPr lang="ru-RU" sz="2400" dirty="0">
                <a:latin typeface="Cambria" panose="02040503050406030204" pitchFamily="18" charset="0"/>
              </a:rPr>
              <a:t>согласно литературным данным, ведется в трех направлениях: 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pPr marL="342900" indent="-342900">
              <a:buAutoNum type="arabicParenR"/>
            </a:pPr>
            <a:r>
              <a:rPr lang="ru-RU" sz="2400" dirty="0">
                <a:latin typeface="Cambria" panose="02040503050406030204" pitchFamily="18" charset="0"/>
              </a:rPr>
              <a:t>Резекция суставной головки (основное направление); 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2) Удаление рубцовых тканей из суставных поверхностей; 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3) Насильственная одномоментная редрессация рубцовых тканей или медленное раскрывание рта различными распорками и аппаратами для </a:t>
            </a:r>
            <a:r>
              <a:rPr lang="ru-RU" sz="2400" dirty="0" smtClean="0">
                <a:latin typeface="Cambria" panose="02040503050406030204" pitchFamily="18" charset="0"/>
              </a:rPr>
              <a:t>механотерапии.</a:t>
            </a:r>
            <a:endParaRPr lang="ru-RU" sz="24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>
            <a:extLst>
              <a:ext uri="{FF2B5EF4-FFF2-40B4-BE49-F238E27FC236}">
                <a16:creationId xmlns:a16="http://schemas.microsoft.com/office/drawing/2014/main" id="{A0793819-AEE2-4AED-8255-6CB0A4C1D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C:\Users\1\Desktop\логотип.png">
            <a:extLst>
              <a:ext uri="{FF2B5EF4-FFF2-40B4-BE49-F238E27FC236}">
                <a16:creationId xmlns:a16="http://schemas.microsoft.com/office/drawing/2014/main" id="{F36A9E24-0D8A-4931-B3FF-AA17C37D7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2B54C1-9761-4296-8B49-789662043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08DDB7-11CE-4B82-89BE-A18816E30F74}" type="slidenum">
              <a:rPr lang="ru-RU" altLang="ru-RU">
                <a:solidFill>
                  <a:srgbClr val="898989"/>
                </a:solidFill>
              </a:rPr>
              <a:pPr/>
              <a:t>21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7413" name="TextBox 2">
            <a:extLst>
              <a:ext uri="{FF2B5EF4-FFF2-40B4-BE49-F238E27FC236}">
                <a16:creationId xmlns:a16="http://schemas.microsoft.com/office/drawing/2014/main" id="{E2045730-F911-4119-B2F6-9A7587016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FB5BB-2052-4025-97F7-5D567FAEBA1D}"/>
              </a:ext>
            </a:extLst>
          </p:cNvPr>
          <p:cNvSpPr txBox="1"/>
          <p:nvPr/>
        </p:nvSpPr>
        <p:spPr>
          <a:xfrm>
            <a:off x="2123728" y="2132856"/>
            <a:ext cx="62293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Хирургическое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фиброзных анкилозов ВНЧС</a:t>
            </a:r>
          </a:p>
        </p:txBody>
      </p:sp>
    </p:spTree>
    <p:extLst>
      <p:ext uri="{BB962C8B-B14F-4D97-AF65-F5344CB8AC3E}">
        <p14:creationId xmlns:p14="http://schemas.microsoft.com/office/powerpoint/2010/main" val="1225112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>
            <a:extLst>
              <a:ext uri="{FF2B5EF4-FFF2-40B4-BE49-F238E27FC236}">
                <a16:creationId xmlns:a16="http://schemas.microsoft.com/office/drawing/2014/main" id="{DE25F429-401A-481E-9A13-8A023CAE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C:\Users\1\Desktop\логотип.png">
            <a:extLst>
              <a:ext uri="{FF2B5EF4-FFF2-40B4-BE49-F238E27FC236}">
                <a16:creationId xmlns:a16="http://schemas.microsoft.com/office/drawing/2014/main" id="{91DC2664-CBA3-46F2-AA58-3F1DA4CC8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2C34D7-EF5E-4BB1-A1F9-7E43874A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780D62-7F7E-4291-A59C-EAEEA344F568}" type="slidenum">
              <a:rPr lang="ru-RU" altLang="ru-RU">
                <a:solidFill>
                  <a:srgbClr val="898989"/>
                </a:solidFill>
              </a:rPr>
              <a:pPr/>
              <a:t>22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6389" name="TextBox 2">
            <a:extLst>
              <a:ext uri="{FF2B5EF4-FFF2-40B4-BE49-F238E27FC236}">
                <a16:creationId xmlns:a16="http://schemas.microsoft.com/office/drawing/2014/main" id="{DC4EE460-AFD5-4D7C-92A7-3F4FBA42C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D3D3C-0CA0-43D1-A421-7363AA598127}"/>
              </a:ext>
            </a:extLst>
          </p:cNvPr>
          <p:cNvSpPr txBox="1"/>
          <p:nvPr/>
        </p:nvSpPr>
        <p:spPr>
          <a:xfrm>
            <a:off x="1749084" y="396345"/>
            <a:ext cx="72009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Большинство хирургов являются сторонниками </a:t>
            </a:r>
            <a:r>
              <a:rPr lang="ru-RU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резекции суставных головок </a:t>
            </a:r>
            <a:r>
              <a:rPr lang="ru-RU" sz="2000" dirty="0">
                <a:latin typeface="Cambria" panose="02040503050406030204" pitchFamily="18" charset="0"/>
              </a:rPr>
              <a:t>(А.А. </a:t>
            </a:r>
            <a:r>
              <a:rPr lang="ru-RU" sz="2000" dirty="0" err="1" smtClean="0">
                <a:latin typeface="Cambria" panose="02040503050406030204" pitchFamily="18" charset="0"/>
              </a:rPr>
              <a:t>Лимберг</a:t>
            </a:r>
            <a:r>
              <a:rPr lang="ru-RU" sz="2000" dirty="0">
                <a:latin typeface="Cambria" panose="02040503050406030204" pitchFamily="18" charset="0"/>
              </a:rPr>
              <a:t>, 1952; В.Ф. </a:t>
            </a:r>
            <a:r>
              <a:rPr lang="ru-RU" sz="2000" dirty="0" err="1">
                <a:latin typeface="Cambria" panose="02040503050406030204" pitchFamily="18" charset="0"/>
              </a:rPr>
              <a:t>Рудько</a:t>
            </a:r>
            <a:r>
              <a:rPr lang="ru-RU" sz="2000" dirty="0">
                <a:latin typeface="Cambria" panose="02040503050406030204" pitchFamily="18" charset="0"/>
              </a:rPr>
              <a:t> и Н.Н. Каспарова, 1956; В.С.  Дмитриева, 1965; Н.Н. Каспарова, </a:t>
            </a:r>
          </a:p>
          <a:p>
            <a:r>
              <a:rPr lang="ru-RU" sz="2000" dirty="0">
                <a:latin typeface="Cambria" panose="02040503050406030204" pitchFamily="18" charset="0"/>
              </a:rPr>
              <a:t>1972; А.Т. Титова и </a:t>
            </a:r>
            <a:r>
              <a:rPr lang="ru-RU" sz="2000" dirty="0" err="1">
                <a:latin typeface="Cambria" panose="02040503050406030204" pitchFamily="18" charset="0"/>
              </a:rPr>
              <a:t>соавт</a:t>
            </a:r>
            <a:r>
              <a:rPr lang="ru-RU" sz="2000" dirty="0">
                <a:latin typeface="Cambria" panose="02040503050406030204" pitchFamily="18" charset="0"/>
              </a:rPr>
              <a:t>., 1960; Г.П. </a:t>
            </a:r>
            <a:r>
              <a:rPr lang="ru-RU" sz="2000" dirty="0" err="1">
                <a:latin typeface="Cambria" panose="02040503050406030204" pitchFamily="18" charset="0"/>
              </a:rPr>
              <a:t>Иоаннидис</a:t>
            </a:r>
            <a:r>
              <a:rPr lang="ru-RU" sz="2000" dirty="0">
                <a:latin typeface="Cambria" panose="02040503050406030204" pitchFamily="18" charset="0"/>
              </a:rPr>
              <a:t>, 1974; </a:t>
            </a:r>
            <a:r>
              <a:rPr lang="ru-RU" sz="2000" dirty="0" err="1">
                <a:latin typeface="Cambria" panose="02040503050406030204" pitchFamily="18" charset="0"/>
              </a:rPr>
              <a:t>Baranzan</a:t>
            </a:r>
            <a:r>
              <a:rPr lang="ru-RU" sz="2000" dirty="0">
                <a:latin typeface="Cambria" panose="02040503050406030204" pitchFamily="18" charset="0"/>
              </a:rPr>
              <a:t> и </a:t>
            </a:r>
            <a:r>
              <a:rPr lang="ru-RU" sz="2000" dirty="0" err="1">
                <a:latin typeface="Cambria" panose="02040503050406030204" pitchFamily="18" charset="0"/>
              </a:rPr>
              <a:t>соавт</a:t>
            </a:r>
            <a:r>
              <a:rPr lang="ru-RU" sz="2000" dirty="0">
                <a:latin typeface="Cambria" panose="02040503050406030204" pitchFamily="18" charset="0"/>
              </a:rPr>
              <a:t>., 1970; 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и др.). </a:t>
            </a:r>
            <a:endParaRPr lang="ru-RU" sz="2000" dirty="0" smtClean="0">
              <a:latin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</a:rPr>
              <a:t>Вышеуказанные </a:t>
            </a:r>
            <a:r>
              <a:rPr lang="ru-RU" sz="2000" dirty="0">
                <a:latin typeface="Cambria" panose="02040503050406030204" pitchFamily="18" charset="0"/>
              </a:rPr>
              <a:t>авторы считали, что удаление суставной головки приостановит вредное влияние рубцовых сращений на развитие костей лицевого скелета. </a:t>
            </a:r>
            <a:r>
              <a:rPr lang="ru-RU" sz="2000" dirty="0" smtClean="0">
                <a:latin typeface="Cambria" panose="02040503050406030204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</a:rPr>
              <a:t>Кроме </a:t>
            </a:r>
            <a:r>
              <a:rPr lang="ru-RU" sz="2000" dirty="0">
                <a:latin typeface="Cambria" panose="02040503050406030204" pitchFamily="18" charset="0"/>
              </a:rPr>
              <a:t>того, такое лечение направлено на ликвидацию анкилоза и </a:t>
            </a:r>
            <a:r>
              <a:rPr lang="ru-RU" sz="2000" dirty="0" err="1">
                <a:latin typeface="Cambria" panose="02040503050406030204" pitchFamily="18" charset="0"/>
              </a:rPr>
              <a:t>микрогении</a:t>
            </a:r>
            <a:r>
              <a:rPr lang="ru-RU" sz="2000" dirty="0">
                <a:latin typeface="Cambria" panose="02040503050406030204" pitchFamily="18" charset="0"/>
              </a:rPr>
              <a:t>. </a:t>
            </a:r>
            <a:r>
              <a:rPr lang="ru-RU" sz="2000" dirty="0" smtClean="0">
                <a:latin typeface="Cambria" panose="02040503050406030204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</a:rPr>
              <a:t>Однако </a:t>
            </a:r>
            <a:r>
              <a:rPr lang="ru-RU" sz="2000" dirty="0">
                <a:latin typeface="Cambria" panose="02040503050406030204" pitchFamily="18" charset="0"/>
              </a:rPr>
              <a:t>удаление основных зон роста, находящихся на суставной головке, также приводит к </a:t>
            </a:r>
            <a:r>
              <a:rPr lang="ru-RU" sz="2000" dirty="0" err="1">
                <a:latin typeface="Cambria" panose="02040503050406030204" pitchFamily="18" charset="0"/>
              </a:rPr>
              <a:t>микрогении</a:t>
            </a:r>
            <a:r>
              <a:rPr lang="ru-RU" sz="2000" dirty="0">
                <a:latin typeface="Cambria" panose="02040503050406030204" pitchFamily="18" charset="0"/>
              </a:rPr>
              <a:t>. </a:t>
            </a:r>
            <a:r>
              <a:rPr lang="ru-RU" sz="2000" dirty="0" smtClean="0">
                <a:latin typeface="Cambria" panose="02040503050406030204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 err="1" smtClean="0">
                <a:latin typeface="Cambria" panose="02040503050406030204" pitchFamily="18" charset="0"/>
              </a:rPr>
              <a:t>Sarnat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и </a:t>
            </a:r>
            <a:r>
              <a:rPr lang="ru-RU" sz="2000" dirty="0" err="1">
                <a:latin typeface="Cambria" panose="02040503050406030204" pitchFamily="18" charset="0"/>
              </a:rPr>
              <a:t>соавт</a:t>
            </a:r>
            <a:r>
              <a:rPr lang="ru-RU" sz="2000" dirty="0">
                <a:latin typeface="Cambria" panose="02040503050406030204" pitchFamily="18" charset="0"/>
              </a:rPr>
              <a:t>. </a:t>
            </a:r>
            <a:r>
              <a:rPr lang="ru-RU" sz="2000" dirty="0" smtClean="0">
                <a:latin typeface="Cambria" panose="02040503050406030204" pitchFamily="18" charset="0"/>
              </a:rPr>
              <a:t>(</a:t>
            </a:r>
            <a:r>
              <a:rPr lang="ru-RU" sz="2000" dirty="0">
                <a:latin typeface="Cambria" panose="02040503050406030204" pitchFamily="18" charset="0"/>
              </a:rPr>
              <a:t>1957) считают, что при фиброзном анкилозе  зоны роста не полностью поражаются и сохранившаяся часть, функционируя, будет способствовать росту челюсти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Оперативное удаление зон роста суставной головки вредно, так как может привести к еще большей деформации костей лицевого скелета (Ю.А. Петросов, 1982, 1996).</a:t>
            </a:r>
          </a:p>
        </p:txBody>
      </p:sp>
    </p:spTree>
    <p:extLst>
      <p:ext uri="{BB962C8B-B14F-4D97-AF65-F5344CB8AC3E}">
        <p14:creationId xmlns:p14="http://schemas.microsoft.com/office/powerpoint/2010/main" val="3349958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>
            <a:extLst>
              <a:ext uri="{FF2B5EF4-FFF2-40B4-BE49-F238E27FC236}">
                <a16:creationId xmlns:a16="http://schemas.microsoft.com/office/drawing/2014/main" id="{A0793819-AEE2-4AED-8255-6CB0A4C1D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C:\Users\1\Desktop\логотип.png">
            <a:extLst>
              <a:ext uri="{FF2B5EF4-FFF2-40B4-BE49-F238E27FC236}">
                <a16:creationId xmlns:a16="http://schemas.microsoft.com/office/drawing/2014/main" id="{F36A9E24-0D8A-4931-B3FF-AA17C37D7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2B54C1-9761-4296-8B49-789662043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08DDB7-11CE-4B82-89BE-A18816E30F74}" type="slidenum">
              <a:rPr lang="ru-RU" altLang="ru-RU">
                <a:solidFill>
                  <a:srgbClr val="898989"/>
                </a:solidFill>
              </a:rPr>
              <a:pPr/>
              <a:t>23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7413" name="TextBox 2">
            <a:extLst>
              <a:ext uri="{FF2B5EF4-FFF2-40B4-BE49-F238E27FC236}">
                <a16:creationId xmlns:a16="http://schemas.microsoft.com/office/drawing/2014/main" id="{E2045730-F911-4119-B2F6-9A7587016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FB5BB-2052-4025-97F7-5D567FAEBA1D}"/>
              </a:ext>
            </a:extLst>
          </p:cNvPr>
          <p:cNvSpPr txBox="1"/>
          <p:nvPr/>
        </p:nvSpPr>
        <p:spPr>
          <a:xfrm>
            <a:off x="2320925" y="2367171"/>
            <a:ext cx="62293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Ортопедическое лечение фиброзных анкилозов ВНЧС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>
            <a:extLst>
              <a:ext uri="{FF2B5EF4-FFF2-40B4-BE49-F238E27FC236}">
                <a16:creationId xmlns:a16="http://schemas.microsoft.com/office/drawing/2014/main" id="{EABBD99D-6E49-4E79-991D-6058CCCC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C:\Users\1\Desktop\логотип.png">
            <a:extLst>
              <a:ext uri="{FF2B5EF4-FFF2-40B4-BE49-F238E27FC236}">
                <a16:creationId xmlns:a16="http://schemas.microsoft.com/office/drawing/2014/main" id="{0668CE47-DC84-40A7-92FE-E748CBF9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099AF-536F-4811-B58E-5563939F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494C0D-262F-4012-8710-81520B9D6838}" type="slidenum">
              <a:rPr lang="ru-RU" altLang="ru-RU">
                <a:solidFill>
                  <a:srgbClr val="898989"/>
                </a:solidFill>
              </a:rPr>
              <a:pPr/>
              <a:t>24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8437" name="TextBox 2">
            <a:extLst>
              <a:ext uri="{FF2B5EF4-FFF2-40B4-BE49-F238E27FC236}">
                <a16:creationId xmlns:a16="http://schemas.microsoft.com/office/drawing/2014/main" id="{97E2F970-B857-4E1D-99B7-D412EC487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D0AC1-FEDE-472E-9E42-308139525FA4}"/>
              </a:ext>
            </a:extLst>
          </p:cNvPr>
          <p:cNvSpPr txBox="1"/>
          <p:nvPr/>
        </p:nvSpPr>
        <p:spPr>
          <a:xfrm>
            <a:off x="1691680" y="827881"/>
            <a:ext cx="72009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</a:rPr>
              <a:t>В комплекс лечебных мероприятий должны входить:</a:t>
            </a:r>
          </a:p>
          <a:p>
            <a:endParaRPr lang="ru-RU" sz="3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mbria" panose="02040503050406030204" pitchFamily="18" charset="0"/>
              </a:rPr>
              <a:t>Редрессация фиброзных спаек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mbria" panose="02040503050406030204" pitchFamily="18" charset="0"/>
              </a:rPr>
              <a:t>Активная механотерапия вне- и </a:t>
            </a:r>
            <a:r>
              <a:rPr lang="ru-RU" sz="2400" dirty="0" err="1">
                <a:latin typeface="Cambria" panose="02040503050406030204" pitchFamily="18" charset="0"/>
              </a:rPr>
              <a:t>внутриротовыми</a:t>
            </a:r>
            <a:r>
              <a:rPr lang="ru-RU" sz="2400" dirty="0">
                <a:latin typeface="Cambria" panose="02040503050406030204" pitchFamily="18" charset="0"/>
              </a:rPr>
              <a:t> аппаратами собственной конструкции</a:t>
            </a:r>
          </a:p>
          <a:p>
            <a:pPr marL="457200" indent="-457200">
              <a:buFontTx/>
              <a:buChar char="-"/>
            </a:pPr>
            <a:endParaRPr lang="ru-RU" sz="24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Cambria" panose="02040503050406030204" pitchFamily="18" charset="0"/>
              </a:rPr>
              <a:t>Ортодонтическое</a:t>
            </a:r>
            <a:r>
              <a:rPr lang="ru-RU" sz="2400" dirty="0">
                <a:latin typeface="Cambria" panose="02040503050406030204" pitchFamily="18" charset="0"/>
              </a:rPr>
              <a:t> исправление деформации прикуса </a:t>
            </a:r>
          </a:p>
          <a:p>
            <a:pPr marL="457200" indent="-457200">
              <a:buFontTx/>
              <a:buChar char="-"/>
            </a:pPr>
            <a:endParaRPr lang="ru-RU" sz="24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mbria" panose="02040503050406030204" pitchFamily="18" charset="0"/>
              </a:rPr>
              <a:t>Физиотерапевтические процедуры</a:t>
            </a:r>
          </a:p>
        </p:txBody>
      </p:sp>
    </p:spTree>
    <p:extLst>
      <p:ext uri="{BB962C8B-B14F-4D97-AF65-F5344CB8AC3E}">
        <p14:creationId xmlns:p14="http://schemas.microsoft.com/office/powerpoint/2010/main" val="2240417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>
            <a:extLst>
              <a:ext uri="{FF2B5EF4-FFF2-40B4-BE49-F238E27FC236}">
                <a16:creationId xmlns:a16="http://schemas.microsoft.com/office/drawing/2014/main" id="{EABBD99D-6E49-4E79-991D-6058CCCC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C:\Users\1\Desktop\логотип.png">
            <a:extLst>
              <a:ext uri="{FF2B5EF4-FFF2-40B4-BE49-F238E27FC236}">
                <a16:creationId xmlns:a16="http://schemas.microsoft.com/office/drawing/2014/main" id="{0668CE47-DC84-40A7-92FE-E748CBF9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099AF-536F-4811-B58E-5563939F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494C0D-262F-4012-8710-81520B9D6838}" type="slidenum">
              <a:rPr lang="ru-RU" altLang="ru-RU">
                <a:solidFill>
                  <a:srgbClr val="898989"/>
                </a:solidFill>
              </a:rPr>
              <a:pPr/>
              <a:t>25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8437" name="TextBox 2">
            <a:extLst>
              <a:ext uri="{FF2B5EF4-FFF2-40B4-BE49-F238E27FC236}">
                <a16:creationId xmlns:a16="http://schemas.microsoft.com/office/drawing/2014/main" id="{97E2F970-B857-4E1D-99B7-D412EC487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D0AC1-FEDE-472E-9E42-308139525FA4}"/>
              </a:ext>
            </a:extLst>
          </p:cNvPr>
          <p:cNvSpPr txBox="1"/>
          <p:nvPr/>
        </p:nvSpPr>
        <p:spPr>
          <a:xfrm>
            <a:off x="1619672" y="476672"/>
            <a:ext cx="6912768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3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Устранение фиброзного анкилоза</a:t>
            </a:r>
            <a:r>
              <a:rPr lang="ru-RU" sz="23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путем насильственного разрыва фиброзных сращений в нашей стране впервые описал Г.И. </a:t>
            </a:r>
            <a:r>
              <a:rPr lang="ru-RU" sz="23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Семенченко </a:t>
            </a:r>
            <a:br>
              <a:rPr lang="ru-RU" sz="23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 1954 году.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3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Под проводниковым обезболиванием (по </a:t>
            </a:r>
            <a:r>
              <a:rPr lang="ru-RU" sz="2300" dirty="0" err="1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Берше</a:t>
            </a:r>
            <a:r>
              <a:rPr lang="ru-RU" sz="23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-Дубову) между зубными  рядами вводилось плоское долото, обернутое марлей, и производилось разведение челюстей до тех пор, пока появится возможность введения бокового роторасширителя и с его помощью насильственно раскрывается рот до 3,5 - 4 см. Затем между зубными рядами устанавливается распорка из пластмассы на двое суток.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3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Этой </a:t>
            </a:r>
            <a:r>
              <a:rPr lang="ru-RU" sz="23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методикой пользовались с успехом В.А. </a:t>
            </a:r>
            <a:r>
              <a:rPr lang="ru-RU" sz="23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Лукьяненко, </a:t>
            </a:r>
            <a:r>
              <a:rPr lang="ru-RU" sz="2300" dirty="0" err="1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Serge</a:t>
            </a:r>
            <a:r>
              <a:rPr lang="ru-RU" sz="23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11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>
            <a:extLst>
              <a:ext uri="{FF2B5EF4-FFF2-40B4-BE49-F238E27FC236}">
                <a16:creationId xmlns:a16="http://schemas.microsoft.com/office/drawing/2014/main" id="{EABBD99D-6E49-4E79-991D-6058CCCC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C:\Users\1\Desktop\логотип.png">
            <a:extLst>
              <a:ext uri="{FF2B5EF4-FFF2-40B4-BE49-F238E27FC236}">
                <a16:creationId xmlns:a16="http://schemas.microsoft.com/office/drawing/2014/main" id="{0668CE47-DC84-40A7-92FE-E748CBF9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099AF-536F-4811-B58E-5563939F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494C0D-262F-4012-8710-81520B9D6838}" type="slidenum">
              <a:rPr lang="ru-RU" altLang="ru-RU">
                <a:solidFill>
                  <a:srgbClr val="898989"/>
                </a:solidFill>
              </a:rPr>
              <a:pPr/>
              <a:t>26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8437" name="TextBox 2">
            <a:extLst>
              <a:ext uri="{FF2B5EF4-FFF2-40B4-BE49-F238E27FC236}">
                <a16:creationId xmlns:a16="http://schemas.microsoft.com/office/drawing/2014/main" id="{97E2F970-B857-4E1D-99B7-D412EC487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D0AC1-FEDE-472E-9E42-308139525FA4}"/>
              </a:ext>
            </a:extLst>
          </p:cNvPr>
          <p:cNvSpPr txBox="1"/>
          <p:nvPr/>
        </p:nvSpPr>
        <p:spPr>
          <a:xfrm>
            <a:off x="1476374" y="260648"/>
            <a:ext cx="7416105" cy="626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В.А. Лукьяненко производил редрессацию рубцовых спаек с одновременным введением в полость сустава гидрокортизона. А.М. Соколов </a:t>
            </a:r>
            <a:r>
              <a:rPr lang="ru-RU" sz="23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рекомендует </a:t>
            </a:r>
            <a:r>
              <a:rPr lang="ru-RU" sz="23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после разрыва фиброзных спаек при анкилозе вводить </a:t>
            </a:r>
            <a:r>
              <a:rPr lang="ru-RU" sz="23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 </a:t>
            </a:r>
            <a:r>
              <a:rPr lang="ru-RU" sz="23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полость сустава гидрокортизон и регенератор и проводить лечебную </a:t>
            </a:r>
            <a:r>
              <a:rPr lang="ru-RU" sz="23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гимнастику.</a:t>
            </a:r>
            <a:br>
              <a:rPr lang="ru-RU" sz="23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Г.П</a:t>
            </a:r>
            <a:r>
              <a:rPr lang="ru-RU" sz="23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ru-RU" sz="2300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Иоаннидис</a:t>
            </a:r>
            <a:r>
              <a:rPr lang="ru-RU" sz="23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3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считает</a:t>
            </a:r>
            <a:r>
              <a:rPr lang="ru-RU" sz="23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что насильственное раскрывание рта можно производить лишь при частичных фиброзных анкилозах, когда прослеживается суставная щель. </a:t>
            </a:r>
            <a:endParaRPr lang="ru-RU" sz="2300" dirty="0" smtClean="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3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При </a:t>
            </a:r>
            <a:r>
              <a:rPr lang="ru-RU" sz="23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полных фиброзных анкилозах и деформации суставной головки следует производить резекцию </a:t>
            </a:r>
            <a:r>
              <a:rPr lang="ru-RU" sz="23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головки</a:t>
            </a:r>
            <a:r>
              <a:rPr lang="ru-RU" sz="23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По мнению Г.П. </a:t>
            </a:r>
            <a:r>
              <a:rPr lang="ru-RU" sz="2300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Иоаннидис</a:t>
            </a:r>
            <a:r>
              <a:rPr lang="ru-RU" sz="23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разорванные рубцы быстро вновь срастаются, что приводит к рецидиву.  </a:t>
            </a:r>
            <a:r>
              <a:rPr lang="ru-RU" sz="2300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Наши наблюдения показали, что лечение анкилозов ВНЧС </a:t>
            </a:r>
            <a:r>
              <a:rPr lang="ru-RU" sz="23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необходимо проводить </a:t>
            </a:r>
            <a:r>
              <a:rPr lang="ru-RU" sz="2300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</a:t>
            </a:r>
            <a:r>
              <a:rPr lang="ru-RU" sz="23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показаниям.</a:t>
            </a:r>
            <a:endParaRPr lang="ru-RU" sz="2300" b="1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69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>
            <a:extLst>
              <a:ext uri="{FF2B5EF4-FFF2-40B4-BE49-F238E27FC236}">
                <a16:creationId xmlns:a16="http://schemas.microsoft.com/office/drawing/2014/main" id="{EABBD99D-6E49-4E79-991D-6058CCCC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C:\Users\1\Desktop\логотип.png">
            <a:extLst>
              <a:ext uri="{FF2B5EF4-FFF2-40B4-BE49-F238E27FC236}">
                <a16:creationId xmlns:a16="http://schemas.microsoft.com/office/drawing/2014/main" id="{0668CE47-DC84-40A7-92FE-E748CBF9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099AF-536F-4811-B58E-5563939F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494C0D-262F-4012-8710-81520B9D6838}" type="slidenum">
              <a:rPr lang="ru-RU" altLang="ru-RU">
                <a:solidFill>
                  <a:srgbClr val="898989"/>
                </a:solidFill>
              </a:rPr>
              <a:pPr/>
              <a:t>27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8437" name="TextBox 2">
            <a:extLst>
              <a:ext uri="{FF2B5EF4-FFF2-40B4-BE49-F238E27FC236}">
                <a16:creationId xmlns:a16="http://schemas.microsoft.com/office/drawing/2014/main" id="{97E2F970-B857-4E1D-99B7-D412EC487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D0AC1-FEDE-472E-9E42-308139525FA4}"/>
              </a:ext>
            </a:extLst>
          </p:cNvPr>
          <p:cNvSpPr txBox="1"/>
          <p:nvPr/>
        </p:nvSpPr>
        <p:spPr>
          <a:xfrm>
            <a:off x="1691680" y="136525"/>
            <a:ext cx="7344370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Ортопедическое лечение фиброзных анкилозов ВНЧС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ru-RU" sz="23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Активная механотерапия проводится в течение 2-3 месяцев ежедневно. Каждый сеанс продолжается 3-5 минут до появления усталости в суставе. В день проводится 3-4 сеанса. Перед каждым сеансом механотерапии назначается парафинотерапия или </a:t>
            </a:r>
            <a:r>
              <a:rPr lang="ru-RU" sz="23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озокеритотерапия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ru-RU" sz="23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После сеансов механотерапии степень открывания рта увеличивается. За ночь открывание рта заметно уменьшается, доходя почти до первоначального состояния. С целью сохранения достигнутой после механотерапии величины открывания рта больным на ночь следует накладывать </a:t>
            </a:r>
            <a:r>
              <a:rPr lang="ru-RU" sz="23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внутриротовой</a:t>
            </a:r>
            <a:r>
              <a:rPr lang="ru-RU" sz="23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пружинящий аппарат.</a:t>
            </a:r>
            <a:endParaRPr 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81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>
            <a:extLst>
              <a:ext uri="{FF2B5EF4-FFF2-40B4-BE49-F238E27FC236}">
                <a16:creationId xmlns:a16="http://schemas.microsoft.com/office/drawing/2014/main" id="{F5891A0C-6136-4B0A-A482-6FE93B2B8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C:\Users\1\Desktop\логотип.png">
            <a:extLst>
              <a:ext uri="{FF2B5EF4-FFF2-40B4-BE49-F238E27FC236}">
                <a16:creationId xmlns:a16="http://schemas.microsoft.com/office/drawing/2014/main" id="{F6EFE213-5419-4767-88AC-8C91A9E91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C17438-59FF-4876-848D-DDF5935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EE1A16-A057-4421-982E-7073BF7BB140}" type="slidenum">
              <a:rPr lang="ru-RU" altLang="ru-RU">
                <a:solidFill>
                  <a:srgbClr val="898989"/>
                </a:solidFill>
              </a:rPr>
              <a:pPr/>
              <a:t>28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EB371A-DCAC-4FAE-9D63-A889A1EE826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2686" y="606128"/>
            <a:ext cx="4388064" cy="5156533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6839FA-DB31-450A-A27D-211BB3F7717B}"/>
              </a:ext>
            </a:extLst>
          </p:cNvPr>
          <p:cNvSpPr txBox="1"/>
          <p:nvPr/>
        </p:nvSpPr>
        <p:spPr>
          <a:xfrm>
            <a:off x="1949453" y="173444"/>
            <a:ext cx="5886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Аппарат для механотерапии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DD980-AC0C-43BC-8A7B-0A0BCD02FAF3}"/>
              </a:ext>
            </a:extLst>
          </p:cNvPr>
          <p:cNvSpPr txBox="1"/>
          <p:nvPr/>
        </p:nvSpPr>
        <p:spPr>
          <a:xfrm>
            <a:off x="2606678" y="584410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Внутриротовой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пружинящий аппарат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>
            <a:extLst>
              <a:ext uri="{FF2B5EF4-FFF2-40B4-BE49-F238E27FC236}">
                <a16:creationId xmlns:a16="http://schemas.microsoft.com/office/drawing/2014/main" id="{EABBD99D-6E49-4E79-991D-6058CCCC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C:\Users\1\Desktop\логотип.png">
            <a:extLst>
              <a:ext uri="{FF2B5EF4-FFF2-40B4-BE49-F238E27FC236}">
                <a16:creationId xmlns:a16="http://schemas.microsoft.com/office/drawing/2014/main" id="{0668CE47-DC84-40A7-92FE-E748CBF9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099AF-536F-4811-B58E-5563939F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494C0D-262F-4012-8710-81520B9D6838}" type="slidenum">
              <a:rPr lang="ru-RU" altLang="ru-RU">
                <a:solidFill>
                  <a:srgbClr val="898989"/>
                </a:solidFill>
              </a:rPr>
              <a:pPr/>
              <a:t>29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8437" name="TextBox 2">
            <a:extLst>
              <a:ext uri="{FF2B5EF4-FFF2-40B4-BE49-F238E27FC236}">
                <a16:creationId xmlns:a16="http://schemas.microsoft.com/office/drawing/2014/main" id="{97E2F970-B857-4E1D-99B7-D412EC487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D0AC1-FEDE-472E-9E42-308139525FA4}"/>
              </a:ext>
            </a:extLst>
          </p:cNvPr>
          <p:cNvSpPr txBox="1"/>
          <p:nvPr/>
        </p:nvSpPr>
        <p:spPr>
          <a:xfrm>
            <a:off x="1691680" y="136525"/>
            <a:ext cx="734437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Ортопедическое лечение фиброзных анкилозов ВНЧС</a:t>
            </a:r>
          </a:p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ru-RU" sz="23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В первые две недели лечения открывание рта увеличивается приблизительно на 1,5 см, нижняя челюсть производит лишь вертикальные движения. После сеанса механотерапии или снятия аппарата нижняя челюсть не сразу приходит в исходное положение. Закрывание рта происходит медленно, </a:t>
            </a:r>
            <a:r>
              <a:rPr lang="ru-RU" sz="23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ступенчатообразными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 движениями. </a:t>
            </a:r>
          </a:p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ru-RU" sz="23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Со временем, через месяц-полтора, смыкание челюстей осуществляется свободно, плавно. При достижении раскрывания рта до 2 см и более появляются </a:t>
            </a:r>
            <a:r>
              <a:rPr lang="ru-RU" sz="23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трансверзальные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 движения. С данного момента, кроме аппаратного лечения, ребенку необходимо назначать комплекс </a:t>
            </a:r>
            <a:r>
              <a:rPr lang="ru-RU" sz="23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миогимнастических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 упражнений.</a:t>
            </a:r>
          </a:p>
        </p:txBody>
      </p:sp>
    </p:spTree>
    <p:extLst>
      <p:ext uri="{BB962C8B-B14F-4D97-AF65-F5344CB8AC3E}">
        <p14:creationId xmlns:p14="http://schemas.microsoft.com/office/powerpoint/2010/main" val="126311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>
            <a:extLst>
              <a:ext uri="{FF2B5EF4-FFF2-40B4-BE49-F238E27FC236}">
                <a16:creationId xmlns:a16="http://schemas.microsoft.com/office/drawing/2014/main" id="{3EC7A22C-4A3E-4063-9705-24A3A295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1\Desktop\логотип.png">
            <a:extLst>
              <a:ext uri="{FF2B5EF4-FFF2-40B4-BE49-F238E27FC236}">
                <a16:creationId xmlns:a16="http://schemas.microsoft.com/office/drawing/2014/main" id="{69209BDF-9E7C-4529-85EA-975EBD5F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7A98B0-DC61-47EA-801A-A0DE3017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6519EE-10E2-481A-AE62-37C1FED52279}" type="slidenum">
              <a:rPr lang="ru-RU" altLang="ru-RU">
                <a:solidFill>
                  <a:srgbClr val="898989"/>
                </a:solidFill>
              </a:rPr>
              <a:pPr/>
              <a:t>3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5125" name="TextBox 2">
            <a:extLst>
              <a:ext uri="{FF2B5EF4-FFF2-40B4-BE49-F238E27FC236}">
                <a16:creationId xmlns:a16="http://schemas.microsoft.com/office/drawing/2014/main" id="{41E05F31-C187-49A0-96B9-EDEF6037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4BB5C27-DB22-4248-A685-0C3F68B60633}"/>
              </a:ext>
            </a:extLst>
          </p:cNvPr>
          <p:cNvSpPr txBox="1">
            <a:spLocks/>
          </p:cNvSpPr>
          <p:nvPr/>
        </p:nvSpPr>
        <p:spPr>
          <a:xfrm>
            <a:off x="2267744" y="447748"/>
            <a:ext cx="6603929" cy="8732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Этиология и патогенез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6">
            <a:extLst>
              <a:ext uri="{FF2B5EF4-FFF2-40B4-BE49-F238E27FC236}">
                <a16:creationId xmlns:a16="http://schemas.microsoft.com/office/drawing/2014/main" id="{0EB9426A-D635-44D6-8406-D981198F0E0A}"/>
              </a:ext>
            </a:extLst>
          </p:cNvPr>
          <p:cNvSpPr txBox="1">
            <a:spLocks/>
          </p:cNvSpPr>
          <p:nvPr/>
        </p:nvSpPr>
        <p:spPr>
          <a:xfrm>
            <a:off x="1555297" y="2420888"/>
            <a:ext cx="7515741" cy="531165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6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Анкилоз — это заболевание, характеризующееся стойкой </a:t>
            </a:r>
            <a:r>
              <a:rPr lang="ru-RU" sz="26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тугоподвижностью</a:t>
            </a:r>
            <a:r>
              <a:rPr lang="ru-RU" sz="26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6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или полной неподвижностью в суставе, возникающее в результате фиброзного или костного сращения суставных поверхностей.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>
            <a:extLst>
              <a:ext uri="{FF2B5EF4-FFF2-40B4-BE49-F238E27FC236}">
                <a16:creationId xmlns:a16="http://schemas.microsoft.com/office/drawing/2014/main" id="{EABBD99D-6E49-4E79-991D-6058CCCC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C:\Users\1\Desktop\логотип.png">
            <a:extLst>
              <a:ext uri="{FF2B5EF4-FFF2-40B4-BE49-F238E27FC236}">
                <a16:creationId xmlns:a16="http://schemas.microsoft.com/office/drawing/2014/main" id="{0668CE47-DC84-40A7-92FE-E748CBF9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099AF-536F-4811-B58E-5563939F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494C0D-262F-4012-8710-81520B9D6838}" type="slidenum">
              <a:rPr lang="ru-RU" altLang="ru-RU">
                <a:solidFill>
                  <a:srgbClr val="898989"/>
                </a:solidFill>
              </a:rPr>
              <a:pPr/>
              <a:t>30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8437" name="TextBox 2">
            <a:extLst>
              <a:ext uri="{FF2B5EF4-FFF2-40B4-BE49-F238E27FC236}">
                <a16:creationId xmlns:a16="http://schemas.microsoft.com/office/drawing/2014/main" id="{97E2F970-B857-4E1D-99B7-D412EC487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D0AC1-FEDE-472E-9E42-308139525FA4}"/>
              </a:ext>
            </a:extLst>
          </p:cNvPr>
          <p:cNvSpPr txBox="1"/>
          <p:nvPr/>
        </p:nvSpPr>
        <p:spPr>
          <a:xfrm>
            <a:off x="1691680" y="136525"/>
            <a:ext cx="734437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spcAft>
                <a:spcPts val="600"/>
              </a:spcAft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Ортопедическое лечение фиброзных анкилозов ВНЧС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В число упражнений должен входить сдвиг нижней челюсти в здоровую сторону при открывании рта путем надавливания ладонью руки на тело челюсти и подбородок. 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При достаточной степени открывания рта деформация прикуса устраняется расширяющей пластинкой с наклонной плоскостью или активатором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Андрезена-Хойпля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В зависимости от вида деформации прикуса применяют необходимые для исправления ортопедические аппараты</a:t>
            </a:r>
            <a:r>
              <a:rPr lang="ru-RU" sz="24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ru-RU" sz="2400" b="0" i="0" dirty="0">
              <a:solidFill>
                <a:srgbClr val="000000"/>
              </a:solidFill>
              <a:effectLst/>
              <a:latin typeface="yandex-sans"/>
            </a:endParaRPr>
          </a:p>
        </p:txBody>
      </p:sp>
    </p:spTree>
    <p:extLst>
      <p:ext uri="{BB962C8B-B14F-4D97-AF65-F5344CB8AC3E}">
        <p14:creationId xmlns:p14="http://schemas.microsoft.com/office/powerpoint/2010/main" val="1303811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>
            <a:extLst>
              <a:ext uri="{FF2B5EF4-FFF2-40B4-BE49-F238E27FC236}">
                <a16:creationId xmlns:a16="http://schemas.microsoft.com/office/drawing/2014/main" id="{EEBC55F7-DAE0-48DA-A3AA-079B289D7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C:\Users\1\Desktop\логотип.png">
            <a:extLst>
              <a:ext uri="{FF2B5EF4-FFF2-40B4-BE49-F238E27FC236}">
                <a16:creationId xmlns:a16="http://schemas.microsoft.com/office/drawing/2014/main" id="{46DA765D-5C57-4EA8-B5C4-15F73156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E74A6B-4152-4FB5-A481-30396C53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B61E4C-A456-4F03-B969-2D000CD88666}" type="slidenum">
              <a:rPr lang="ru-RU" altLang="ru-RU">
                <a:solidFill>
                  <a:srgbClr val="898989"/>
                </a:solidFill>
              </a:rPr>
              <a:pPr/>
              <a:t>31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20485" name="TextBox 2">
            <a:extLst>
              <a:ext uri="{FF2B5EF4-FFF2-40B4-BE49-F238E27FC236}">
                <a16:creationId xmlns:a16="http://schemas.microsoft.com/office/drawing/2014/main" id="{487950B5-7508-4CD6-ACD2-B193330C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F93231-A256-44D7-8D31-DCC03FC03EF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9752" y="656702"/>
            <a:ext cx="5474839" cy="6064773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1AF015-3C70-416E-91CC-6E5C4855EE65}"/>
              </a:ext>
            </a:extLst>
          </p:cNvPr>
          <p:cNvSpPr txBox="1"/>
          <p:nvPr/>
        </p:nvSpPr>
        <p:spPr>
          <a:xfrm>
            <a:off x="2134968" y="372156"/>
            <a:ext cx="5884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Шины с наклонной плоскостью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>
            <a:extLst>
              <a:ext uri="{FF2B5EF4-FFF2-40B4-BE49-F238E27FC236}">
                <a16:creationId xmlns:a16="http://schemas.microsoft.com/office/drawing/2014/main" id="{141A0BF6-F488-4F5E-9DDC-AECAD9481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C:\Users\1\Desktop\логотип.png">
            <a:extLst>
              <a:ext uri="{FF2B5EF4-FFF2-40B4-BE49-F238E27FC236}">
                <a16:creationId xmlns:a16="http://schemas.microsoft.com/office/drawing/2014/main" id="{8D974040-314A-4671-805F-B48D798B0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FB7099-4A32-4F0A-8ED0-86BF0878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4198ED-D279-458C-AAFB-1207EF7BFF04}" type="slidenum">
              <a:rPr lang="ru-RU" altLang="ru-RU">
                <a:solidFill>
                  <a:srgbClr val="898989"/>
                </a:solidFill>
              </a:rPr>
              <a:pPr/>
              <a:t>32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21509" name="TextBox 2">
            <a:extLst>
              <a:ext uri="{FF2B5EF4-FFF2-40B4-BE49-F238E27FC236}">
                <a16:creationId xmlns:a16="http://schemas.microsoft.com/office/drawing/2014/main" id="{C7E00E77-7741-494A-8661-61CB1B591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1FF332-7C1E-4254-8074-FFD8B87FB32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6344" y="632089"/>
            <a:ext cx="5105134" cy="5989637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2D4EEB-316A-469C-A5B6-96612E25FE66}"/>
              </a:ext>
            </a:extLst>
          </p:cNvPr>
          <p:cNvSpPr txBox="1"/>
          <p:nvPr/>
        </p:nvSpPr>
        <p:spPr>
          <a:xfrm>
            <a:off x="2123728" y="257234"/>
            <a:ext cx="61926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Томограммы ВНЧС с открытым ртом,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Больной, 4 года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>
            <a:extLst>
              <a:ext uri="{FF2B5EF4-FFF2-40B4-BE49-F238E27FC236}">
                <a16:creationId xmlns:a16="http://schemas.microsoft.com/office/drawing/2014/main" id="{BE00A22D-2D84-49B1-820A-0AD96CAD3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C:\Users\1\Desktop\логотип.png">
            <a:extLst>
              <a:ext uri="{FF2B5EF4-FFF2-40B4-BE49-F238E27FC236}">
                <a16:creationId xmlns:a16="http://schemas.microsoft.com/office/drawing/2014/main" id="{227EB023-10D8-4FA9-AE5D-48DC04E9C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0407B-7E73-41BB-ACE7-FDC77F40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FF0FBE-CBF0-4052-BE4F-269D5ECB28EE}" type="slidenum">
              <a:rPr lang="ru-RU" altLang="ru-RU">
                <a:solidFill>
                  <a:srgbClr val="898989"/>
                </a:solidFill>
              </a:rPr>
              <a:pPr/>
              <a:t>33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22533" name="TextBox 2">
            <a:extLst>
              <a:ext uri="{FF2B5EF4-FFF2-40B4-BE49-F238E27FC236}">
                <a16:creationId xmlns:a16="http://schemas.microsoft.com/office/drawing/2014/main" id="{B22D0FA5-A04B-4875-A899-5293701F0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ADF5008D-85ED-423A-A8A4-26574B33540C}"/>
              </a:ext>
            </a:extLst>
          </p:cNvPr>
          <p:cNvSpPr txBox="1"/>
          <p:nvPr/>
        </p:nvSpPr>
        <p:spPr>
          <a:xfrm>
            <a:off x="2411760" y="-411967"/>
            <a:ext cx="5429946" cy="300039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больного через 9 лет после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ортопедического лечения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833295-4893-4EEB-B183-51D3552DD37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1190" y="2034689"/>
            <a:ext cx="7484860" cy="450422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>
            <a:extLst>
              <a:ext uri="{FF2B5EF4-FFF2-40B4-BE49-F238E27FC236}">
                <a16:creationId xmlns:a16="http://schemas.microsoft.com/office/drawing/2014/main" id="{9DA355FC-BBB6-4656-BC4B-493DD2DB2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503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C:\Users\1\Desktop\логотип.png">
            <a:extLst>
              <a:ext uri="{FF2B5EF4-FFF2-40B4-BE49-F238E27FC236}">
                <a16:creationId xmlns:a16="http://schemas.microsoft.com/office/drawing/2014/main" id="{894636CB-C7F6-404B-9F3B-CD6E54EF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450"/>
            <a:ext cx="13684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4">
            <a:extLst>
              <a:ext uri="{FF2B5EF4-FFF2-40B4-BE49-F238E27FC236}">
                <a16:creationId xmlns:a16="http://schemas.microsoft.com/office/drawing/2014/main" id="{29BFF2C1-17F9-4778-A56A-6B71F013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860550"/>
            <a:ext cx="53292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bg1"/>
                </a:solidFill>
                <a:latin typeface="Cambria" panose="02040503050406030204" pitchFamily="18" charset="0"/>
              </a:rPr>
              <a:t>Благодарю за внимание!</a:t>
            </a:r>
            <a:endParaRPr lang="ru-RU" altLang="ru-RU" sz="36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FE304F-74C4-480B-9B7F-03399C98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BC82DE-2A3A-46EF-8C3E-860DD0D9EC7B}" type="slidenum">
              <a:rPr lang="ru-RU" altLang="ru-RU">
                <a:solidFill>
                  <a:srgbClr val="898989"/>
                </a:solidFill>
              </a:rPr>
              <a:pPr/>
              <a:t>34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DF13A249-FEB1-4079-A964-5AA626E6B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-44450"/>
            <a:ext cx="6192837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Cambria" panose="02040503050406030204" pitchFamily="18" charset="0"/>
                <a:cs typeface="Times New Roman" panose="02020603050405020304" pitchFamily="18" charset="0"/>
              </a:rPr>
              <a:t>ФЕДЕРАЛЬНОЕ ГОСУДАРСТВЕННОЕ БЮДЖЕТНОЕ </a:t>
            </a:r>
          </a:p>
          <a:p>
            <a:pPr algn="ctr" eaLnBrk="1" hangingPunct="1"/>
            <a:r>
              <a:rPr lang="ru-RU" altLang="ru-RU" sz="1400" b="1">
                <a:latin typeface="Cambria" panose="02040503050406030204" pitchFamily="18" charset="0"/>
                <a:cs typeface="Times New Roman" panose="02020603050405020304" pitchFamily="18" charset="0"/>
              </a:rPr>
              <a:t>ОБРАЗОВАТЕЛЬНОЕ УЧРЕЖДЕНИЕ  </a:t>
            </a:r>
            <a:br>
              <a:rPr lang="ru-RU" altLang="ru-RU" sz="1400" b="1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altLang="ru-RU" sz="1400" b="1">
                <a:latin typeface="Cambria" panose="02040503050406030204" pitchFamily="18" charset="0"/>
                <a:cs typeface="Times New Roman" panose="02020603050405020304" pitchFamily="18" charset="0"/>
              </a:rPr>
              <a:t>ВЫСШЕГО ОБРАЗОВАНИЯ</a:t>
            </a:r>
          </a:p>
          <a:p>
            <a:pPr algn="ctr" eaLnBrk="1" hangingPunct="1"/>
            <a:endParaRPr lang="ru-RU" altLang="ru-RU" sz="1400" b="1">
              <a:latin typeface="Cambria" panose="02040503050406030204" pitchFamily="18" charset="0"/>
            </a:endParaRPr>
          </a:p>
          <a:p>
            <a:pPr algn="ctr"/>
            <a:r>
              <a:rPr lang="ru-RU" altLang="ru-RU" sz="14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КУБАНСКИЙ ГОСУДАРСТВЕННЫЙ МЕДИЦИНСКИЙ УНИВЕРСИТЕТ</a:t>
            </a:r>
          </a:p>
          <a:p>
            <a:pPr algn="ctr"/>
            <a:endParaRPr lang="ru-RU" altLang="ru-RU" sz="1400" b="1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altLang="ru-RU" sz="1400" b="1">
                <a:latin typeface="Cambria" panose="020405030504060302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endParaRPr lang="ru-RU" altLang="ru-RU" sz="1400" b="1">
              <a:latin typeface="Cambria" panose="02040503050406030204" pitchFamily="18" charset="0"/>
            </a:endParaRPr>
          </a:p>
        </p:txBody>
      </p:sp>
      <p:pic>
        <p:nvPicPr>
          <p:cNvPr id="32775" name="Рисунок 8">
            <a:extLst>
              <a:ext uri="{FF2B5EF4-FFF2-40B4-BE49-F238E27FC236}">
                <a16:creationId xmlns:a16="http://schemas.microsoft.com/office/drawing/2014/main" id="{E61C8343-0F47-46A3-A433-76833DC8B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192588"/>
            <a:ext cx="1998662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>
            <a:extLst>
              <a:ext uri="{FF2B5EF4-FFF2-40B4-BE49-F238E27FC236}">
                <a16:creationId xmlns:a16="http://schemas.microsoft.com/office/drawing/2014/main" id="{3EC7A22C-4A3E-4063-9705-24A3A295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1\Desktop\логотип.png">
            <a:extLst>
              <a:ext uri="{FF2B5EF4-FFF2-40B4-BE49-F238E27FC236}">
                <a16:creationId xmlns:a16="http://schemas.microsoft.com/office/drawing/2014/main" id="{69209BDF-9E7C-4529-85EA-975EBD5F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7A98B0-DC61-47EA-801A-A0DE3017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6519EE-10E2-481A-AE62-37C1FED52279}" type="slidenum">
              <a:rPr lang="ru-RU" altLang="ru-RU">
                <a:solidFill>
                  <a:srgbClr val="898989"/>
                </a:solidFill>
              </a:rPr>
              <a:pPr/>
              <a:t>4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5125" name="TextBox 2">
            <a:extLst>
              <a:ext uri="{FF2B5EF4-FFF2-40B4-BE49-F238E27FC236}">
                <a16:creationId xmlns:a16="http://schemas.microsoft.com/office/drawing/2014/main" id="{41E05F31-C187-49A0-96B9-EDEF6037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4BB5C27-DB22-4248-A685-0C3F68B60633}"/>
              </a:ext>
            </a:extLst>
          </p:cNvPr>
          <p:cNvSpPr txBox="1">
            <a:spLocks/>
          </p:cNvSpPr>
          <p:nvPr/>
        </p:nvSpPr>
        <p:spPr>
          <a:xfrm>
            <a:off x="2267744" y="447748"/>
            <a:ext cx="6603929" cy="8732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Этиология и патогенез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6">
            <a:extLst>
              <a:ext uri="{FF2B5EF4-FFF2-40B4-BE49-F238E27FC236}">
                <a16:creationId xmlns:a16="http://schemas.microsoft.com/office/drawing/2014/main" id="{0EB9426A-D635-44D6-8406-D981198F0E0A}"/>
              </a:ext>
            </a:extLst>
          </p:cNvPr>
          <p:cNvSpPr txBox="1">
            <a:spLocks/>
          </p:cNvSpPr>
          <p:nvPr/>
        </p:nvSpPr>
        <p:spPr>
          <a:xfrm>
            <a:off x="1529318" y="1415419"/>
            <a:ext cx="7614682" cy="531165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700" dirty="0">
                <a:latin typeface="Cambria" panose="02040503050406030204" pitchFamily="18" charset="0"/>
                <a:cs typeface="Arial" panose="020B0604020202020204" pitchFamily="34" charset="0"/>
              </a:rPr>
              <a:t>Основными этиологическими факторами возникновения  анкилозов височно-нижнечелюстного сустава являются инфекция и травма.</a:t>
            </a:r>
          </a:p>
          <a:p>
            <a:pPr marL="0" indent="0">
              <a:buNone/>
            </a:pPr>
            <a:r>
              <a:rPr lang="ru-RU" sz="2700" dirty="0">
                <a:latin typeface="Cambria" panose="02040503050406030204" pitchFamily="18" charset="0"/>
                <a:cs typeface="Arial" panose="020B0604020202020204" pitchFamily="34" charset="0"/>
              </a:rPr>
              <a:t>Анкилозы этого сочленения чаще возникают при непосредственном проникновении инфекции в полость сустава контактным путем из </a:t>
            </a:r>
            <a:r>
              <a:rPr lang="ru-RU" sz="2700" dirty="0" err="1">
                <a:latin typeface="Cambria" panose="02040503050406030204" pitchFamily="18" charset="0"/>
                <a:cs typeface="Arial" panose="020B0604020202020204" pitchFamily="34" charset="0"/>
              </a:rPr>
              <a:t>периартикулярных</a:t>
            </a:r>
            <a:r>
              <a:rPr lang="ru-RU" sz="2700" dirty="0">
                <a:latin typeface="Cambria" panose="02040503050406030204" pitchFamily="18" charset="0"/>
                <a:cs typeface="Arial" panose="020B0604020202020204" pitchFamily="34" charset="0"/>
              </a:rPr>
              <a:t> тканей, реже при переносе инфекции гематогенным и </a:t>
            </a:r>
            <a:r>
              <a:rPr lang="ru-RU" sz="2700" dirty="0" err="1">
                <a:latin typeface="Cambria" panose="02040503050406030204" pitchFamily="18" charset="0"/>
                <a:cs typeface="Arial" panose="020B0604020202020204" pitchFamily="34" charset="0"/>
              </a:rPr>
              <a:t>лимфогенным</a:t>
            </a:r>
            <a:r>
              <a:rPr lang="ru-RU" sz="2700" dirty="0">
                <a:latin typeface="Cambria" panose="02040503050406030204" pitchFamily="18" charset="0"/>
                <a:cs typeface="Arial" panose="020B0604020202020204" pitchFamily="34" charset="0"/>
              </a:rPr>
              <a:t> путем. Нередко они возникают (в 10 - 30% случаев) при ревматоидном артрите.</a:t>
            </a:r>
          </a:p>
          <a:p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1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>
            <a:extLst>
              <a:ext uri="{FF2B5EF4-FFF2-40B4-BE49-F238E27FC236}">
                <a16:creationId xmlns:a16="http://schemas.microsoft.com/office/drawing/2014/main" id="{3EC7A22C-4A3E-4063-9705-24A3A295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1\Desktop\логотип.png">
            <a:extLst>
              <a:ext uri="{FF2B5EF4-FFF2-40B4-BE49-F238E27FC236}">
                <a16:creationId xmlns:a16="http://schemas.microsoft.com/office/drawing/2014/main" id="{69209BDF-9E7C-4529-85EA-975EBD5F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7A98B0-DC61-47EA-801A-A0DE3017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6519EE-10E2-481A-AE62-37C1FED52279}" type="slidenum">
              <a:rPr lang="ru-RU" altLang="ru-RU">
                <a:solidFill>
                  <a:srgbClr val="898989"/>
                </a:solidFill>
              </a:rPr>
              <a:pPr/>
              <a:t>5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5125" name="TextBox 2">
            <a:extLst>
              <a:ext uri="{FF2B5EF4-FFF2-40B4-BE49-F238E27FC236}">
                <a16:creationId xmlns:a16="http://schemas.microsoft.com/office/drawing/2014/main" id="{41E05F31-C187-49A0-96B9-EDEF6037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4BB5C27-DB22-4248-A685-0C3F68B60633}"/>
              </a:ext>
            </a:extLst>
          </p:cNvPr>
          <p:cNvSpPr txBox="1">
            <a:spLocks/>
          </p:cNvSpPr>
          <p:nvPr/>
        </p:nvSpPr>
        <p:spPr>
          <a:xfrm>
            <a:off x="2267744" y="447748"/>
            <a:ext cx="6603929" cy="8732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Этиология и патогенез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6">
            <a:extLst>
              <a:ext uri="{FF2B5EF4-FFF2-40B4-BE49-F238E27FC236}">
                <a16:creationId xmlns:a16="http://schemas.microsoft.com/office/drawing/2014/main" id="{0EB9426A-D635-44D6-8406-D981198F0E0A}"/>
              </a:ext>
            </a:extLst>
          </p:cNvPr>
          <p:cNvSpPr txBox="1">
            <a:spLocks/>
          </p:cNvSpPr>
          <p:nvPr/>
        </p:nvSpPr>
        <p:spPr>
          <a:xfrm>
            <a:off x="1628259" y="1430463"/>
            <a:ext cx="7614682" cy="531165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Характерной особенностью анкилоза ВНЧС как травматического, так и инфекционного происхождения является частое возникновение его в детском возрасте.</a:t>
            </a:r>
            <a:br>
              <a:rPr lang="ru-RU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ru-RU" sz="2600" b="0" i="0" dirty="0">
              <a:solidFill>
                <a:srgbClr val="000000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ru-RU" sz="26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нкилозы инфекционного происхождения бывают у детей в 88,2% случаев, а травматического происхождения - в 87,8%.</a:t>
            </a:r>
            <a:br>
              <a:rPr lang="ru-RU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ru-RU" sz="2600" b="0" i="0" dirty="0">
              <a:solidFill>
                <a:srgbClr val="000000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Большой процент возникновения анкилоза в детском возрасте связывается с энергичной регенерацией и ростом костных тканей.</a:t>
            </a:r>
          </a:p>
        </p:txBody>
      </p:sp>
    </p:spTree>
    <p:extLst>
      <p:ext uri="{BB962C8B-B14F-4D97-AF65-F5344CB8AC3E}">
        <p14:creationId xmlns:p14="http://schemas.microsoft.com/office/powerpoint/2010/main" val="25300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>
            <a:extLst>
              <a:ext uri="{FF2B5EF4-FFF2-40B4-BE49-F238E27FC236}">
                <a16:creationId xmlns:a16="http://schemas.microsoft.com/office/drawing/2014/main" id="{3EC7A22C-4A3E-4063-9705-24A3A295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1\Desktop\логотип.png">
            <a:extLst>
              <a:ext uri="{FF2B5EF4-FFF2-40B4-BE49-F238E27FC236}">
                <a16:creationId xmlns:a16="http://schemas.microsoft.com/office/drawing/2014/main" id="{69209BDF-9E7C-4529-85EA-975EBD5F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7A98B0-DC61-47EA-801A-A0DE3017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6519EE-10E2-481A-AE62-37C1FED52279}" type="slidenum">
              <a:rPr lang="ru-RU" altLang="ru-RU">
                <a:solidFill>
                  <a:srgbClr val="898989"/>
                </a:solidFill>
              </a:rPr>
              <a:pPr/>
              <a:t>6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5125" name="TextBox 2">
            <a:extLst>
              <a:ext uri="{FF2B5EF4-FFF2-40B4-BE49-F238E27FC236}">
                <a16:creationId xmlns:a16="http://schemas.microsoft.com/office/drawing/2014/main" id="{41E05F31-C187-49A0-96B9-EDEF6037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4BB5C27-DB22-4248-A685-0C3F68B60633}"/>
              </a:ext>
            </a:extLst>
          </p:cNvPr>
          <p:cNvSpPr txBox="1">
            <a:spLocks/>
          </p:cNvSpPr>
          <p:nvPr/>
        </p:nvSpPr>
        <p:spPr>
          <a:xfrm>
            <a:off x="2267744" y="447748"/>
            <a:ext cx="6603929" cy="8732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Этиология и патогенез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6">
            <a:extLst>
              <a:ext uri="{FF2B5EF4-FFF2-40B4-BE49-F238E27FC236}">
                <a16:creationId xmlns:a16="http://schemas.microsoft.com/office/drawing/2014/main" id="{0EB9426A-D635-44D6-8406-D981198F0E0A}"/>
              </a:ext>
            </a:extLst>
          </p:cNvPr>
          <p:cNvSpPr txBox="1">
            <a:spLocks/>
          </p:cNvSpPr>
          <p:nvPr/>
        </p:nvSpPr>
        <p:spPr>
          <a:xfrm>
            <a:off x="1628259" y="1245286"/>
            <a:ext cx="7614682" cy="531165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Aft>
                <a:spcPts val="1200"/>
              </a:spcAft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Анкилоз у детей и юношей чаще бывает костный, а у лиц зрелого возраста - фиброзный. В детском возрасте суставная головка нижней челюсти покрыта сравнительно тонким гиалиновым хрящом, суставной диск состоит еще не из хряща, а из коллагеновой соединительной ткани. Суставная ямка и суставной бугорок у детей выстланы лишь надкостницей и лишены хрящевого покрова. 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Этим определяется быстрое завершение разрушительного процесса в мягких тканях суставных поверхностей, обнажение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сочленяющихся поверхностей и образование между ними костной спайки.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зрелом возрасте надкостница и надхрящница сустава заменяются волокнистым хрящом, диск преобразуется в плотный волокнистый хрящ. Поэтому разрушаются они медленнее, и в процессе разрушения от воспалительного процесса образуется обилие рубцовой фиброзной ткани.</a:t>
            </a:r>
          </a:p>
          <a:p>
            <a:pPr algn="l">
              <a:spcAft>
                <a:spcPts val="1200"/>
              </a:spcAft>
            </a:pP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6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>
            <a:extLst>
              <a:ext uri="{FF2B5EF4-FFF2-40B4-BE49-F238E27FC236}">
                <a16:creationId xmlns:a16="http://schemas.microsoft.com/office/drawing/2014/main" id="{3EC7A22C-4A3E-4063-9705-24A3A295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1\Desktop\логотип.png">
            <a:extLst>
              <a:ext uri="{FF2B5EF4-FFF2-40B4-BE49-F238E27FC236}">
                <a16:creationId xmlns:a16="http://schemas.microsoft.com/office/drawing/2014/main" id="{69209BDF-9E7C-4529-85EA-975EBD5F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7A98B0-DC61-47EA-801A-A0DE3017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6519EE-10E2-481A-AE62-37C1FED52279}" type="slidenum">
              <a:rPr lang="ru-RU" altLang="ru-RU">
                <a:solidFill>
                  <a:srgbClr val="898989"/>
                </a:solidFill>
              </a:rPr>
              <a:pPr/>
              <a:t>7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5125" name="TextBox 2">
            <a:extLst>
              <a:ext uri="{FF2B5EF4-FFF2-40B4-BE49-F238E27FC236}">
                <a16:creationId xmlns:a16="http://schemas.microsoft.com/office/drawing/2014/main" id="{41E05F31-C187-49A0-96B9-EDEF6037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4BB5C27-DB22-4248-A685-0C3F68B60633}"/>
              </a:ext>
            </a:extLst>
          </p:cNvPr>
          <p:cNvSpPr txBox="1">
            <a:spLocks/>
          </p:cNvSpPr>
          <p:nvPr/>
        </p:nvSpPr>
        <p:spPr>
          <a:xfrm>
            <a:off x="2267744" y="447748"/>
            <a:ext cx="6603929" cy="8732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Этиология и патогенез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6">
            <a:extLst>
              <a:ext uri="{FF2B5EF4-FFF2-40B4-BE49-F238E27FC236}">
                <a16:creationId xmlns:a16="http://schemas.microsoft.com/office/drawing/2014/main" id="{0EB9426A-D635-44D6-8406-D981198F0E0A}"/>
              </a:ext>
            </a:extLst>
          </p:cNvPr>
          <p:cNvSpPr txBox="1">
            <a:spLocks/>
          </p:cNvSpPr>
          <p:nvPr/>
        </p:nvSpPr>
        <p:spPr>
          <a:xfrm>
            <a:off x="1628259" y="1245286"/>
            <a:ext cx="7614682" cy="531165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Aft>
                <a:spcPts val="1200"/>
              </a:spcAft>
              <a:buNone/>
            </a:pP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инфицировании сустава под влиянием гнойной инфекции мениск и хрящевые покровы суставных поверхностей подвергаются некрозу. Процесс распространяется на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субхондральную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зону самой кости.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качестве ответной реакции на воспалительный процесс кость продуцирует новые костные балки в виде костных выступов, которые идут друг другу навстречу, срастаясь между собой, ведут к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анкилозированию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сустава.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остеомиелите суставного отростка наступает некроз сочленовных поверхностей головки, диска, суставной впадины височной кости с последующим замещением этих образований грануляционной, а затем фиброзной и костной тканью, что и ведет к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анкилозированию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суставе.</a:t>
            </a:r>
          </a:p>
          <a:p>
            <a:pPr algn="l">
              <a:spcAft>
                <a:spcPts val="1200"/>
              </a:spcAft>
            </a:pPr>
            <a:endParaRPr lang="ru-RU" sz="2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8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>
            <a:extLst>
              <a:ext uri="{FF2B5EF4-FFF2-40B4-BE49-F238E27FC236}">
                <a16:creationId xmlns:a16="http://schemas.microsoft.com/office/drawing/2014/main" id="{210757DB-03A6-4941-BC3C-FD29F5174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Users\1\Desktop\логотип.png">
            <a:extLst>
              <a:ext uri="{FF2B5EF4-FFF2-40B4-BE49-F238E27FC236}">
                <a16:creationId xmlns:a16="http://schemas.microsoft.com/office/drawing/2014/main" id="{99136571-4048-4E4D-9F6C-80E6EC8B1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F60AE-9CBF-4401-90AC-CB5159D3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B4EBD7-E59C-4115-91AF-BE32769C02E6}" type="slidenum">
              <a:rPr lang="ru-RU" altLang="ru-RU">
                <a:solidFill>
                  <a:srgbClr val="898989"/>
                </a:solidFill>
              </a:rPr>
              <a:pPr/>
              <a:t>8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6149" name="TextBox 2">
            <a:extLst>
              <a:ext uri="{FF2B5EF4-FFF2-40B4-BE49-F238E27FC236}">
                <a16:creationId xmlns:a16="http://schemas.microsoft.com/office/drawing/2014/main" id="{9A28D82F-4B1D-4D2E-8B69-FEFE84400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98F93-12A7-4165-AA1D-C607B4DCB7C7}"/>
              </a:ext>
            </a:extLst>
          </p:cNvPr>
          <p:cNvSpPr txBox="1"/>
          <p:nvPr/>
        </p:nvSpPr>
        <p:spPr>
          <a:xfrm>
            <a:off x="2267744" y="2837607"/>
            <a:ext cx="6146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Клиническая картина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>
            <a:extLst>
              <a:ext uri="{FF2B5EF4-FFF2-40B4-BE49-F238E27FC236}">
                <a16:creationId xmlns:a16="http://schemas.microsoft.com/office/drawing/2014/main" id="{3EC7A22C-4A3E-4063-9705-24A3A295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t="62006" r="53766" b="7838"/>
          <a:stretch>
            <a:fillRect/>
          </a:stretch>
        </p:blipFill>
        <p:spPr bwMode="auto">
          <a:xfrm>
            <a:off x="107950" y="115888"/>
            <a:ext cx="1368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1\Desktop\логотип.png">
            <a:extLst>
              <a:ext uri="{FF2B5EF4-FFF2-40B4-BE49-F238E27FC236}">
                <a16:creationId xmlns:a16="http://schemas.microsoft.com/office/drawing/2014/main" id="{69209BDF-9E7C-4529-85EA-975EBD5F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7A98B0-DC61-47EA-801A-A0DE3017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6519EE-10E2-481A-AE62-37C1FED52279}" type="slidenum">
              <a:rPr lang="ru-RU" altLang="ru-RU">
                <a:solidFill>
                  <a:srgbClr val="898989"/>
                </a:solidFill>
              </a:rPr>
              <a:pPr/>
              <a:t>9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5125" name="TextBox 2">
            <a:extLst>
              <a:ext uri="{FF2B5EF4-FFF2-40B4-BE49-F238E27FC236}">
                <a16:creationId xmlns:a16="http://schemas.microsoft.com/office/drawing/2014/main" id="{41E05F31-C187-49A0-96B9-EDEF6037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7200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/>
            <a:endParaRPr lang="ru-RU" altLang="ru-RU" sz="3200" b="1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4BB5C27-DB22-4248-A685-0C3F68B60633}"/>
              </a:ext>
            </a:extLst>
          </p:cNvPr>
          <p:cNvSpPr txBox="1">
            <a:spLocks/>
          </p:cNvSpPr>
          <p:nvPr/>
        </p:nvSpPr>
        <p:spPr>
          <a:xfrm>
            <a:off x="2267744" y="447748"/>
            <a:ext cx="6603929" cy="873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Клиническая картина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6">
            <a:extLst>
              <a:ext uri="{FF2B5EF4-FFF2-40B4-BE49-F238E27FC236}">
                <a16:creationId xmlns:a16="http://schemas.microsoft.com/office/drawing/2014/main" id="{0EB9426A-D635-44D6-8406-D981198F0E0A}"/>
              </a:ext>
            </a:extLst>
          </p:cNvPr>
          <p:cNvSpPr txBox="1">
            <a:spLocks/>
          </p:cNvSpPr>
          <p:nvPr/>
        </p:nvSpPr>
        <p:spPr>
          <a:xfrm>
            <a:off x="1628259" y="1430463"/>
            <a:ext cx="7515741" cy="531165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Больные с фиброзными анкилозами ВНЧС, как правило, не предъявляют жалобы на боль и щелканье в суставе.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ru-RU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l">
              <a:spcAft>
                <a:spcPts val="1200"/>
              </a:spcAft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Основными симптомами этой патологии являются:</a:t>
            </a:r>
          </a:p>
          <a:p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угоподвижность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 нижней челюсти с резким ограничением открывания рта</a:t>
            </a:r>
          </a:p>
          <a:p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рогрессирующая асимметрия лица при одностороннем поражении</a:t>
            </a:r>
          </a:p>
          <a:p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арушение функции откусывания и разжевывания пищи</a:t>
            </a:r>
          </a:p>
          <a:p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асстройство речи, дыхания, глотания.</a:t>
            </a:r>
          </a:p>
          <a:p>
            <a:pPr algn="l"/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33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</TotalTime>
  <Words>1143</Words>
  <Application>Microsoft Office PowerPoint</Application>
  <PresentationFormat>Экран (4:3)</PresentationFormat>
  <Paragraphs>140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Times</vt:lpstr>
      <vt:lpstr>Times New Roman</vt:lpstr>
      <vt:lpstr>yandex-sans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Ketty</dc:creator>
  <cp:lastModifiedBy>Ketty</cp:lastModifiedBy>
  <cp:revision>133</cp:revision>
  <dcterms:modified xsi:type="dcterms:W3CDTF">2021-01-26T15:33:14Z</dcterms:modified>
</cp:coreProperties>
</file>