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 Cherednyk" initials="IC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03T23:17:11.92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FCC3-09ED-45FC-8E82-981A3C26AAF2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A21B-EA16-4182-8BEA-49D7A2EE1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8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2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6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5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1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5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1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839D-3CED-4621-9EEB-8E322CD84099}" type="datetimeFigureOut">
              <a:rPr lang="ru-RU" smtClean="0"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2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276872"/>
            <a:ext cx="8640960" cy="4176464"/>
          </a:xfrm>
          <a:blipFill>
            <a:blip r:embed="rId2"/>
            <a:tile tx="0" ty="0" sx="100000" sy="100000" flip="none" algn="tl"/>
          </a:blipFill>
          <a:ln w="31750">
            <a:solidFill>
              <a:srgbClr val="000046"/>
            </a:solidFill>
          </a:ln>
        </p:spPr>
        <p:txBody>
          <a:bodyPr rtlCol="0">
            <a:norm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defRPr/>
            </a:pPr>
            <a:endParaRPr lang="ru-RU" sz="36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dirty="0">
                <a:solidFill>
                  <a:srgbClr val="000046"/>
                </a:solidFill>
                <a:latin typeface="Arial Black" pitchFamily="34" charset="0"/>
              </a:rPr>
              <a:t>Единая государственная информационная система учета научно-исследовательских, опытно-конструкторских и технологических работ гражданского назначения </a:t>
            </a:r>
            <a:endParaRPr lang="ru-RU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ЕГИСУ 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НИОКТР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51520" y="764705"/>
            <a:ext cx="8712968" cy="6924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332656"/>
            <a:ext cx="1656183" cy="1656184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399771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ЕГИСУ НИОКТР</a:t>
            </a:r>
            <a:br>
              <a:rPr lang="ru-RU" sz="2800" dirty="0">
                <a:solidFill>
                  <a:srgbClr val="C00000"/>
                </a:solidFill>
                <a:latin typeface="Arial Black" pitchFamily="34" charset="0"/>
              </a:rPr>
            </a:b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46"/>
                </a:solidFill>
                <a:latin typeface="Arial Black" pitchFamily="34" charset="0"/>
              </a:rPr>
              <a:t>Обязательному включению в информационную систему подлежат сведения о работах, выполняемых с привлечением средств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федерального бюджета.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Новая версия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системы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46"/>
                </a:solidFill>
                <a:latin typeface="Arial Black" pitchFamily="34" charset="0"/>
              </a:rPr>
              <a:t>http://esu.citis.ru/</a:t>
            </a:r>
            <a:endParaRPr lang="ru-RU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46"/>
                </a:solidFill>
                <a:latin typeface="Arial Black" pitchFamily="34" charset="0"/>
              </a:rPr>
              <a:t>Процессы работы с документами</a:t>
            </a:r>
            <a:endParaRPr lang="ru-RU" sz="3200" dirty="0">
              <a:solidFill>
                <a:srgbClr val="000046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Зарегистрированная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РК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(регистрационная карта научно-исследовательской, опытно-конструкторской и технологической работы)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Зарегистрированная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ИКРБС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(информационная карта реферативно-библиографических сведений)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Зарегистрированная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ИКД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(информационная карта диссертации)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6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46"/>
                </a:solidFill>
                <a:latin typeface="Arial Black" pitchFamily="34" charset="0"/>
              </a:rPr>
              <a:t>Процессы работы с документами</a:t>
            </a:r>
            <a:endParaRPr lang="ru-RU" sz="3200" dirty="0">
              <a:solidFill>
                <a:srgbClr val="000046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Зарегистрированная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ИКР (РИД)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(регистрационная карта</a:t>
            </a:r>
            <a:r>
              <a:rPr lang="ru-RU" dirty="0">
                <a:solidFill>
                  <a:srgbClr val="000046"/>
                </a:solidFill>
                <a:latin typeface="Arial Black" pitchFamily="34" charset="0"/>
              </a:rPr>
              <a:t> результата интеллектуальной деятельности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Зарегистрированная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ИКСПО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(информационная карта</a:t>
            </a:r>
            <a:r>
              <a:rPr lang="ru-RU" dirty="0">
                <a:solidFill>
                  <a:srgbClr val="000046"/>
                </a:solidFill>
                <a:latin typeface="Arial Black" pitchFamily="34" charset="0"/>
              </a:rPr>
              <a:t> о состоянии правовой охраны результата интеллектуальной деятельности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Зарегистрированная ИКСИ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(информационная карта сведений об </a:t>
            </a:r>
            <a:r>
              <a:rPr lang="ru-RU" dirty="0">
                <a:solidFill>
                  <a:srgbClr val="000046"/>
                </a:solidFill>
                <a:latin typeface="Arial Black" pitchFamily="34" charset="0"/>
              </a:rPr>
              <a:t>и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спользовании результата </a:t>
            </a:r>
            <a:r>
              <a:rPr lang="ru-RU" dirty="0">
                <a:solidFill>
                  <a:srgbClr val="000046"/>
                </a:solidFill>
                <a:latin typeface="Arial Black" pitchFamily="34" charset="0"/>
              </a:rPr>
              <a:t>интеллектуальной </a:t>
            </a:r>
            <a:r>
              <a:rPr lang="ru-RU" dirty="0" smtClean="0">
                <a:solidFill>
                  <a:srgbClr val="000046"/>
                </a:solidFill>
                <a:latin typeface="Arial Black" pitchFamily="34" charset="0"/>
              </a:rPr>
              <a:t>деятельности)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3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Регламентные сроки заполнения и направления 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700" dirty="0" smtClean="0">
                <a:solidFill>
                  <a:srgbClr val="C00000"/>
                </a:solidFill>
                <a:latin typeface="Arial Black" pitchFamily="34" charset="0"/>
              </a:rPr>
              <a:t>РК – </a:t>
            </a:r>
            <a:r>
              <a:rPr lang="ru-RU" sz="3700" dirty="0">
                <a:solidFill>
                  <a:srgbClr val="000046"/>
                </a:solidFill>
                <a:latin typeface="Arial Black" pitchFamily="34" charset="0"/>
              </a:rPr>
              <a:t>30-дневный срок с даты начала НИОКР* (Исключение: РФФИ, РГНФ</a:t>
            </a:r>
            <a:r>
              <a:rPr lang="ru-RU" sz="3700" dirty="0" smtClean="0">
                <a:solidFill>
                  <a:srgbClr val="000046"/>
                </a:solidFill>
                <a:latin typeface="Arial Black" pitchFamily="34" charset="0"/>
              </a:rPr>
              <a:t>)</a:t>
            </a:r>
          </a:p>
          <a:p>
            <a:pPr marL="0" indent="0" algn="just">
              <a:buNone/>
            </a:pPr>
            <a:endParaRPr lang="ru-RU" sz="37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solidFill>
                  <a:srgbClr val="C00000"/>
                </a:solidFill>
                <a:latin typeface="Arial Black" pitchFamily="34" charset="0"/>
              </a:rPr>
              <a:t>ИКРБС – </a:t>
            </a:r>
            <a:r>
              <a:rPr lang="ru-RU" sz="3700" dirty="0">
                <a:solidFill>
                  <a:srgbClr val="000046"/>
                </a:solidFill>
                <a:latin typeface="Arial Black" pitchFamily="34" charset="0"/>
              </a:rPr>
              <a:t>30-дневный срок с даты окончания и приемки ИКРБС зарегистрированной НИОКР(или ее этапа</a:t>
            </a:r>
            <a:r>
              <a:rPr lang="ru-RU" sz="3700" dirty="0" smtClean="0">
                <a:solidFill>
                  <a:srgbClr val="000046"/>
                </a:solidFill>
                <a:latin typeface="Arial Black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7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 sz="37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solidFill>
                  <a:srgbClr val="C00000"/>
                </a:solidFill>
                <a:latin typeface="Arial Black" pitchFamily="34" charset="0"/>
              </a:rPr>
              <a:t>ИКД – </a:t>
            </a:r>
            <a:r>
              <a:rPr lang="ru-RU" sz="3700" dirty="0">
                <a:solidFill>
                  <a:srgbClr val="000046"/>
                </a:solidFill>
                <a:latin typeface="Arial Black" pitchFamily="34" charset="0"/>
              </a:rPr>
              <a:t>15-дневный срок с даты получения из Федеральной службы по интеллектуальной собственности (Роспатент) зарегистрированной заявки на объект интеллектуальной собственности, выданного Роспатентом.</a:t>
            </a:r>
            <a:endParaRPr lang="ru-RU" sz="37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37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 sz="37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Регламентные сроки заполнения и направления 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rgbClr val="C00000"/>
                </a:solidFill>
                <a:latin typeface="Arial Black" pitchFamily="34" charset="0"/>
              </a:rPr>
              <a:t>ИКСПО – </a:t>
            </a:r>
            <a:r>
              <a:rPr lang="ru-RU" sz="2600" dirty="0" smtClean="0">
                <a:solidFill>
                  <a:srgbClr val="000046"/>
                </a:solidFill>
                <a:latin typeface="Arial Black" pitchFamily="34" charset="0"/>
              </a:rPr>
              <a:t>15-дневный </a:t>
            </a:r>
            <a:r>
              <a:rPr lang="ru-RU" sz="2600" dirty="0">
                <a:solidFill>
                  <a:srgbClr val="000046"/>
                </a:solidFill>
                <a:latin typeface="Arial Black" pitchFamily="34" charset="0"/>
              </a:rPr>
              <a:t>срок с даты получения патента/свидетельства о ИКСПО государственной регистрации или отказа в регистрации РИД</a:t>
            </a:r>
            <a:endParaRPr lang="ru-RU" sz="26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endParaRPr lang="ru-RU" sz="2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ИКСИ – </a:t>
            </a:r>
            <a:r>
              <a:rPr lang="ru-RU" sz="2600" dirty="0">
                <a:solidFill>
                  <a:srgbClr val="000046"/>
                </a:solidFill>
                <a:latin typeface="Arial Black" pitchFamily="34" charset="0"/>
              </a:rPr>
              <a:t>15-дневный срок с даты начала использования ИКСИ зарегистрированного результата в производстве</a:t>
            </a:r>
          </a:p>
        </p:txBody>
      </p:sp>
    </p:spTree>
    <p:extLst>
      <p:ext uri="{BB962C8B-B14F-4D97-AF65-F5344CB8AC3E}">
        <p14:creationId xmlns:p14="http://schemas.microsoft.com/office/powerpoint/2010/main" val="7787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213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ЕГИСУ НИОКТР </vt:lpstr>
      <vt:lpstr>Процессы работы с документами</vt:lpstr>
      <vt:lpstr>Процессы работы с документами</vt:lpstr>
      <vt:lpstr>Регламентные сроки заполнения и направления </vt:lpstr>
      <vt:lpstr>Регламентные сроки заполнения и направления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Cherednyk</dc:creator>
  <cp:lastModifiedBy>Irina Cherednyk</cp:lastModifiedBy>
  <cp:revision>60</cp:revision>
  <dcterms:created xsi:type="dcterms:W3CDTF">2017-01-02T08:44:51Z</dcterms:created>
  <dcterms:modified xsi:type="dcterms:W3CDTF">2017-01-03T06:15:19Z</dcterms:modified>
</cp:coreProperties>
</file>